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3300" y="-66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phdnas02\IEEM\Takashi%20Tarumi\Studies\BRS_DTI\BRS_DTI%20master%20data_08222014.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hdnas02\IEEM\Takashi%20Tarumi\Studies\BRS_DTI\BRS_DTI%20master%20data_0822201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07416222832892"/>
          <c:y val="2.769258501858864E-2"/>
          <c:w val="0.82194026271897924"/>
          <c:h val="0.7856009629117866"/>
        </c:manualLayout>
      </c:layout>
      <c:scatterChart>
        <c:scatterStyle val="lineMarker"/>
        <c:varyColors val="0"/>
        <c:ser>
          <c:idx val="0"/>
          <c:order val="0"/>
          <c:tx>
            <c:v>All</c:v>
          </c:tx>
          <c:spPr>
            <a:ln w="28575">
              <a:noFill/>
            </a:ln>
          </c:spPr>
          <c:marker>
            <c:symbol val="none"/>
          </c:marker>
          <c:xVal>
            <c:numRef>
              <c:f>'Figs (global DTI_all WM)'!$D$2:$D$55</c:f>
              <c:numCache>
                <c:formatCode>General</c:formatCode>
                <c:ptCount val="54"/>
                <c:pt idx="0">
                  <c:v>29</c:v>
                </c:pt>
                <c:pt idx="1">
                  <c:v>30</c:v>
                </c:pt>
                <c:pt idx="2">
                  <c:v>29</c:v>
                </c:pt>
                <c:pt idx="3">
                  <c:v>28</c:v>
                </c:pt>
                <c:pt idx="4">
                  <c:v>29</c:v>
                </c:pt>
                <c:pt idx="5">
                  <c:v>29</c:v>
                </c:pt>
                <c:pt idx="6">
                  <c:v>30</c:v>
                </c:pt>
                <c:pt idx="7">
                  <c:v>30</c:v>
                </c:pt>
                <c:pt idx="8">
                  <c:v>28</c:v>
                </c:pt>
                <c:pt idx="9">
                  <c:v>30</c:v>
                </c:pt>
                <c:pt idx="10">
                  <c:v>30</c:v>
                </c:pt>
                <c:pt idx="11">
                  <c:v>30</c:v>
                </c:pt>
                <c:pt idx="12">
                  <c:v>30</c:v>
                </c:pt>
                <c:pt idx="13">
                  <c:v>30</c:v>
                </c:pt>
                <c:pt idx="14">
                  <c:v>29</c:v>
                </c:pt>
                <c:pt idx="15">
                  <c:v>29</c:v>
                </c:pt>
                <c:pt idx="16">
                  <c:v>30</c:v>
                </c:pt>
                <c:pt idx="17">
                  <c:v>30</c:v>
                </c:pt>
                <c:pt idx="18">
                  <c:v>27</c:v>
                </c:pt>
                <c:pt idx="19">
                  <c:v>30</c:v>
                </c:pt>
                <c:pt idx="20">
                  <c:v>27</c:v>
                </c:pt>
                <c:pt idx="21">
                  <c:v>29</c:v>
                </c:pt>
                <c:pt idx="22">
                  <c:v>30</c:v>
                </c:pt>
                <c:pt idx="23">
                  <c:v>30</c:v>
                </c:pt>
                <c:pt idx="24">
                  <c:v>27</c:v>
                </c:pt>
                <c:pt idx="25">
                  <c:v>24</c:v>
                </c:pt>
                <c:pt idx="26">
                  <c:v>29</c:v>
                </c:pt>
                <c:pt idx="27">
                  <c:v>30</c:v>
                </c:pt>
                <c:pt idx="28">
                  <c:v>29</c:v>
                </c:pt>
                <c:pt idx="29">
                  <c:v>30</c:v>
                </c:pt>
                <c:pt idx="30">
                  <c:v>30</c:v>
                </c:pt>
                <c:pt idx="31">
                  <c:v>28</c:v>
                </c:pt>
                <c:pt idx="32">
                  <c:v>30</c:v>
                </c:pt>
                <c:pt idx="33">
                  <c:v>30</c:v>
                </c:pt>
                <c:pt idx="34">
                  <c:v>29</c:v>
                </c:pt>
                <c:pt idx="35">
                  <c:v>30</c:v>
                </c:pt>
                <c:pt idx="36">
                  <c:v>30</c:v>
                </c:pt>
                <c:pt idx="37">
                  <c:v>29</c:v>
                </c:pt>
                <c:pt idx="38">
                  <c:v>29</c:v>
                </c:pt>
                <c:pt idx="39">
                  <c:v>29</c:v>
                </c:pt>
                <c:pt idx="40">
                  <c:v>29</c:v>
                </c:pt>
                <c:pt idx="41">
                  <c:v>30</c:v>
                </c:pt>
                <c:pt idx="42">
                  <c:v>30</c:v>
                </c:pt>
                <c:pt idx="43">
                  <c:v>30</c:v>
                </c:pt>
                <c:pt idx="44">
                  <c:v>30</c:v>
                </c:pt>
                <c:pt idx="45">
                  <c:v>27</c:v>
                </c:pt>
                <c:pt idx="46">
                  <c:v>30</c:v>
                </c:pt>
                <c:pt idx="47">
                  <c:v>30</c:v>
                </c:pt>
                <c:pt idx="48">
                  <c:v>28</c:v>
                </c:pt>
                <c:pt idx="49">
                  <c:v>30</c:v>
                </c:pt>
                <c:pt idx="50">
                  <c:v>29</c:v>
                </c:pt>
                <c:pt idx="51">
                  <c:v>29</c:v>
                </c:pt>
                <c:pt idx="52">
                  <c:v>28</c:v>
                </c:pt>
                <c:pt idx="53">
                  <c:v>30</c:v>
                </c:pt>
              </c:numCache>
            </c:numRef>
          </c:xVal>
          <c:yVal>
            <c:numRef>
              <c:f>'Figs (global DTI_all WM)'!$E$2:$E$55</c:f>
              <c:numCache>
                <c:formatCode>0.000</c:formatCode>
                <c:ptCount val="54"/>
                <c:pt idx="0">
                  <c:v>0.410632</c:v>
                </c:pt>
                <c:pt idx="1">
                  <c:v>0.38132100000000002</c:v>
                </c:pt>
                <c:pt idx="2">
                  <c:v>0.38280999999999998</c:v>
                </c:pt>
                <c:pt idx="3">
                  <c:v>0.39179599999999998</c:v>
                </c:pt>
                <c:pt idx="4">
                  <c:v>0.394098</c:v>
                </c:pt>
                <c:pt idx="5">
                  <c:v>0.38739400000000002</c:v>
                </c:pt>
                <c:pt idx="6">
                  <c:v>0.36906099999999997</c:v>
                </c:pt>
                <c:pt idx="7">
                  <c:v>0.383272</c:v>
                </c:pt>
                <c:pt idx="8">
                  <c:v>0.382934</c:v>
                </c:pt>
                <c:pt idx="9">
                  <c:v>0.38245600000000002</c:v>
                </c:pt>
                <c:pt idx="10">
                  <c:v>0.417744</c:v>
                </c:pt>
                <c:pt idx="11">
                  <c:v>0.39510299999999998</c:v>
                </c:pt>
                <c:pt idx="12">
                  <c:v>0.39629900000000001</c:v>
                </c:pt>
                <c:pt idx="13">
                  <c:v>0.375079</c:v>
                </c:pt>
                <c:pt idx="14">
                  <c:v>0.391739</c:v>
                </c:pt>
                <c:pt idx="15">
                  <c:v>0.38199899999999998</c:v>
                </c:pt>
                <c:pt idx="16">
                  <c:v>0.40533000000000002</c:v>
                </c:pt>
                <c:pt idx="17">
                  <c:v>0.40093600000000001</c:v>
                </c:pt>
                <c:pt idx="18">
                  <c:v>0.375973</c:v>
                </c:pt>
                <c:pt idx="19">
                  <c:v>0.389685</c:v>
                </c:pt>
                <c:pt idx="20">
                  <c:v>0.38432300000000003</c:v>
                </c:pt>
                <c:pt idx="21">
                  <c:v>0.39775100000000002</c:v>
                </c:pt>
                <c:pt idx="22">
                  <c:v>0.37145699999999998</c:v>
                </c:pt>
                <c:pt idx="23">
                  <c:v>0.38931700000000002</c:v>
                </c:pt>
                <c:pt idx="24">
                  <c:v>0.37347599999999997</c:v>
                </c:pt>
                <c:pt idx="25">
                  <c:v>0.37137100000000001</c:v>
                </c:pt>
                <c:pt idx="26">
                  <c:v>0.374944</c:v>
                </c:pt>
                <c:pt idx="27">
                  <c:v>0.38070999999999999</c:v>
                </c:pt>
                <c:pt idx="28">
                  <c:v>0.38912000000000002</c:v>
                </c:pt>
                <c:pt idx="29">
                  <c:v>0.40088800000000002</c:v>
                </c:pt>
                <c:pt idx="30">
                  <c:v>0.383243</c:v>
                </c:pt>
                <c:pt idx="31">
                  <c:v>0.37665799999999999</c:v>
                </c:pt>
                <c:pt idx="32">
                  <c:v>0.38119599999999998</c:v>
                </c:pt>
                <c:pt idx="33">
                  <c:v>0.37998700000000002</c:v>
                </c:pt>
                <c:pt idx="34">
                  <c:v>0.37264199999999997</c:v>
                </c:pt>
                <c:pt idx="35">
                  <c:v>0.38098900000000002</c:v>
                </c:pt>
                <c:pt idx="36">
                  <c:v>0.38363000000000003</c:v>
                </c:pt>
                <c:pt idx="37">
                  <c:v>0.380249</c:v>
                </c:pt>
                <c:pt idx="38">
                  <c:v>0.40664499999999998</c:v>
                </c:pt>
                <c:pt idx="39">
                  <c:v>0.40001700000000001</c:v>
                </c:pt>
                <c:pt idx="40">
                  <c:v>0.38712999999999997</c:v>
                </c:pt>
                <c:pt idx="41">
                  <c:v>0.38752799999999998</c:v>
                </c:pt>
                <c:pt idx="42">
                  <c:v>0.35172100000000001</c:v>
                </c:pt>
                <c:pt idx="43">
                  <c:v>0.39766899999999999</c:v>
                </c:pt>
                <c:pt idx="44">
                  <c:v>0.39536500000000002</c:v>
                </c:pt>
                <c:pt idx="45">
                  <c:v>0.38248799999999999</c:v>
                </c:pt>
                <c:pt idx="46">
                  <c:v>0.38379400000000002</c:v>
                </c:pt>
                <c:pt idx="47">
                  <c:v>0.37851800000000002</c:v>
                </c:pt>
                <c:pt idx="48">
                  <c:v>0.37886799999999998</c:v>
                </c:pt>
                <c:pt idx="49">
                  <c:v>0.40062799999999998</c:v>
                </c:pt>
                <c:pt idx="50">
                  <c:v>0.37384499999999998</c:v>
                </c:pt>
                <c:pt idx="51">
                  <c:v>0.37731199999999998</c:v>
                </c:pt>
                <c:pt idx="52">
                  <c:v>0.39669399999999999</c:v>
                </c:pt>
                <c:pt idx="53">
                  <c:v>0.38983299999999999</c:v>
                </c:pt>
              </c:numCache>
            </c:numRef>
          </c:yVal>
          <c:smooth val="0"/>
        </c:ser>
        <c:ser>
          <c:idx val="1"/>
          <c:order val="1"/>
          <c:tx>
            <c:v>Normal</c:v>
          </c:tx>
          <c:spPr>
            <a:ln w="28575">
              <a:noFill/>
            </a:ln>
          </c:spPr>
          <c:marker>
            <c:symbol val="circle"/>
            <c:size val="6"/>
            <c:spPr>
              <a:solidFill>
                <a:schemeClr val="tx1"/>
              </a:solidFill>
              <a:ln>
                <a:solidFill>
                  <a:schemeClr val="tx1"/>
                </a:solidFill>
              </a:ln>
            </c:spPr>
          </c:marker>
          <c:xVal>
            <c:numRef>
              <c:f>'Figs (global DTI_all WM)'!$D$2:$D$19</c:f>
              <c:numCache>
                <c:formatCode>General</c:formatCode>
                <c:ptCount val="18"/>
                <c:pt idx="0">
                  <c:v>29</c:v>
                </c:pt>
                <c:pt idx="1">
                  <c:v>30</c:v>
                </c:pt>
                <c:pt idx="2">
                  <c:v>29</c:v>
                </c:pt>
                <c:pt idx="3">
                  <c:v>28</c:v>
                </c:pt>
                <c:pt idx="4">
                  <c:v>29</c:v>
                </c:pt>
                <c:pt idx="5">
                  <c:v>29</c:v>
                </c:pt>
                <c:pt idx="6">
                  <c:v>30</c:v>
                </c:pt>
                <c:pt idx="7">
                  <c:v>30</c:v>
                </c:pt>
                <c:pt idx="8">
                  <c:v>28</c:v>
                </c:pt>
                <c:pt idx="9">
                  <c:v>30</c:v>
                </c:pt>
                <c:pt idx="10">
                  <c:v>30</c:v>
                </c:pt>
                <c:pt idx="11">
                  <c:v>30</c:v>
                </c:pt>
                <c:pt idx="12">
                  <c:v>30</c:v>
                </c:pt>
                <c:pt idx="13">
                  <c:v>30</c:v>
                </c:pt>
                <c:pt idx="14">
                  <c:v>29</c:v>
                </c:pt>
                <c:pt idx="15">
                  <c:v>29</c:v>
                </c:pt>
                <c:pt idx="16">
                  <c:v>30</c:v>
                </c:pt>
                <c:pt idx="17">
                  <c:v>30</c:v>
                </c:pt>
              </c:numCache>
            </c:numRef>
          </c:xVal>
          <c:yVal>
            <c:numRef>
              <c:f>'Figs (global DTI_all WM)'!$E$2:$E$19</c:f>
              <c:numCache>
                <c:formatCode>0.000</c:formatCode>
                <c:ptCount val="18"/>
                <c:pt idx="0">
                  <c:v>0.410632</c:v>
                </c:pt>
                <c:pt idx="1">
                  <c:v>0.38132100000000002</c:v>
                </c:pt>
                <c:pt idx="2">
                  <c:v>0.38280999999999998</c:v>
                </c:pt>
                <c:pt idx="3">
                  <c:v>0.39179599999999998</c:v>
                </c:pt>
                <c:pt idx="4">
                  <c:v>0.394098</c:v>
                </c:pt>
                <c:pt idx="5">
                  <c:v>0.38739400000000002</c:v>
                </c:pt>
                <c:pt idx="6">
                  <c:v>0.36906099999999997</c:v>
                </c:pt>
                <c:pt idx="7">
                  <c:v>0.383272</c:v>
                </c:pt>
                <c:pt idx="8">
                  <c:v>0.382934</c:v>
                </c:pt>
                <c:pt idx="9">
                  <c:v>0.38245600000000002</c:v>
                </c:pt>
                <c:pt idx="10">
                  <c:v>0.417744</c:v>
                </c:pt>
                <c:pt idx="11">
                  <c:v>0.39510299999999998</c:v>
                </c:pt>
                <c:pt idx="12">
                  <c:v>0.39629900000000001</c:v>
                </c:pt>
                <c:pt idx="13">
                  <c:v>0.375079</c:v>
                </c:pt>
                <c:pt idx="14">
                  <c:v>0.391739</c:v>
                </c:pt>
                <c:pt idx="15">
                  <c:v>0.38199899999999998</c:v>
                </c:pt>
                <c:pt idx="16">
                  <c:v>0.40533000000000002</c:v>
                </c:pt>
                <c:pt idx="17">
                  <c:v>0.40093600000000001</c:v>
                </c:pt>
              </c:numCache>
            </c:numRef>
          </c:yVal>
          <c:smooth val="0"/>
        </c:ser>
        <c:ser>
          <c:idx val="2"/>
          <c:order val="2"/>
          <c:tx>
            <c:v>MCI</c:v>
          </c:tx>
          <c:spPr>
            <a:ln w="28575">
              <a:noFill/>
            </a:ln>
          </c:spPr>
          <c:marker>
            <c:symbol val="circle"/>
            <c:size val="6"/>
            <c:spPr>
              <a:solidFill>
                <a:schemeClr val="bg1"/>
              </a:solidFill>
              <a:ln>
                <a:solidFill>
                  <a:schemeClr val="tx1"/>
                </a:solidFill>
              </a:ln>
            </c:spPr>
          </c:marker>
          <c:xVal>
            <c:numRef>
              <c:f>'Figs (global DTI_all WM)'!$D$20:$D$55</c:f>
              <c:numCache>
                <c:formatCode>General</c:formatCode>
                <c:ptCount val="36"/>
                <c:pt idx="0">
                  <c:v>27</c:v>
                </c:pt>
                <c:pt idx="1">
                  <c:v>30</c:v>
                </c:pt>
                <c:pt idx="2">
                  <c:v>27</c:v>
                </c:pt>
                <c:pt idx="3">
                  <c:v>29</c:v>
                </c:pt>
                <c:pt idx="4">
                  <c:v>30</c:v>
                </c:pt>
                <c:pt idx="5">
                  <c:v>30</c:v>
                </c:pt>
                <c:pt idx="6">
                  <c:v>27</c:v>
                </c:pt>
                <c:pt idx="7">
                  <c:v>24</c:v>
                </c:pt>
                <c:pt idx="8">
                  <c:v>29</c:v>
                </c:pt>
                <c:pt idx="9">
                  <c:v>30</c:v>
                </c:pt>
                <c:pt idx="10">
                  <c:v>29</c:v>
                </c:pt>
                <c:pt idx="11">
                  <c:v>30</c:v>
                </c:pt>
                <c:pt idx="12">
                  <c:v>30</c:v>
                </c:pt>
                <c:pt idx="13">
                  <c:v>28</c:v>
                </c:pt>
                <c:pt idx="14">
                  <c:v>30</c:v>
                </c:pt>
                <c:pt idx="15">
                  <c:v>30</c:v>
                </c:pt>
                <c:pt idx="16">
                  <c:v>29</c:v>
                </c:pt>
                <c:pt idx="17">
                  <c:v>30</c:v>
                </c:pt>
                <c:pt idx="18">
                  <c:v>30</c:v>
                </c:pt>
                <c:pt idx="19">
                  <c:v>29</c:v>
                </c:pt>
                <c:pt idx="20">
                  <c:v>29</c:v>
                </c:pt>
                <c:pt idx="21">
                  <c:v>29</c:v>
                </c:pt>
                <c:pt idx="22">
                  <c:v>29</c:v>
                </c:pt>
                <c:pt idx="23">
                  <c:v>30</c:v>
                </c:pt>
                <c:pt idx="24">
                  <c:v>30</c:v>
                </c:pt>
                <c:pt idx="25">
                  <c:v>30</c:v>
                </c:pt>
                <c:pt idx="26">
                  <c:v>30</c:v>
                </c:pt>
                <c:pt idx="27">
                  <c:v>27</c:v>
                </c:pt>
                <c:pt idx="28">
                  <c:v>30</c:v>
                </c:pt>
                <c:pt idx="29">
                  <c:v>30</c:v>
                </c:pt>
                <c:pt idx="30">
                  <c:v>28</c:v>
                </c:pt>
                <c:pt idx="31">
                  <c:v>30</c:v>
                </c:pt>
                <c:pt idx="32">
                  <c:v>29</c:v>
                </c:pt>
                <c:pt idx="33">
                  <c:v>29</c:v>
                </c:pt>
                <c:pt idx="34">
                  <c:v>28</c:v>
                </c:pt>
                <c:pt idx="35">
                  <c:v>30</c:v>
                </c:pt>
              </c:numCache>
            </c:numRef>
          </c:xVal>
          <c:yVal>
            <c:numRef>
              <c:f>'Figs (global DTI_all WM)'!$E$20:$E$55</c:f>
              <c:numCache>
                <c:formatCode>0.000</c:formatCode>
                <c:ptCount val="36"/>
                <c:pt idx="0">
                  <c:v>0.375973</c:v>
                </c:pt>
                <c:pt idx="1">
                  <c:v>0.389685</c:v>
                </c:pt>
                <c:pt idx="2">
                  <c:v>0.38432300000000003</c:v>
                </c:pt>
                <c:pt idx="3">
                  <c:v>0.39775100000000002</c:v>
                </c:pt>
                <c:pt idx="4">
                  <c:v>0.37145699999999998</c:v>
                </c:pt>
                <c:pt idx="5">
                  <c:v>0.38931700000000002</c:v>
                </c:pt>
                <c:pt idx="6">
                  <c:v>0.37347599999999997</c:v>
                </c:pt>
                <c:pt idx="7">
                  <c:v>0.37137100000000001</c:v>
                </c:pt>
                <c:pt idx="8">
                  <c:v>0.374944</c:v>
                </c:pt>
                <c:pt idx="9">
                  <c:v>0.38070999999999999</c:v>
                </c:pt>
                <c:pt idx="10">
                  <c:v>0.38912000000000002</c:v>
                </c:pt>
                <c:pt idx="11">
                  <c:v>0.40088800000000002</c:v>
                </c:pt>
                <c:pt idx="12">
                  <c:v>0.383243</c:v>
                </c:pt>
                <c:pt idx="13">
                  <c:v>0.37665799999999999</c:v>
                </c:pt>
                <c:pt idx="14">
                  <c:v>0.38119599999999998</c:v>
                </c:pt>
                <c:pt idx="15">
                  <c:v>0.37998700000000002</c:v>
                </c:pt>
                <c:pt idx="16">
                  <c:v>0.37264199999999997</c:v>
                </c:pt>
                <c:pt idx="17">
                  <c:v>0.38098900000000002</c:v>
                </c:pt>
                <c:pt idx="18">
                  <c:v>0.38363000000000003</c:v>
                </c:pt>
                <c:pt idx="19">
                  <c:v>0.380249</c:v>
                </c:pt>
                <c:pt idx="20">
                  <c:v>0.40664499999999998</c:v>
                </c:pt>
                <c:pt idx="21">
                  <c:v>0.40001700000000001</c:v>
                </c:pt>
                <c:pt idx="22">
                  <c:v>0.38712999999999997</c:v>
                </c:pt>
                <c:pt idx="23">
                  <c:v>0.38752799999999998</c:v>
                </c:pt>
                <c:pt idx="24">
                  <c:v>0.35172100000000001</c:v>
                </c:pt>
                <c:pt idx="25">
                  <c:v>0.39766899999999999</c:v>
                </c:pt>
                <c:pt idx="26">
                  <c:v>0.39536500000000002</c:v>
                </c:pt>
                <c:pt idx="27">
                  <c:v>0.38248799999999999</c:v>
                </c:pt>
                <c:pt idx="28">
                  <c:v>0.38379400000000002</c:v>
                </c:pt>
                <c:pt idx="29">
                  <c:v>0.37851800000000002</c:v>
                </c:pt>
                <c:pt idx="30">
                  <c:v>0.37886799999999998</c:v>
                </c:pt>
                <c:pt idx="31">
                  <c:v>0.40062799999999998</c:v>
                </c:pt>
                <c:pt idx="32">
                  <c:v>0.37384499999999998</c:v>
                </c:pt>
                <c:pt idx="33">
                  <c:v>0.37731199999999998</c:v>
                </c:pt>
                <c:pt idx="34">
                  <c:v>0.39669399999999999</c:v>
                </c:pt>
                <c:pt idx="35">
                  <c:v>0.38983299999999999</c:v>
                </c:pt>
              </c:numCache>
            </c:numRef>
          </c:yVal>
          <c:smooth val="0"/>
        </c:ser>
        <c:ser>
          <c:idx val="3"/>
          <c:order val="3"/>
          <c:tx>
            <c:v>Average</c:v>
          </c:tx>
          <c:spPr>
            <a:ln w="28575">
              <a:noFill/>
            </a:ln>
          </c:spPr>
          <c:marker>
            <c:symbol val="dash"/>
            <c:size val="18"/>
            <c:spPr>
              <a:solidFill>
                <a:schemeClr val="tx1"/>
              </a:solidFill>
              <a:ln>
                <a:noFill/>
              </a:ln>
            </c:spPr>
          </c:marker>
          <c:xVal>
            <c:numRef>
              <c:f>'Figs (global DTI_all WM)'!$H$3:$H$6</c:f>
              <c:numCache>
                <c:formatCode>General</c:formatCode>
                <c:ptCount val="4"/>
                <c:pt idx="0">
                  <c:v>27</c:v>
                </c:pt>
                <c:pt idx="1">
                  <c:v>28</c:v>
                </c:pt>
                <c:pt idx="2">
                  <c:v>29</c:v>
                </c:pt>
                <c:pt idx="3">
                  <c:v>30</c:v>
                </c:pt>
              </c:numCache>
            </c:numRef>
          </c:xVal>
          <c:yVal>
            <c:numRef>
              <c:f>'Figs (global DTI_all WM)'!$I$3:$I$6</c:f>
              <c:numCache>
                <c:formatCode>0.000</c:formatCode>
                <c:ptCount val="4"/>
                <c:pt idx="0">
                  <c:v>0.37906499999999999</c:v>
                </c:pt>
                <c:pt idx="1">
                  <c:v>0.38538999999999995</c:v>
                </c:pt>
                <c:pt idx="2">
                  <c:v>0.38802043750000004</c:v>
                </c:pt>
                <c:pt idx="3">
                  <c:v>0.38688424999999999</c:v>
                </c:pt>
              </c:numCache>
            </c:numRef>
          </c:yVal>
          <c:smooth val="0"/>
        </c:ser>
        <c:dLbls>
          <c:showLegendKey val="0"/>
          <c:showVal val="0"/>
          <c:showCatName val="0"/>
          <c:showSerName val="0"/>
          <c:showPercent val="0"/>
          <c:showBubbleSize val="0"/>
        </c:dLbls>
        <c:axId val="39171968"/>
        <c:axId val="39174144"/>
      </c:scatterChart>
      <c:valAx>
        <c:axId val="39171968"/>
        <c:scaling>
          <c:orientation val="minMax"/>
          <c:max val="30"/>
          <c:min val="24"/>
        </c:scaling>
        <c:delete val="0"/>
        <c:axPos val="b"/>
        <c:numFmt formatCode="0" sourceLinked="0"/>
        <c:majorTickMark val="out"/>
        <c:minorTickMark val="none"/>
        <c:tickLblPos val="nextTo"/>
        <c:spPr>
          <a:ln>
            <a:solidFill>
              <a:schemeClr val="tx1"/>
            </a:solidFill>
          </a:ln>
        </c:spPr>
        <c:crossAx val="39174144"/>
        <c:crossesAt val="-40"/>
        <c:crossBetween val="midCat"/>
        <c:majorUnit val="1"/>
      </c:valAx>
      <c:valAx>
        <c:axId val="39174144"/>
        <c:scaling>
          <c:orientation val="minMax"/>
          <c:max val="0.42000000000000004"/>
          <c:min val="0.34000000000000008"/>
        </c:scaling>
        <c:delete val="0"/>
        <c:axPos val="l"/>
        <c:numFmt formatCode="0.00" sourceLinked="0"/>
        <c:majorTickMark val="out"/>
        <c:minorTickMark val="none"/>
        <c:tickLblPos val="nextTo"/>
        <c:spPr>
          <a:ln>
            <a:solidFill>
              <a:schemeClr val="tx1"/>
            </a:solidFill>
          </a:ln>
        </c:spPr>
        <c:crossAx val="39171968"/>
        <c:crosses val="autoZero"/>
        <c:crossBetween val="midCat"/>
        <c:majorUnit val="1.0000000000000002E-2"/>
      </c:valAx>
    </c:plotArea>
    <c:legend>
      <c:legendPos val="r"/>
      <c:legendEntry>
        <c:idx val="0"/>
        <c:delete val="1"/>
      </c:legendEntry>
      <c:legendEntry>
        <c:idx val="3"/>
        <c:delete val="1"/>
      </c:legendEntry>
      <c:layout>
        <c:manualLayout>
          <c:xMode val="edge"/>
          <c:yMode val="edge"/>
          <c:x val="0.16827535454646894"/>
          <c:y val="0.6114176710895034"/>
          <c:w val="0.14733644108380148"/>
          <c:h val="0.15579256558290286"/>
        </c:manualLayout>
      </c:layout>
      <c:overlay val="0"/>
      <c:spPr>
        <a:ln>
          <a:solidFill>
            <a:schemeClr val="tx1"/>
          </a:solidFill>
        </a:ln>
      </c:spPr>
    </c:legend>
    <c:plotVisOnly val="1"/>
    <c:dispBlanksAs val="gap"/>
    <c:showDLblsOverMax val="0"/>
  </c:chart>
  <c:spPr>
    <a:ln>
      <a:noFill/>
    </a:ln>
  </c:spPr>
  <c:txPr>
    <a:bodyPr/>
    <a:lstStyle/>
    <a:p>
      <a:pPr>
        <a:defRPr sz="1100" b="0">
          <a:latin typeface="Arial" panose="020B0604020202020204" pitchFamily="34" charset="0"/>
          <a:cs typeface="Arial" panose="020B0604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07416222832892"/>
          <c:y val="2.769258501858864E-2"/>
          <c:w val="0.82194026271897924"/>
          <c:h val="0.7856009629117866"/>
        </c:manualLayout>
      </c:layout>
      <c:scatterChart>
        <c:scatterStyle val="lineMarker"/>
        <c:varyColors val="0"/>
        <c:ser>
          <c:idx val="0"/>
          <c:order val="0"/>
          <c:tx>
            <c:v>All</c:v>
          </c:tx>
          <c:spPr>
            <a:ln w="28575">
              <a:noFill/>
            </a:ln>
          </c:spPr>
          <c:marker>
            <c:symbol val="none"/>
          </c:marker>
          <c:xVal>
            <c:numRef>
              <c:f>'Figs (global DTI_all WM)'!$D$2:$D$55</c:f>
              <c:numCache>
                <c:formatCode>General</c:formatCode>
                <c:ptCount val="54"/>
                <c:pt idx="0">
                  <c:v>29</c:v>
                </c:pt>
                <c:pt idx="1">
                  <c:v>30</c:v>
                </c:pt>
                <c:pt idx="2">
                  <c:v>29</c:v>
                </c:pt>
                <c:pt idx="3">
                  <c:v>28</c:v>
                </c:pt>
                <c:pt idx="4">
                  <c:v>29</c:v>
                </c:pt>
                <c:pt idx="5">
                  <c:v>29</c:v>
                </c:pt>
                <c:pt idx="6">
                  <c:v>30</c:v>
                </c:pt>
                <c:pt idx="7">
                  <c:v>30</c:v>
                </c:pt>
                <c:pt idx="8">
                  <c:v>28</c:v>
                </c:pt>
                <c:pt idx="9">
                  <c:v>30</c:v>
                </c:pt>
                <c:pt idx="10">
                  <c:v>30</c:v>
                </c:pt>
                <c:pt idx="11">
                  <c:v>30</c:v>
                </c:pt>
                <c:pt idx="12">
                  <c:v>30</c:v>
                </c:pt>
                <c:pt idx="13">
                  <c:v>30</c:v>
                </c:pt>
                <c:pt idx="14">
                  <c:v>29</c:v>
                </c:pt>
                <c:pt idx="15">
                  <c:v>29</c:v>
                </c:pt>
                <c:pt idx="16">
                  <c:v>30</c:v>
                </c:pt>
                <c:pt idx="17">
                  <c:v>30</c:v>
                </c:pt>
                <c:pt idx="18">
                  <c:v>27</c:v>
                </c:pt>
                <c:pt idx="19">
                  <c:v>30</c:v>
                </c:pt>
                <c:pt idx="20">
                  <c:v>27</c:v>
                </c:pt>
                <c:pt idx="21">
                  <c:v>29</c:v>
                </c:pt>
                <c:pt idx="22">
                  <c:v>30</c:v>
                </c:pt>
                <c:pt idx="23">
                  <c:v>30</c:v>
                </c:pt>
                <c:pt idx="24">
                  <c:v>27</c:v>
                </c:pt>
                <c:pt idx="25">
                  <c:v>24</c:v>
                </c:pt>
                <c:pt idx="26">
                  <c:v>29</c:v>
                </c:pt>
                <c:pt idx="27">
                  <c:v>30</c:v>
                </c:pt>
                <c:pt idx="28">
                  <c:v>29</c:v>
                </c:pt>
                <c:pt idx="29">
                  <c:v>30</c:v>
                </c:pt>
                <c:pt idx="30">
                  <c:v>30</c:v>
                </c:pt>
                <c:pt idx="31">
                  <c:v>28</c:v>
                </c:pt>
                <c:pt idx="32">
                  <c:v>30</c:v>
                </c:pt>
                <c:pt idx="33">
                  <c:v>30</c:v>
                </c:pt>
                <c:pt idx="34">
                  <c:v>29</c:v>
                </c:pt>
                <c:pt idx="35">
                  <c:v>30</c:v>
                </c:pt>
                <c:pt idx="36">
                  <c:v>30</c:v>
                </c:pt>
                <c:pt idx="37">
                  <c:v>29</c:v>
                </c:pt>
                <c:pt idx="38">
                  <c:v>29</c:v>
                </c:pt>
                <c:pt idx="39">
                  <c:v>29</c:v>
                </c:pt>
                <c:pt idx="40">
                  <c:v>29</c:v>
                </c:pt>
                <c:pt idx="41">
                  <c:v>30</c:v>
                </c:pt>
                <c:pt idx="42">
                  <c:v>30</c:v>
                </c:pt>
                <c:pt idx="43">
                  <c:v>30</c:v>
                </c:pt>
                <c:pt idx="44">
                  <c:v>30</c:v>
                </c:pt>
                <c:pt idx="45">
                  <c:v>27</c:v>
                </c:pt>
                <c:pt idx="46">
                  <c:v>30</c:v>
                </c:pt>
                <c:pt idx="47">
                  <c:v>30</c:v>
                </c:pt>
                <c:pt idx="48">
                  <c:v>28</c:v>
                </c:pt>
                <c:pt idx="49">
                  <c:v>30</c:v>
                </c:pt>
                <c:pt idx="50">
                  <c:v>29</c:v>
                </c:pt>
                <c:pt idx="51">
                  <c:v>29</c:v>
                </c:pt>
                <c:pt idx="52">
                  <c:v>28</c:v>
                </c:pt>
                <c:pt idx="53">
                  <c:v>30</c:v>
                </c:pt>
              </c:numCache>
            </c:numRef>
          </c:xVal>
          <c:yVal>
            <c:numRef>
              <c:f>'Figs (global DTI_all WM)'!#REF!</c:f>
              <c:numCache>
                <c:formatCode>General</c:formatCode>
                <c:ptCount val="1"/>
                <c:pt idx="0">
                  <c:v>1</c:v>
                </c:pt>
              </c:numCache>
            </c:numRef>
          </c:yVal>
          <c:smooth val="0"/>
        </c:ser>
        <c:ser>
          <c:idx val="1"/>
          <c:order val="1"/>
          <c:tx>
            <c:v>Normal</c:v>
          </c:tx>
          <c:spPr>
            <a:ln w="28575">
              <a:noFill/>
            </a:ln>
          </c:spPr>
          <c:marker>
            <c:symbol val="circle"/>
            <c:size val="6"/>
            <c:spPr>
              <a:solidFill>
                <a:schemeClr val="tx1"/>
              </a:solidFill>
              <a:ln>
                <a:solidFill>
                  <a:schemeClr val="tx1"/>
                </a:solidFill>
              </a:ln>
            </c:spPr>
          </c:marker>
          <c:xVal>
            <c:numRef>
              <c:f>'Figs (global DTI_all WM)'!$D$2:$D$19</c:f>
              <c:numCache>
                <c:formatCode>General</c:formatCode>
                <c:ptCount val="18"/>
                <c:pt idx="0">
                  <c:v>29</c:v>
                </c:pt>
                <c:pt idx="1">
                  <c:v>30</c:v>
                </c:pt>
                <c:pt idx="2">
                  <c:v>29</c:v>
                </c:pt>
                <c:pt idx="3">
                  <c:v>28</c:v>
                </c:pt>
                <c:pt idx="4">
                  <c:v>29</c:v>
                </c:pt>
                <c:pt idx="5">
                  <c:v>29</c:v>
                </c:pt>
                <c:pt idx="6">
                  <c:v>30</c:v>
                </c:pt>
                <c:pt idx="7">
                  <c:v>30</c:v>
                </c:pt>
                <c:pt idx="8">
                  <c:v>28</c:v>
                </c:pt>
                <c:pt idx="9">
                  <c:v>30</c:v>
                </c:pt>
                <c:pt idx="10">
                  <c:v>30</c:v>
                </c:pt>
                <c:pt idx="11">
                  <c:v>30</c:v>
                </c:pt>
                <c:pt idx="12">
                  <c:v>30</c:v>
                </c:pt>
                <c:pt idx="13">
                  <c:v>30</c:v>
                </c:pt>
                <c:pt idx="14">
                  <c:v>29</c:v>
                </c:pt>
                <c:pt idx="15">
                  <c:v>29</c:v>
                </c:pt>
                <c:pt idx="16">
                  <c:v>30</c:v>
                </c:pt>
                <c:pt idx="17">
                  <c:v>30</c:v>
                </c:pt>
              </c:numCache>
            </c:numRef>
          </c:xVal>
          <c:yVal>
            <c:numRef>
              <c:f>'Figs (global DTI_all WM)'!$F$2:$F$19</c:f>
              <c:numCache>
                <c:formatCode>0.000</c:formatCode>
                <c:ptCount val="18"/>
                <c:pt idx="0">
                  <c:v>0.53200000000000003</c:v>
                </c:pt>
                <c:pt idx="1">
                  <c:v>0.57799999999999996</c:v>
                </c:pt>
                <c:pt idx="2">
                  <c:v>0.58200000000000007</c:v>
                </c:pt>
                <c:pt idx="3">
                  <c:v>0.56599999999999995</c:v>
                </c:pt>
                <c:pt idx="4">
                  <c:v>0.56700000000000006</c:v>
                </c:pt>
                <c:pt idx="5">
                  <c:v>0.56400000000000006</c:v>
                </c:pt>
                <c:pt idx="6">
                  <c:v>0.61799999999999999</c:v>
                </c:pt>
                <c:pt idx="7">
                  <c:v>0.58799999999999997</c:v>
                </c:pt>
                <c:pt idx="8">
                  <c:v>0.6130000000000001</c:v>
                </c:pt>
                <c:pt idx="9">
                  <c:v>0.58699999999999997</c:v>
                </c:pt>
                <c:pt idx="10">
                  <c:v>0.53799999999999992</c:v>
                </c:pt>
                <c:pt idx="11">
                  <c:v>0.59100000000000008</c:v>
                </c:pt>
                <c:pt idx="12">
                  <c:v>0.56899999999999995</c:v>
                </c:pt>
                <c:pt idx="13">
                  <c:v>0.61399999999999999</c:v>
                </c:pt>
                <c:pt idx="14">
                  <c:v>0.59500000000000008</c:v>
                </c:pt>
                <c:pt idx="15">
                  <c:v>0.57700000000000007</c:v>
                </c:pt>
                <c:pt idx="16">
                  <c:v>0.55400000000000005</c:v>
                </c:pt>
                <c:pt idx="17">
                  <c:v>0.55099999999999993</c:v>
                </c:pt>
              </c:numCache>
            </c:numRef>
          </c:yVal>
          <c:smooth val="0"/>
        </c:ser>
        <c:ser>
          <c:idx val="2"/>
          <c:order val="2"/>
          <c:tx>
            <c:v>MCI</c:v>
          </c:tx>
          <c:spPr>
            <a:ln w="28575">
              <a:noFill/>
            </a:ln>
          </c:spPr>
          <c:marker>
            <c:symbol val="circle"/>
            <c:size val="6"/>
            <c:spPr>
              <a:solidFill>
                <a:schemeClr val="bg1"/>
              </a:solidFill>
              <a:ln>
                <a:solidFill>
                  <a:schemeClr val="tx1"/>
                </a:solidFill>
              </a:ln>
            </c:spPr>
          </c:marker>
          <c:xVal>
            <c:numRef>
              <c:f>'Figs (global DTI_all WM)'!$D$20:$D$55</c:f>
              <c:numCache>
                <c:formatCode>General</c:formatCode>
                <c:ptCount val="36"/>
                <c:pt idx="0">
                  <c:v>27</c:v>
                </c:pt>
                <c:pt idx="1">
                  <c:v>30</c:v>
                </c:pt>
                <c:pt idx="2">
                  <c:v>27</c:v>
                </c:pt>
                <c:pt idx="3">
                  <c:v>29</c:v>
                </c:pt>
                <c:pt idx="4">
                  <c:v>30</c:v>
                </c:pt>
                <c:pt idx="5">
                  <c:v>30</c:v>
                </c:pt>
                <c:pt idx="6">
                  <c:v>27</c:v>
                </c:pt>
                <c:pt idx="7">
                  <c:v>24</c:v>
                </c:pt>
                <c:pt idx="8">
                  <c:v>29</c:v>
                </c:pt>
                <c:pt idx="9">
                  <c:v>30</c:v>
                </c:pt>
                <c:pt idx="10">
                  <c:v>29</c:v>
                </c:pt>
                <c:pt idx="11">
                  <c:v>30</c:v>
                </c:pt>
                <c:pt idx="12">
                  <c:v>30</c:v>
                </c:pt>
                <c:pt idx="13">
                  <c:v>28</c:v>
                </c:pt>
                <c:pt idx="14">
                  <c:v>30</c:v>
                </c:pt>
                <c:pt idx="15">
                  <c:v>30</c:v>
                </c:pt>
                <c:pt idx="16">
                  <c:v>29</c:v>
                </c:pt>
                <c:pt idx="17">
                  <c:v>30</c:v>
                </c:pt>
                <c:pt idx="18">
                  <c:v>30</c:v>
                </c:pt>
                <c:pt idx="19">
                  <c:v>29</c:v>
                </c:pt>
                <c:pt idx="20">
                  <c:v>29</c:v>
                </c:pt>
                <c:pt idx="21">
                  <c:v>29</c:v>
                </c:pt>
                <c:pt idx="22">
                  <c:v>29</c:v>
                </c:pt>
                <c:pt idx="23">
                  <c:v>30</c:v>
                </c:pt>
                <c:pt idx="24">
                  <c:v>30</c:v>
                </c:pt>
                <c:pt idx="25">
                  <c:v>30</c:v>
                </c:pt>
                <c:pt idx="26">
                  <c:v>30</c:v>
                </c:pt>
                <c:pt idx="27">
                  <c:v>27</c:v>
                </c:pt>
                <c:pt idx="28">
                  <c:v>30</c:v>
                </c:pt>
                <c:pt idx="29">
                  <c:v>30</c:v>
                </c:pt>
                <c:pt idx="30">
                  <c:v>28</c:v>
                </c:pt>
                <c:pt idx="31">
                  <c:v>30</c:v>
                </c:pt>
                <c:pt idx="32">
                  <c:v>29</c:v>
                </c:pt>
                <c:pt idx="33">
                  <c:v>29</c:v>
                </c:pt>
                <c:pt idx="34">
                  <c:v>28</c:v>
                </c:pt>
                <c:pt idx="35">
                  <c:v>30</c:v>
                </c:pt>
              </c:numCache>
            </c:numRef>
          </c:xVal>
          <c:yVal>
            <c:numRef>
              <c:f>'Figs (global DTI_all WM)'!$F$20:$F$55</c:f>
              <c:numCache>
                <c:formatCode>0.000</c:formatCode>
                <c:ptCount val="36"/>
                <c:pt idx="0">
                  <c:v>0.58799999999999997</c:v>
                </c:pt>
                <c:pt idx="1">
                  <c:v>0.58499999999999996</c:v>
                </c:pt>
                <c:pt idx="2">
                  <c:v>0.59000000000000008</c:v>
                </c:pt>
                <c:pt idx="3">
                  <c:v>0.55699999999999994</c:v>
                </c:pt>
                <c:pt idx="4">
                  <c:v>0.61099999999999999</c:v>
                </c:pt>
                <c:pt idx="5">
                  <c:v>0.56400000000000006</c:v>
                </c:pt>
                <c:pt idx="6">
                  <c:v>0.63</c:v>
                </c:pt>
                <c:pt idx="7">
                  <c:v>0.61399999999999999</c:v>
                </c:pt>
                <c:pt idx="8">
                  <c:v>0.59100000000000008</c:v>
                </c:pt>
                <c:pt idx="9">
                  <c:v>0.60199999999999998</c:v>
                </c:pt>
                <c:pt idx="10">
                  <c:v>0.59199999999999997</c:v>
                </c:pt>
                <c:pt idx="11">
                  <c:v>0.57399999999999995</c:v>
                </c:pt>
                <c:pt idx="12">
                  <c:v>0.59000000000000008</c:v>
                </c:pt>
                <c:pt idx="13">
                  <c:v>0.57300000000000006</c:v>
                </c:pt>
                <c:pt idx="14">
                  <c:v>0.56700000000000006</c:v>
                </c:pt>
                <c:pt idx="15">
                  <c:v>0.57899999999999996</c:v>
                </c:pt>
                <c:pt idx="16">
                  <c:v>0.61699999999999999</c:v>
                </c:pt>
                <c:pt idx="17">
                  <c:v>0.58399999999999996</c:v>
                </c:pt>
                <c:pt idx="18">
                  <c:v>0.60799999999999998</c:v>
                </c:pt>
                <c:pt idx="19">
                  <c:v>0.60400000000000009</c:v>
                </c:pt>
                <c:pt idx="20">
                  <c:v>0.56300000000000006</c:v>
                </c:pt>
                <c:pt idx="21">
                  <c:v>0.56200000000000006</c:v>
                </c:pt>
                <c:pt idx="22">
                  <c:v>0.58799999999999997</c:v>
                </c:pt>
                <c:pt idx="23">
                  <c:v>0.56999999999999995</c:v>
                </c:pt>
                <c:pt idx="24">
                  <c:v>0.65600000000000003</c:v>
                </c:pt>
                <c:pt idx="25">
                  <c:v>0.56099999999999994</c:v>
                </c:pt>
                <c:pt idx="26">
                  <c:v>0.55000000000000004</c:v>
                </c:pt>
                <c:pt idx="27">
                  <c:v>0.58799999999999997</c:v>
                </c:pt>
                <c:pt idx="28">
                  <c:v>0.59299999999999997</c:v>
                </c:pt>
                <c:pt idx="29">
                  <c:v>0.59599999999999997</c:v>
                </c:pt>
                <c:pt idx="30">
                  <c:v>0.58399999999999996</c:v>
                </c:pt>
                <c:pt idx="31">
                  <c:v>0.56899999999999995</c:v>
                </c:pt>
                <c:pt idx="32">
                  <c:v>0.61</c:v>
                </c:pt>
                <c:pt idx="33">
                  <c:v>0.60099999999999998</c:v>
                </c:pt>
                <c:pt idx="34">
                  <c:v>0.58200000000000007</c:v>
                </c:pt>
                <c:pt idx="35">
                  <c:v>0.55900000000000005</c:v>
                </c:pt>
              </c:numCache>
            </c:numRef>
          </c:yVal>
          <c:smooth val="0"/>
        </c:ser>
        <c:ser>
          <c:idx val="3"/>
          <c:order val="3"/>
          <c:tx>
            <c:v>Average</c:v>
          </c:tx>
          <c:spPr>
            <a:ln w="28575">
              <a:noFill/>
            </a:ln>
          </c:spPr>
          <c:marker>
            <c:symbol val="dash"/>
            <c:size val="18"/>
            <c:spPr>
              <a:solidFill>
                <a:schemeClr val="tx1"/>
              </a:solidFill>
              <a:ln>
                <a:noFill/>
              </a:ln>
            </c:spPr>
          </c:marker>
          <c:xVal>
            <c:numRef>
              <c:f>'Figs (global DTI_all WM)'!$H$3:$H$6</c:f>
              <c:numCache>
                <c:formatCode>General</c:formatCode>
                <c:ptCount val="4"/>
                <c:pt idx="0">
                  <c:v>27</c:v>
                </c:pt>
                <c:pt idx="1">
                  <c:v>28</c:v>
                </c:pt>
                <c:pt idx="2">
                  <c:v>29</c:v>
                </c:pt>
                <c:pt idx="3">
                  <c:v>30</c:v>
                </c:pt>
              </c:numCache>
            </c:numRef>
          </c:xVal>
          <c:yVal>
            <c:numRef>
              <c:f>'Figs (global DTI_all WM)'!$L$3:$L$6</c:f>
              <c:numCache>
                <c:formatCode>0.000</c:formatCode>
                <c:ptCount val="4"/>
                <c:pt idx="0">
                  <c:v>0.59899999999999998</c:v>
                </c:pt>
                <c:pt idx="1">
                  <c:v>0.58360000000000001</c:v>
                </c:pt>
                <c:pt idx="2">
                  <c:v>0.58137499999999998</c:v>
                </c:pt>
                <c:pt idx="3">
                  <c:v>0.58235714285714291</c:v>
                </c:pt>
              </c:numCache>
            </c:numRef>
          </c:yVal>
          <c:smooth val="0"/>
        </c:ser>
        <c:dLbls>
          <c:showLegendKey val="0"/>
          <c:showVal val="0"/>
          <c:showCatName val="0"/>
          <c:showSerName val="0"/>
          <c:showPercent val="0"/>
          <c:showBubbleSize val="0"/>
        </c:dLbls>
        <c:axId val="39393536"/>
        <c:axId val="39420288"/>
      </c:scatterChart>
      <c:valAx>
        <c:axId val="39393536"/>
        <c:scaling>
          <c:orientation val="minMax"/>
          <c:max val="30"/>
          <c:min val="24"/>
        </c:scaling>
        <c:delete val="0"/>
        <c:axPos val="b"/>
        <c:numFmt formatCode="0" sourceLinked="0"/>
        <c:majorTickMark val="out"/>
        <c:minorTickMark val="none"/>
        <c:tickLblPos val="nextTo"/>
        <c:spPr>
          <a:ln>
            <a:solidFill>
              <a:schemeClr val="tx1"/>
            </a:solidFill>
          </a:ln>
        </c:spPr>
        <c:crossAx val="39420288"/>
        <c:crossesAt val="-40"/>
        <c:crossBetween val="midCat"/>
        <c:majorUnit val="1"/>
      </c:valAx>
      <c:valAx>
        <c:axId val="39420288"/>
        <c:scaling>
          <c:orientation val="minMax"/>
          <c:max val="0.66000000000000014"/>
          <c:min val="0.52"/>
        </c:scaling>
        <c:delete val="0"/>
        <c:axPos val="l"/>
        <c:numFmt formatCode="0.00" sourceLinked="0"/>
        <c:majorTickMark val="out"/>
        <c:minorTickMark val="none"/>
        <c:tickLblPos val="nextTo"/>
        <c:spPr>
          <a:ln>
            <a:solidFill>
              <a:schemeClr val="tx1"/>
            </a:solidFill>
          </a:ln>
        </c:spPr>
        <c:crossAx val="39393536"/>
        <c:crosses val="autoZero"/>
        <c:crossBetween val="midCat"/>
      </c:valAx>
    </c:plotArea>
    <c:plotVisOnly val="1"/>
    <c:dispBlanksAs val="gap"/>
    <c:showDLblsOverMax val="0"/>
  </c:chart>
  <c:spPr>
    <a:ln>
      <a:noFill/>
    </a:ln>
  </c:spPr>
  <c:txPr>
    <a:bodyPr/>
    <a:lstStyle/>
    <a:p>
      <a:pPr>
        <a:defRPr sz="1100" b="0">
          <a:latin typeface="Arial" panose="020B0604020202020204" pitchFamily="34" charset="0"/>
          <a:cs typeface="Arial" panose="020B0604020202020204" pitchFamily="34" charset="0"/>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30C3D8-7F52-4BF1-ACE2-AE440ECC2887}" type="datetimeFigureOut">
              <a:rPr lang="en-US" smtClean="0"/>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478443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0C3D8-7F52-4BF1-ACE2-AE440ECC2887}" type="datetimeFigureOut">
              <a:rPr lang="en-US" smtClean="0"/>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48758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0C3D8-7F52-4BF1-ACE2-AE440ECC2887}" type="datetimeFigureOut">
              <a:rPr lang="en-US" smtClean="0"/>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2801731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0C3D8-7F52-4BF1-ACE2-AE440ECC2887}" type="datetimeFigureOut">
              <a:rPr lang="en-US" smtClean="0"/>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2246679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30C3D8-7F52-4BF1-ACE2-AE440ECC2887}" type="datetimeFigureOut">
              <a:rPr lang="en-US" smtClean="0"/>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566088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30C3D8-7F52-4BF1-ACE2-AE440ECC2887}" type="datetimeFigureOut">
              <a:rPr lang="en-US" smtClean="0"/>
              <a:t>12/22/2014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77637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30C3D8-7F52-4BF1-ACE2-AE440ECC2887}" type="datetimeFigureOut">
              <a:rPr lang="en-US" smtClean="0"/>
              <a:t>12/22/2014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1135437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30C3D8-7F52-4BF1-ACE2-AE440ECC2887}" type="datetimeFigureOut">
              <a:rPr lang="en-US" smtClean="0"/>
              <a:t>12/22/2014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3994779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0C3D8-7F52-4BF1-ACE2-AE440ECC2887}" type="datetimeFigureOut">
              <a:rPr lang="en-US" smtClean="0"/>
              <a:t>12/22/2014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268708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30C3D8-7F52-4BF1-ACE2-AE440ECC2887}" type="datetimeFigureOut">
              <a:rPr lang="en-US" smtClean="0"/>
              <a:t>12/22/2014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162839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30C3D8-7F52-4BF1-ACE2-AE440ECC2887}" type="datetimeFigureOut">
              <a:rPr lang="en-US" smtClean="0"/>
              <a:t>12/22/2014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5AC8EE-606D-493E-83EA-51A9034C0C7E}" type="slidenum">
              <a:rPr lang="en-US" smtClean="0"/>
              <a:t>‹#›</a:t>
            </a:fld>
            <a:endParaRPr lang="en-US"/>
          </a:p>
        </p:txBody>
      </p:sp>
    </p:spTree>
    <p:extLst>
      <p:ext uri="{BB962C8B-B14F-4D97-AF65-F5344CB8AC3E}">
        <p14:creationId xmlns:p14="http://schemas.microsoft.com/office/powerpoint/2010/main" val="177851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AE30C3D8-7F52-4BF1-ACE2-AE440ECC2887}" type="datetimeFigureOut">
              <a:rPr lang="en-US" smtClean="0"/>
              <a:t>12/22/2014</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25AC8EE-606D-493E-83EA-51A9034C0C7E}" type="slidenum">
              <a:rPr lang="en-US" smtClean="0"/>
              <a:t>‹#›</a:t>
            </a:fld>
            <a:endParaRPr lang="en-US"/>
          </a:p>
        </p:txBody>
      </p:sp>
    </p:spTree>
    <p:extLst>
      <p:ext uri="{BB962C8B-B14F-4D97-AF65-F5344CB8AC3E}">
        <p14:creationId xmlns:p14="http://schemas.microsoft.com/office/powerpoint/2010/main" val="19807388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ext uri="{D42A27DB-BD31-4B8C-83A1-F6EECF244321}">
                <p14:modId xmlns:p14="http://schemas.microsoft.com/office/powerpoint/2010/main" val="3912643576"/>
              </p:ext>
            </p:extLst>
          </p:nvPr>
        </p:nvGraphicFramePr>
        <p:xfrm>
          <a:off x="990600" y="1007703"/>
          <a:ext cx="4527176" cy="29619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a:graphicFrameLocks/>
          </p:cNvGraphicFramePr>
          <p:nvPr>
            <p:extLst>
              <p:ext uri="{D42A27DB-BD31-4B8C-83A1-F6EECF244321}">
                <p14:modId xmlns:p14="http://schemas.microsoft.com/office/powerpoint/2010/main" val="4019809313"/>
              </p:ext>
            </p:extLst>
          </p:nvPr>
        </p:nvGraphicFramePr>
        <p:xfrm>
          <a:off x="990600" y="3827103"/>
          <a:ext cx="4527176" cy="2961900"/>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762000" y="1683603"/>
            <a:ext cx="430887" cy="1143000"/>
          </a:xfrm>
          <a:prstGeom prst="rect">
            <a:avLst/>
          </a:prstGeom>
          <a:noFill/>
          <a:scene3d>
            <a:camera prst="orthographicFront">
              <a:rot lat="0" lon="0" rev="10800000"/>
            </a:camera>
            <a:lightRig rig="threePt" dir="t"/>
          </a:scene3d>
        </p:spPr>
        <p:txBody>
          <a:bodyPr vert="eaVert" wrap="square" rtlCol="0" anchor="ctr" anchorCtr="0">
            <a:spAutoFit/>
          </a:bodyPr>
          <a:lstStyle/>
          <a:p>
            <a:r>
              <a:rPr lang="en-US" sz="1600" dirty="0" smtClean="0">
                <a:latin typeface="Arial" panose="020B0604020202020204" pitchFamily="34" charset="0"/>
                <a:cs typeface="Arial" panose="020B0604020202020204" pitchFamily="34" charset="0"/>
              </a:rPr>
              <a:t>Global FA</a:t>
            </a:r>
            <a:endParaRPr lang="en-US" sz="1600" dirty="0">
              <a:latin typeface="Arial" panose="020B0604020202020204" pitchFamily="34" charset="0"/>
              <a:cs typeface="Arial" panose="020B0604020202020204" pitchFamily="34" charset="0"/>
            </a:endParaRPr>
          </a:p>
        </p:txBody>
      </p:sp>
      <p:sp>
        <p:nvSpPr>
          <p:cNvPr id="13" name="TextBox 12"/>
          <p:cNvSpPr txBox="1"/>
          <p:nvPr/>
        </p:nvSpPr>
        <p:spPr>
          <a:xfrm>
            <a:off x="1676400" y="6526649"/>
            <a:ext cx="3657600" cy="338554"/>
          </a:xfrm>
          <a:prstGeom prst="rect">
            <a:avLst/>
          </a:prstGeom>
          <a:noFill/>
        </p:spPr>
        <p:txBody>
          <a:bodyPr wrap="square" rtlCol="0">
            <a:spAutoFit/>
          </a:bodyPr>
          <a:lstStyle/>
          <a:p>
            <a:pPr algn="ctr"/>
            <a:r>
              <a:rPr lang="en-US" sz="1600" dirty="0" smtClean="0">
                <a:latin typeface="Arial" panose="020B0604020202020204" pitchFamily="34" charset="0"/>
                <a:cs typeface="Arial" panose="020B0604020202020204" pitchFamily="34" charset="0"/>
              </a:rPr>
              <a:t>MMSE score</a:t>
            </a:r>
            <a:endParaRPr lang="en-US" sz="1600" dirty="0">
              <a:latin typeface="Arial" panose="020B0604020202020204" pitchFamily="34" charset="0"/>
              <a:cs typeface="Arial" panose="020B0604020202020204" pitchFamily="34" charset="0"/>
            </a:endParaRPr>
          </a:p>
        </p:txBody>
      </p:sp>
      <p:sp>
        <p:nvSpPr>
          <p:cNvPr id="14" name="TextBox 13"/>
          <p:cNvSpPr txBox="1"/>
          <p:nvPr/>
        </p:nvSpPr>
        <p:spPr>
          <a:xfrm>
            <a:off x="762000" y="3588603"/>
            <a:ext cx="430887" cy="2743200"/>
          </a:xfrm>
          <a:prstGeom prst="rect">
            <a:avLst/>
          </a:prstGeom>
          <a:noFill/>
          <a:scene3d>
            <a:camera prst="orthographicFront">
              <a:rot lat="0" lon="0" rev="10800000"/>
            </a:camera>
            <a:lightRig rig="threePt" dir="t"/>
          </a:scene3d>
        </p:spPr>
        <p:txBody>
          <a:bodyPr vert="eaVert" wrap="square" rtlCol="0" anchor="ctr" anchorCtr="0">
            <a:spAutoFit/>
          </a:bodyPr>
          <a:lstStyle/>
          <a:p>
            <a:r>
              <a:rPr lang="en-US" sz="1600" dirty="0" smtClean="0">
                <a:latin typeface="Arial" panose="020B0604020202020204" pitchFamily="34" charset="0"/>
                <a:cs typeface="Arial" panose="020B0604020202020204" pitchFamily="34" charset="0"/>
              </a:rPr>
              <a:t>Global RD (×10</a:t>
            </a:r>
            <a:r>
              <a:rPr lang="en-US" sz="1600" baseline="30000" dirty="0" smtClean="0">
                <a:latin typeface="Arial" panose="020B0604020202020204" pitchFamily="34" charset="0"/>
                <a:cs typeface="Arial" panose="020B0604020202020204" pitchFamily="34" charset="0"/>
              </a:rPr>
              <a:t>-3</a:t>
            </a:r>
            <a:r>
              <a:rPr lang="en-US" sz="1600" dirty="0" smtClean="0">
                <a:latin typeface="Arial" panose="020B0604020202020204" pitchFamily="34" charset="0"/>
                <a:cs typeface="Arial" panose="020B0604020202020204" pitchFamily="34" charset="0"/>
              </a:rPr>
              <a:t> mm</a:t>
            </a:r>
            <a:r>
              <a:rPr lang="en-US" sz="1600" baseline="30000" dirty="0" smtClean="0">
                <a:latin typeface="Arial" panose="020B0604020202020204" pitchFamily="34" charset="0"/>
                <a:cs typeface="Arial" panose="020B0604020202020204" pitchFamily="34" charset="0"/>
              </a:rPr>
              <a:t>2</a:t>
            </a:r>
            <a:r>
              <a:rPr lang="en-US" sz="1600" dirty="0" smtClean="0">
                <a:latin typeface="Arial" panose="020B0604020202020204" pitchFamily="34" charset="0"/>
                <a:cs typeface="Arial" panose="020B0604020202020204" pitchFamily="34" charset="0"/>
              </a:rPr>
              <a:t>/sec)</a:t>
            </a:r>
            <a:endParaRPr lang="en-US" sz="1600" dirty="0">
              <a:latin typeface="Arial" panose="020B0604020202020204" pitchFamily="34" charset="0"/>
              <a:cs typeface="Arial" panose="020B0604020202020204" pitchFamily="34" charset="0"/>
            </a:endParaRPr>
          </a:p>
        </p:txBody>
      </p:sp>
      <p:sp>
        <p:nvSpPr>
          <p:cNvPr id="6" name="TextBox 5"/>
          <p:cNvSpPr txBox="1"/>
          <p:nvPr/>
        </p:nvSpPr>
        <p:spPr>
          <a:xfrm>
            <a:off x="152400" y="7093803"/>
            <a:ext cx="6553200" cy="830997"/>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Data Supplement Figure</a:t>
            </a:r>
            <a:r>
              <a:rPr lang="en-US" sz="1200" dirty="0">
                <a:latin typeface="Times New Roman" panose="02020603050405020304" pitchFamily="18" charset="0"/>
                <a:cs typeface="Times New Roman" panose="02020603050405020304" pitchFamily="18" charset="0"/>
              </a:rPr>
              <a:t>: The distribution of individual fractional anisotropy (FA) and radial diffusivity (RD) in relation to the Mini-mental State Exam (MMSE) scores. A horizontal line at each of the MMSE scores represents the mean value of FA and RD across the subjects. The FA and RD values of individual subjects were extracted from the whole brain white matter skeletons</a:t>
            </a:r>
            <a:r>
              <a:rPr lang="en-US" sz="1200" dirty="0" smtClean="0">
                <a:latin typeface="Times New Roman" panose="02020603050405020304" pitchFamily="18" charset="0"/>
                <a:cs typeface="Times New Roman" panose="02020603050405020304" pitchFamily="18" charset="0"/>
              </a:rPr>
              <a:t>.</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76406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80</Words>
  <Application>Microsoft Office PowerPoint</Application>
  <PresentationFormat>On-screen Show (4:3)</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Texas Health Resources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Tarumi, Takashi</dc:creator>
  <cp:lastModifiedBy>Tarumi, Takashi</cp:lastModifiedBy>
  <cp:revision>10</cp:revision>
  <dcterms:created xsi:type="dcterms:W3CDTF">2014-08-15T22:17:38Z</dcterms:created>
  <dcterms:modified xsi:type="dcterms:W3CDTF">2014-12-22T18:12:33Z</dcterms:modified>
</cp:coreProperties>
</file>