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0BC69-4CFE-40D5-9B25-E5F97B679BF9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3A065-457E-43A8-9165-A44674587B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65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4DB15-6B56-40A6-A8E5-F4562F0AE2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536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4DB15-6B56-40A6-A8E5-F4562F0AE2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6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4DB15-6B56-40A6-A8E5-F4562F0AE2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14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91440" y="408087"/>
            <a:ext cx="92354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urier New" pitchFamily="49" charset="0"/>
                <a:cs typeface="Courier New" pitchFamily="49" charset="0"/>
              </a:rPr>
              <a:t>h_ALDH1B1_wt   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RYSSAAALPSPILNPDIPYNQLFINNEWQDAVSKKTFPTVNPTTGEVIGHVAEGDRADVDRAVKAAREAFRLGSPWRRMD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h_ALDH2_wt      SAAATQAVPAPNQQPEVFCNQIFINNEWHDAVSRKTFPTVNPSTGEVICQVAEGDKEDVDKAVKAARAAFQLGSPWRRMD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 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::: *:*:*  :*::  **:******:****:********:***** :*****: ***:******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**:*********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h_ALDH1B1_wt    ASERGRLLNLLADLVERDRVYLASLETLDNGKPFQESYALDLDEVIKVYRYFAGWADKWHGKTIPMDGQHFCFTRHEPVG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h_ALDH2_wt      ASHRGRLLNRLADLIERDRTYLAALETLDNGKPYVISYLVDLDMVLKCLRYYAGWADKYHGKTIPIDGDFFSYTRHEPVG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**.****** ****:****.***:*********:  ** :*** *:* 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**:******:******:**:.*.:*******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h_ALDH1B1_wt    VCGQIIPWNFPLVMQGWKLAPALATGNTVVMKVAEQTPLSALYLASLIKEAGFPPGVVNIITGYGPTAGAAIAQHMDVDK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h_ALDH2_wt      VCGQIIPWNFPLLMQAWKLGPALATGNVVVMKVAEQTPLTALYVANLIKEAGFPPGVVNIVPGFGPTAGAAIASHEDVDK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************:**.***.*******.***********:***:*.**************:.*:*********.*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****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h_ALDH1B1_wt    VAFTGSTEVGHLIQKAAGDSNLKRVTLELGGKSPSIVLADADMEHAVEQCHEALFFNMGQCCCAGSRTFVEESIYNEFLE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h_ALDH2_wt      VAFTGSTEIGRVIQVAAGSSNLKRVTLELGGKSPNIIMSDADMDWAVEQAHFALFFNQGQCCCAGSRTFVQEDIYDEFVE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********:*::** ***.***************.*:::****: ****.* *****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************:*.**:**:*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h_ALDH1B1_wt    RTVEKAKQRKVGNPFELDTQQGPQVDKEQFERVLGYIQLGQKEGAKLLCGGERFGERGFFIKPTVFGGVQDDMRIAKEEI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h_ALDH2_wt      RSVARAKSRVVGNPFDSKTEQGPQVDETQFKKILGYINTGKQEGAKLLCGGGIAADRGYFIQPTVFGDVQDGMTIAKEEI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*:* :**.* *****: .*:******: **:::****: *::*********   .:**:**:*****.***.* </a:t>
            </a:r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******</a:t>
            </a: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h_ALDH1B1_wt    FGPVQPLFKFKKIEEVVERANNTRYGLAAAVFTRDLDKAMYFTQALQAGTVWVNTYNIVTCHTPFGGFKESGNGRELGED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h_ALDH2_wt      FGPVMQILKFKTIEEVVGRANNSTYGLAAAVFTKDLDKANYLSQALQAGTVWVNCYDVFGAQSPFGGYKMSGSGRELGEY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****  ::***.***** ****: *********:***** *::*********** *::. .::****:* **.****** </a:t>
            </a:r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20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12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h_ALDH1B1_wt    GLKAYTEVKTVTIKVPQKNS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h_ALDH2_wt      GLQAYTEVKTVTVKVPQKNS</a:t>
            </a:r>
          </a:p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                </a:t>
            </a:r>
            <a:r>
              <a:rPr lang="en-US" sz="1200" dirty="0">
                <a:latin typeface="Courier New" pitchFamily="49" charset="0"/>
                <a:cs typeface="Courier New" pitchFamily="49" charset="0"/>
              </a:rPr>
              <a:t>**:*********:*******</a:t>
            </a:r>
          </a:p>
        </p:txBody>
      </p:sp>
      <p:sp>
        <p:nvSpPr>
          <p:cNvPr id="5" name="Rectangle 4"/>
          <p:cNvSpPr/>
          <p:nvPr/>
        </p:nvSpPr>
        <p:spPr>
          <a:xfrm>
            <a:off x="3319272" y="457200"/>
            <a:ext cx="356616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76600" y="7620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67912" y="457200"/>
            <a:ext cx="274320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0" y="76200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/>
              <a:t>2</a:t>
            </a:r>
          </a:p>
        </p:txBody>
      </p:sp>
      <p:sp>
        <p:nvSpPr>
          <p:cNvPr id="9" name="Rectangle 8"/>
          <p:cNvSpPr/>
          <p:nvPr/>
        </p:nvSpPr>
        <p:spPr>
          <a:xfrm>
            <a:off x="4507992" y="457200"/>
            <a:ext cx="731520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680284" y="87868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513832" y="457200"/>
            <a:ext cx="850392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15000" y="76200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/>
              <a:t>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37376" y="457200"/>
            <a:ext cx="1581912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018438" y="76200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Down Arrow 14"/>
          <p:cNvSpPr/>
          <p:nvPr/>
        </p:nvSpPr>
        <p:spPr>
          <a:xfrm>
            <a:off x="7653528" y="320040"/>
            <a:ext cx="242316" cy="13716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543800" y="0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*2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1371600"/>
            <a:ext cx="2788920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667000" y="99060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1" name="Down Arrow 20"/>
          <p:cNvSpPr/>
          <p:nvPr/>
        </p:nvSpPr>
        <p:spPr>
          <a:xfrm>
            <a:off x="2235290" y="1234440"/>
            <a:ext cx="242316" cy="13716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133600" y="926068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*3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526280" y="1371600"/>
            <a:ext cx="2011680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26254" y="990600"/>
            <a:ext cx="43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6995159" y="1371600"/>
            <a:ext cx="356616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966284" y="1002268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/>
              <a:t>5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735824" y="1371600"/>
            <a:ext cx="813816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956884" y="990600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447800" y="2286000"/>
            <a:ext cx="583094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524000" y="1905000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395728" y="2286000"/>
            <a:ext cx="1380744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2759254" y="1905000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3950208" y="2286000"/>
            <a:ext cx="563880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4038600" y="1905000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/>
              <a:t>8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974336" y="2286000"/>
            <a:ext cx="1197864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332420" y="19050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/>
              <a:t>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629400" y="2286000"/>
            <a:ext cx="563880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705600" y="1905000"/>
            <a:ext cx="42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7278624" y="2286000"/>
            <a:ext cx="1106424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620000" y="190500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41" name="Down Arrow 40"/>
          <p:cNvSpPr/>
          <p:nvPr/>
        </p:nvSpPr>
        <p:spPr>
          <a:xfrm>
            <a:off x="8295188" y="2148840"/>
            <a:ext cx="242316" cy="13716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8193498" y="1840468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*5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8650224" y="2274332"/>
            <a:ext cx="304800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219201" y="3200400"/>
            <a:ext cx="709087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8458200" y="1905000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β10</a:t>
            </a:r>
            <a:r>
              <a:rPr lang="en-US" dirty="0" smtClean="0"/>
              <a:t> …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1219200" y="2831068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r>
              <a:rPr lang="el-GR" dirty="0"/>
              <a:t> </a:t>
            </a:r>
            <a:r>
              <a:rPr lang="el-GR" dirty="0" smtClean="0"/>
              <a:t>β</a:t>
            </a:r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2029968" y="3200400"/>
            <a:ext cx="1280160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2473690" y="2819400"/>
            <a:ext cx="461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/>
              <a:t>G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493008" y="3200400"/>
            <a:ext cx="649224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3505200" y="281940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4419600" y="3200400"/>
            <a:ext cx="554736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4410864" y="281940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5239512" y="3200400"/>
            <a:ext cx="1399032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786414" y="2819400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55" name="Rectangle 54"/>
          <p:cNvSpPr/>
          <p:nvPr/>
        </p:nvSpPr>
        <p:spPr>
          <a:xfrm>
            <a:off x="7461504" y="3200400"/>
            <a:ext cx="554736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7467600" y="281940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8202168" y="3200400"/>
            <a:ext cx="752856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219200" y="4114800"/>
            <a:ext cx="1082040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8305800" y="2819400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 smtClean="0"/>
              <a:t>I …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533756" y="3733800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 </a:t>
            </a:r>
            <a:r>
              <a:rPr lang="el-GR" dirty="0" smtClean="0"/>
              <a:t>α</a:t>
            </a:r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3858768" y="4114800"/>
            <a:ext cx="1664208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4419600" y="373380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 smtClean="0"/>
              <a:t>J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5614416" y="4114800"/>
            <a:ext cx="841248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5782464" y="373380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6912864" y="4114800"/>
            <a:ext cx="914400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7086600" y="373380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8193024" y="4114800"/>
            <a:ext cx="457200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/>
          <p:cNvSpPr txBox="1"/>
          <p:nvPr/>
        </p:nvSpPr>
        <p:spPr>
          <a:xfrm>
            <a:off x="8220750" y="3745468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/>
              <a:t>K</a:t>
            </a:r>
          </a:p>
        </p:txBody>
      </p:sp>
      <p:sp>
        <p:nvSpPr>
          <p:cNvPr id="69" name="Rectangle 68"/>
          <p:cNvSpPr/>
          <p:nvPr/>
        </p:nvSpPr>
        <p:spPr>
          <a:xfrm>
            <a:off x="1664208" y="5029200"/>
            <a:ext cx="740664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1743864" y="4659868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16</a:t>
            </a: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2578608" y="5029200"/>
            <a:ext cx="822960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2743200" y="465986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4038600" y="5029200"/>
            <a:ext cx="381000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3953664" y="464820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4587240" y="5029200"/>
            <a:ext cx="1127760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4876800" y="4648200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/>
              <a:t>M</a:t>
            </a:r>
          </a:p>
        </p:txBody>
      </p:sp>
      <p:sp>
        <p:nvSpPr>
          <p:cNvPr id="77" name="Rectangle 76"/>
          <p:cNvSpPr/>
          <p:nvPr/>
        </p:nvSpPr>
        <p:spPr>
          <a:xfrm>
            <a:off x="5989320" y="5029200"/>
            <a:ext cx="457200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5943600" y="464820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18</a:t>
            </a:r>
            <a:endParaRPr lang="en-US" dirty="0"/>
          </a:p>
        </p:txBody>
      </p:sp>
      <p:sp>
        <p:nvSpPr>
          <p:cNvPr id="79" name="Rectangle 78"/>
          <p:cNvSpPr/>
          <p:nvPr/>
        </p:nvSpPr>
        <p:spPr>
          <a:xfrm>
            <a:off x="8650224" y="5029200"/>
            <a:ext cx="304800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1219200" y="5943600"/>
            <a:ext cx="622668" cy="356616"/>
          </a:xfrm>
          <a:prstGeom prst="rect">
            <a:avLst/>
          </a:prstGeom>
          <a:solidFill>
            <a:schemeClr val="accent3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8458200" y="4648200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α</a:t>
            </a:r>
            <a:r>
              <a:rPr lang="en-US" dirty="0" smtClean="0"/>
              <a:t>N …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1228212" y="5574268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 </a:t>
            </a:r>
            <a:r>
              <a:rPr lang="el-GR" dirty="0" smtClean="0"/>
              <a:t>α</a:t>
            </a:r>
            <a:r>
              <a:rPr lang="en-US" dirty="0" smtClean="0"/>
              <a:t>N</a:t>
            </a: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1926336" y="5943600"/>
            <a:ext cx="932688" cy="356616"/>
          </a:xfrm>
          <a:prstGeom prst="rect">
            <a:avLst/>
          </a:prstGeom>
          <a:solidFill>
            <a:schemeClr val="accent1">
              <a:alpha val="20000"/>
            </a:schemeClr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2124864" y="5574268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β</a:t>
            </a:r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6200" y="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25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N:\home\brian\Documents\Portable\vasiliou\ALDH_substrates\ALDH1B1 modeling and variants paper\2014_09_03 - resubmission 2\New 3d pose pics\h_ALDH1B1_527_2857_m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28" y="76200"/>
            <a:ext cx="4354972" cy="3429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N:\home\brian\Documents\Portable\vasiliou\ALDH_substrates\ALDH1B1 modeling and variants paper\2014_09_03 - resubmission 2\New 3d pose pics\h_ALDH1B1_638015_1588_m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628" y="76200"/>
            <a:ext cx="4354971" cy="3429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N:\home\brian\Documents\Portable\vasiliou\ALDH_substrates\ALDH1B1 modeling and variants paper\2014_09_03 - resubmission 2\New 3d pose pics\h_ALDH1B1_5283344_3391_m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28" y="3352800"/>
            <a:ext cx="4354972" cy="3429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N:\home\brian\Documents\Portable\vasiliou\ALDH_substrates\ALDH1B1 modeling and variants paper\2014_09_03 - resubmission 2\New 3d pose pics\h_ALDH1B1_wt_4510_349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628" y="3352800"/>
            <a:ext cx="4354972" cy="3429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467245" y="1143000"/>
            <a:ext cx="88338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CYS319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86245" y="4267200"/>
            <a:ext cx="88338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CYS319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01045" y="1066800"/>
            <a:ext cx="88338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CYS319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05845" y="3886200"/>
            <a:ext cx="88338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CYS319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557153" y="685800"/>
            <a:ext cx="93647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ASN186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50628" y="3974068"/>
            <a:ext cx="93647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ASN186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17828" y="3429000"/>
            <a:ext cx="93647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ASN186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214753" y="457200"/>
            <a:ext cx="93647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ASN186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658755" y="2221468"/>
            <a:ext cx="181017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propionaldehyde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080062" y="2819400"/>
            <a:ext cx="151067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retinaldehyde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135231" y="5410200"/>
            <a:ext cx="139076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nitroglycerin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025241" y="5562600"/>
            <a:ext cx="78258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4-HNE</a:t>
            </a:r>
            <a:endParaRPr lang="en-US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-401099" y="741901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</a:t>
            </a:r>
            <a:r>
              <a:rPr lang="en-US" dirty="0" smtClean="0"/>
              <a:t>S2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061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41069"/>
            <a:ext cx="95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Table S3</a:t>
            </a:r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19200"/>
            <a:ext cx="5524342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55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</Words>
  <Application>Microsoft Office PowerPoint</Application>
  <PresentationFormat>On-screen Show (4:3)</PresentationFormat>
  <Paragraphs>93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</dc:creator>
  <cp:lastModifiedBy>brian</cp:lastModifiedBy>
  <cp:revision>1</cp:revision>
  <dcterms:created xsi:type="dcterms:W3CDTF">2006-08-16T00:00:00Z</dcterms:created>
  <dcterms:modified xsi:type="dcterms:W3CDTF">2014-11-13T02:52:56Z</dcterms:modified>
</cp:coreProperties>
</file>