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2760" y="-104"/>
      </p:cViewPr>
      <p:guideLst>
        <p:guide orient="horz" pos="2160"/>
        <p:guide pos="114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CC4B-96D5-DE4E-830F-5573C64DDE55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5EBB-6678-3341-88CA-AB542232F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951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CC4B-96D5-DE4E-830F-5573C64DDE55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5EBB-6678-3341-88CA-AB542232F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989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CC4B-96D5-DE4E-830F-5573C64DDE55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5EBB-6678-3341-88CA-AB542232F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928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CC4B-96D5-DE4E-830F-5573C64DDE55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5EBB-6678-3341-88CA-AB542232F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089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CC4B-96D5-DE4E-830F-5573C64DDE55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5EBB-6678-3341-88CA-AB542232F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519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CC4B-96D5-DE4E-830F-5573C64DDE55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5EBB-6678-3341-88CA-AB542232F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81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CC4B-96D5-DE4E-830F-5573C64DDE55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5EBB-6678-3341-88CA-AB542232F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944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CC4B-96D5-DE4E-830F-5573C64DDE55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5EBB-6678-3341-88CA-AB542232F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861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CC4B-96D5-DE4E-830F-5573C64DDE55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5EBB-6678-3341-88CA-AB542232F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343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CC4B-96D5-DE4E-830F-5573C64DDE55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5EBB-6678-3341-88CA-AB542232F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861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CC4B-96D5-DE4E-830F-5573C64DDE55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D5EBB-6678-3341-88CA-AB542232F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553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0CC4B-96D5-DE4E-830F-5573C64DDE55}" type="datetimeFigureOut">
              <a:rPr lang="en-US" smtClean="0"/>
              <a:t>10/10/14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D5EBB-6678-3341-88CA-AB542232F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3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jpeg"/><Relationship Id="rId5" Type="http://schemas.microsoft.com/office/2007/relationships/hdphoto" Target="../media/hdphoto2.wdp"/><Relationship Id="rId6" Type="http://schemas.openxmlformats.org/officeDocument/2006/relationships/image" Target="../media/image3.jpeg"/><Relationship Id="rId7" Type="http://schemas.microsoft.com/office/2007/relationships/hdphoto" Target="../media/hdphoto3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269940" y="30480"/>
            <a:ext cx="1858716" cy="177284"/>
          </a:xfrm>
          <a:prstGeom prst="rect">
            <a:avLst/>
          </a:prstGeom>
        </p:spPr>
        <p:txBody>
          <a:bodyPr vert="horz" lIns="33961" tIns="16980" rIns="33961" bIns="1698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>
                <a:latin typeface="Helvetica"/>
                <a:cs typeface="Helvetica"/>
              </a:rPr>
              <a:t>Song_Suppl.Fig1</a:t>
            </a:r>
            <a:endParaRPr lang="en-US" sz="1600" dirty="0">
              <a:latin typeface="Helvetica"/>
              <a:cs typeface="Helvetica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67087" y="881864"/>
            <a:ext cx="2888456" cy="2505683"/>
            <a:chOff x="667087" y="881864"/>
            <a:chExt cx="2888456" cy="2505683"/>
          </a:xfrm>
        </p:grpSpPr>
        <p:sp>
          <p:nvSpPr>
            <p:cNvPr id="12" name="Rectangle 11"/>
            <p:cNvSpPr/>
            <p:nvPr/>
          </p:nvSpPr>
          <p:spPr>
            <a:xfrm rot="16200000">
              <a:off x="1783125" y="884131"/>
              <a:ext cx="1560189" cy="19846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dirty="0" smtClean="0">
                  <a:latin typeface="Helvetica"/>
                  <a:cs typeface="Helvetica"/>
                </a:rPr>
                <a:t>Mock</a:t>
              </a:r>
              <a:endParaRPr lang="en-US" sz="1400" dirty="0">
                <a:latin typeface="Helvetica"/>
                <a:cs typeface="Helvetica"/>
              </a:endParaRPr>
            </a:p>
            <a:p>
              <a:pPr>
                <a:lnSpc>
                  <a:spcPct val="110000"/>
                </a:lnSpc>
              </a:pPr>
              <a:r>
                <a:rPr lang="en-US" sz="1400" dirty="0" smtClean="0">
                  <a:latin typeface="Helvetica"/>
                  <a:cs typeface="Helvetica"/>
                </a:rPr>
                <a:t>ERBB3</a:t>
              </a:r>
              <a:endParaRPr lang="en-US" sz="1400" dirty="0">
                <a:latin typeface="Helvetica"/>
                <a:cs typeface="Helvetica"/>
              </a:endParaRPr>
            </a:p>
            <a:p>
              <a:pPr>
                <a:lnSpc>
                  <a:spcPct val="110000"/>
                </a:lnSpc>
              </a:pPr>
              <a:r>
                <a:rPr lang="en-US" sz="1400" dirty="0">
                  <a:latin typeface="Helvetica"/>
                  <a:cs typeface="Helvetica"/>
                </a:rPr>
                <a:t>L858R</a:t>
              </a:r>
            </a:p>
            <a:p>
              <a:pPr>
                <a:lnSpc>
                  <a:spcPct val="110000"/>
                </a:lnSpc>
              </a:pPr>
              <a:r>
                <a:rPr lang="en-US" sz="1400" dirty="0" smtClean="0">
                  <a:latin typeface="Helvetica"/>
                  <a:cs typeface="Helvetica"/>
                </a:rPr>
                <a:t>L858R &amp; </a:t>
              </a:r>
              <a:r>
                <a:rPr lang="en-US" sz="1400" dirty="0" smtClean="0">
                  <a:latin typeface="Helvetica"/>
                  <a:cs typeface="Helvetica"/>
                </a:rPr>
                <a:t>ERBB3</a:t>
              </a:r>
              <a:endParaRPr lang="en-US" sz="1400" dirty="0">
                <a:latin typeface="Helvetica"/>
                <a:cs typeface="Helvetica"/>
              </a:endParaRPr>
            </a:p>
            <a:p>
              <a:pPr>
                <a:lnSpc>
                  <a:spcPct val="110000"/>
                </a:lnSpc>
              </a:pPr>
              <a:r>
                <a:rPr lang="en-US" sz="1400" dirty="0">
                  <a:latin typeface="Helvetica"/>
                  <a:cs typeface="Helvetica"/>
                </a:rPr>
                <a:t> </a:t>
              </a:r>
              <a:r>
                <a:rPr lang="en-US" sz="1400" dirty="0" smtClean="0">
                  <a:latin typeface="Helvetica"/>
                  <a:cs typeface="Helvetica"/>
                </a:rPr>
                <a:t>Mock</a:t>
              </a:r>
              <a:endParaRPr lang="en-US" sz="1400" dirty="0">
                <a:latin typeface="Helvetica"/>
                <a:cs typeface="Helvetica"/>
              </a:endParaRPr>
            </a:p>
            <a:p>
              <a:pPr>
                <a:lnSpc>
                  <a:spcPct val="110000"/>
                </a:lnSpc>
              </a:pPr>
              <a:r>
                <a:rPr lang="en-US" sz="1400" dirty="0" smtClean="0">
                  <a:latin typeface="Helvetica"/>
                  <a:cs typeface="Helvetica"/>
                </a:rPr>
                <a:t>mERBB3</a:t>
              </a:r>
              <a:endParaRPr lang="en-US" sz="1400" dirty="0">
                <a:latin typeface="Helvetica"/>
                <a:cs typeface="Helvetica"/>
              </a:endParaRPr>
            </a:p>
            <a:p>
              <a:pPr>
                <a:lnSpc>
                  <a:spcPct val="110000"/>
                </a:lnSpc>
              </a:pPr>
              <a:r>
                <a:rPr lang="en-US" sz="1400" dirty="0">
                  <a:latin typeface="Helvetica"/>
                  <a:cs typeface="Helvetica"/>
                </a:rPr>
                <a:t>L858R</a:t>
              </a:r>
            </a:p>
            <a:p>
              <a:pPr>
                <a:lnSpc>
                  <a:spcPct val="110000"/>
                </a:lnSpc>
              </a:pPr>
              <a:r>
                <a:rPr lang="en-US" sz="1400" dirty="0">
                  <a:latin typeface="Helvetica"/>
                  <a:cs typeface="Helvetica"/>
                </a:rPr>
                <a:t>L858R &amp; </a:t>
              </a:r>
              <a:r>
                <a:rPr lang="en-US" sz="1400" dirty="0" smtClean="0">
                  <a:latin typeface="Helvetica"/>
                  <a:cs typeface="Helvetica"/>
                </a:rPr>
                <a:t>ERBB3</a:t>
              </a:r>
              <a:endParaRPr lang="en-US" sz="1400" dirty="0">
                <a:latin typeface="Helvetica"/>
                <a:cs typeface="Helvetica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518576" y="899033"/>
              <a:ext cx="10297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Helvetica"/>
                  <a:cs typeface="Helvetica"/>
                </a:rPr>
                <a:t>  L858R IP </a:t>
              </a:r>
              <a:endParaRPr lang="en-US" sz="1400" dirty="0">
                <a:latin typeface="Helvetica"/>
                <a:cs typeface="Helvetica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7087" y="2526799"/>
              <a:ext cx="1009369" cy="860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 smtClean="0">
                  <a:latin typeface="Helvetica"/>
                  <a:cs typeface="Helvetica"/>
                </a:rPr>
                <a:t>ERBB3</a:t>
              </a:r>
              <a:endParaRPr lang="en-US" sz="1400" dirty="0" smtClean="0">
                <a:latin typeface="Helvetica"/>
                <a:cs typeface="Helvetica"/>
              </a:endParaRPr>
            </a:p>
            <a:p>
              <a:pPr algn="r">
                <a:lnSpc>
                  <a:spcPct val="120000"/>
                </a:lnSpc>
              </a:pPr>
              <a:r>
                <a:rPr lang="en-US" sz="1400" dirty="0" smtClean="0">
                  <a:latin typeface="Helvetica"/>
                  <a:cs typeface="Helvetica"/>
                </a:rPr>
                <a:t>L858R</a:t>
              </a:r>
              <a:endParaRPr lang="en-US" sz="1400" baseline="30000" dirty="0">
                <a:latin typeface="Helvetica"/>
                <a:cs typeface="Helvetica"/>
              </a:endParaRPr>
            </a:p>
            <a:p>
              <a:pPr algn="r">
                <a:lnSpc>
                  <a:spcPct val="120000"/>
                </a:lnSpc>
              </a:pPr>
              <a:r>
                <a:rPr lang="en-US" sz="1400" dirty="0">
                  <a:latin typeface="Helvetica"/>
                  <a:cs typeface="Helvetica"/>
                </a:rPr>
                <a:t>p</a:t>
              </a:r>
              <a:r>
                <a:rPr lang="en-US" sz="1400" dirty="0" smtClean="0">
                  <a:latin typeface="Helvetica"/>
                  <a:cs typeface="Helvetica"/>
                </a:rPr>
                <a:t>85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colorTemperature colorTemp="4700"/>
                      </a14:imgEffect>
                      <a14:imgEffect>
                        <a14:saturation sat="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rcRect l="3674" t="23662" r="932" b="14419"/>
            <a:stretch/>
          </p:blipFill>
          <p:spPr>
            <a:xfrm>
              <a:off x="1635634" y="2624626"/>
              <a:ext cx="1887698" cy="25125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colorTemperature colorTemp="4700"/>
                      </a14:imgEffect>
                      <a14:imgEffect>
                        <a14:saturation sat="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rcRect l="2502" t="1338" r="1728" b="6557"/>
            <a:stretch/>
          </p:blipFill>
          <p:spPr>
            <a:xfrm>
              <a:off x="1635634" y="3111575"/>
              <a:ext cx="1887698" cy="263817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  <a14:imgEffect>
                        <a14:colorTemperature colorTemp="4700"/>
                      </a14:imgEffect>
                      <a14:imgEffect>
                        <a14:saturation sat="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rcRect l="2803" t="40007" r="3630" b="2850"/>
            <a:stretch/>
          </p:blipFill>
          <p:spPr>
            <a:xfrm>
              <a:off x="1635634" y="2886519"/>
              <a:ext cx="1887698" cy="22505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grpSp>
          <p:nvGrpSpPr>
            <p:cNvPr id="10" name="Group 9"/>
            <p:cNvGrpSpPr/>
            <p:nvPr/>
          </p:nvGrpSpPr>
          <p:grpSpPr>
            <a:xfrm>
              <a:off x="1669346" y="1199346"/>
              <a:ext cx="1837572" cy="1423"/>
              <a:chOff x="1173041" y="873365"/>
              <a:chExt cx="2313681" cy="1423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173041" y="873365"/>
                <a:ext cx="1083469" cy="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2345686" y="874788"/>
                <a:ext cx="1141036" cy="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/>
            <p:cNvSpPr txBox="1"/>
            <p:nvPr/>
          </p:nvSpPr>
          <p:spPr>
            <a:xfrm>
              <a:off x="1762850" y="881864"/>
              <a:ext cx="7069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Helvetica"/>
                  <a:cs typeface="Helvetica"/>
                </a:rPr>
                <a:t>Lysate</a:t>
              </a:r>
              <a:endParaRPr lang="en-US" sz="1400" dirty="0"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9878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21</Words>
  <Application>Microsoft Macintosh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Yale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Katerina  Politi</dc:creator>
  <cp:lastModifiedBy>Xiaol s</cp:lastModifiedBy>
  <cp:revision>11</cp:revision>
  <dcterms:created xsi:type="dcterms:W3CDTF">2012-12-28T16:31:34Z</dcterms:created>
  <dcterms:modified xsi:type="dcterms:W3CDTF">2014-10-10T13:53:17Z</dcterms:modified>
</cp:coreProperties>
</file>