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B53DA2-E78B-4EC8-BC43-0ED91F290CB4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A0B152-E7C8-45F0-96C8-6B59E03A3B7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6567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112A2EA-9057-493B-8759-80DC21C86FA5}" type="slidenum">
              <a:rPr lang="fr-FR" smtClean="0"/>
              <a:pPr>
                <a:defRPr/>
              </a:pPr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7479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4215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9768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20512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34539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7880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4202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38618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63265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521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34093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A99481-37F6-4D58-8611-60DB56A0C0C8}" type="datetimeFigureOut">
              <a:rPr lang="cs-CZ" smtClean="0"/>
              <a:t>10.10.2014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5C17A-BDFB-4B06-A250-0D9CA6E2143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91260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138"/>
          <p:cNvSpPr>
            <a:spLocks noChangeShapeType="1"/>
          </p:cNvSpPr>
          <p:nvPr/>
        </p:nvSpPr>
        <p:spPr bwMode="auto">
          <a:xfrm flipH="1">
            <a:off x="1828800" y="24384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cs-CZ"/>
          </a:p>
        </p:txBody>
      </p:sp>
      <p:grpSp>
        <p:nvGrpSpPr>
          <p:cNvPr id="9219" name="Skupina 17"/>
          <p:cNvGrpSpPr>
            <a:grpSpLocks/>
          </p:cNvGrpSpPr>
          <p:nvPr/>
        </p:nvGrpSpPr>
        <p:grpSpPr bwMode="auto">
          <a:xfrm>
            <a:off x="1147763" y="466725"/>
            <a:ext cx="6850062" cy="4875213"/>
            <a:chOff x="228600" y="154959"/>
            <a:chExt cx="8534400" cy="6484518"/>
          </a:xfrm>
        </p:grpSpPr>
        <p:grpSp>
          <p:nvGrpSpPr>
            <p:cNvPr id="9221" name="Group 93"/>
            <p:cNvGrpSpPr>
              <a:grpSpLocks/>
            </p:cNvGrpSpPr>
            <p:nvPr/>
          </p:nvGrpSpPr>
          <p:grpSpPr bwMode="auto">
            <a:xfrm>
              <a:off x="6248400" y="2911474"/>
              <a:ext cx="2514600" cy="2368550"/>
              <a:chOff x="4032" y="2410"/>
              <a:chExt cx="1584" cy="1492"/>
            </a:xfrm>
          </p:grpSpPr>
          <p:pic>
            <p:nvPicPr>
              <p:cNvPr id="9282" name="Picture 8" descr="C:\Users\ZIZKOVAE\Desktop\SlIPT3 tomato salt\IMG_7489.JPG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4850" t="2193" r="5847" b="3288"/>
              <a:stretch>
                <a:fillRect/>
              </a:stretch>
            </p:blipFill>
            <p:spPr bwMode="auto">
              <a:xfrm>
                <a:off x="4032" y="2410"/>
                <a:ext cx="1584" cy="14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283" name="TextovéPole 14"/>
              <p:cNvSpPr txBox="1">
                <a:spLocks noChangeArrowheads="1"/>
              </p:cNvSpPr>
              <p:nvPr/>
            </p:nvSpPr>
            <p:spPr bwMode="auto">
              <a:xfrm>
                <a:off x="4176" y="3696"/>
                <a:ext cx="768" cy="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000" b="1" i="1">
                    <a:solidFill>
                      <a:schemeClr val="bg1"/>
                    </a:solidFill>
                    <a:latin typeface="Times New Roman" pitchFamily="18" charset="0"/>
                  </a:rPr>
                  <a:t>35S::SlIPT3</a:t>
                </a:r>
              </a:p>
            </p:txBody>
          </p:sp>
          <p:sp>
            <p:nvSpPr>
              <p:cNvPr id="9284" name="TextovéPole 15"/>
              <p:cNvSpPr txBox="1">
                <a:spLocks noChangeArrowheads="1"/>
              </p:cNvSpPr>
              <p:nvPr/>
            </p:nvSpPr>
            <p:spPr bwMode="auto">
              <a:xfrm>
                <a:off x="4944" y="3696"/>
                <a:ext cx="635" cy="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FontTx/>
                  <a:buNone/>
                </a:pPr>
                <a:r>
                  <a:rPr lang="cs-CZ" altLang="cs-CZ" sz="1000" b="1">
                    <a:solidFill>
                      <a:schemeClr val="bg1"/>
                    </a:solidFill>
                    <a:latin typeface="Times New Roman" pitchFamily="18" charset="0"/>
                  </a:rPr>
                  <a:t>WT</a:t>
                </a:r>
              </a:p>
            </p:txBody>
          </p:sp>
        </p:grpSp>
        <p:sp>
          <p:nvSpPr>
            <p:cNvPr id="4106" name="Text Box 106"/>
            <p:cNvSpPr txBox="1">
              <a:spLocks noChangeArrowheads="1"/>
            </p:cNvSpPr>
            <p:nvPr/>
          </p:nvSpPr>
          <p:spPr bwMode="auto">
            <a:xfrm>
              <a:off x="6391565" y="1510563"/>
              <a:ext cx="2021357" cy="696806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cs-CZ" altLang="cs-CZ" sz="1400" b="1" i="1" dirty="0" smtClean="0">
                  <a:solidFill>
                    <a:schemeClr val="accent5">
                      <a:lumMod val="50000"/>
                    </a:schemeClr>
                  </a:solidFill>
                </a:rPr>
                <a:t>SlIPT1, SlIPT2</a:t>
              </a:r>
              <a:br>
                <a:rPr lang="cs-CZ" altLang="cs-CZ" sz="1400" b="1" i="1" dirty="0" smtClean="0">
                  <a:solidFill>
                    <a:schemeClr val="accent5">
                      <a:lumMod val="50000"/>
                    </a:schemeClr>
                  </a:solidFill>
                </a:rPr>
              </a:br>
              <a:r>
                <a:rPr lang="cs-CZ" altLang="cs-CZ" sz="1400" b="1" i="1" dirty="0" smtClean="0">
                  <a:solidFill>
                    <a:schemeClr val="accent5">
                      <a:lumMod val="50000"/>
                    </a:schemeClr>
                  </a:solidFill>
                </a:rPr>
                <a:t>SlCKX4, SlCKX5</a:t>
              </a:r>
            </a:p>
          </p:txBody>
        </p:sp>
        <p:sp>
          <p:nvSpPr>
            <p:cNvPr id="4107" name="Text Box 108"/>
            <p:cNvSpPr txBox="1">
              <a:spLocks noChangeArrowheads="1"/>
            </p:cNvSpPr>
            <p:nvPr/>
          </p:nvSpPr>
          <p:spPr bwMode="auto">
            <a:xfrm>
              <a:off x="6417276" y="5942671"/>
              <a:ext cx="1898731" cy="409637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defRPr/>
              </a:pPr>
              <a:r>
                <a:rPr lang="cs-CZ" altLang="cs-CZ" sz="1400" b="1" i="1" dirty="0" smtClean="0">
                  <a:solidFill>
                    <a:schemeClr val="accent5">
                      <a:lumMod val="50000"/>
                    </a:schemeClr>
                  </a:solidFill>
                </a:rPr>
                <a:t>SlIPT6, SlARR4</a:t>
              </a:r>
            </a:p>
          </p:txBody>
        </p:sp>
        <p:grpSp>
          <p:nvGrpSpPr>
            <p:cNvPr id="9224" name="Skupina 15"/>
            <p:cNvGrpSpPr>
              <a:grpSpLocks/>
            </p:cNvGrpSpPr>
            <p:nvPr/>
          </p:nvGrpSpPr>
          <p:grpSpPr bwMode="auto">
            <a:xfrm>
              <a:off x="685800" y="154959"/>
              <a:ext cx="4800600" cy="1514514"/>
              <a:chOff x="685800" y="154959"/>
              <a:chExt cx="4800600" cy="1514514"/>
            </a:xfrm>
          </p:grpSpPr>
          <p:sp>
            <p:nvSpPr>
              <p:cNvPr id="9275" name="Text Box 4"/>
              <p:cNvSpPr txBox="1">
                <a:spLocks noChangeArrowheads="1"/>
              </p:cNvSpPr>
              <p:nvPr/>
            </p:nvSpPr>
            <p:spPr bwMode="auto">
              <a:xfrm>
                <a:off x="762000" y="154959"/>
                <a:ext cx="4572000" cy="614009"/>
              </a:xfrm>
              <a:prstGeom prst="rect">
                <a:avLst/>
              </a:prstGeom>
              <a:solidFill>
                <a:srgbClr val="00CCFF"/>
              </a:solidFill>
              <a:ln w="9525">
                <a:solidFill>
                  <a:srgbClr val="00CCFF"/>
                </a:solidFill>
                <a:miter lim="800000"/>
                <a:headEnd/>
                <a:tailEnd/>
              </a:ln>
            </p:spPr>
            <p:txBody>
              <a:bodyPr anchor="ctr"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cs-CZ" altLang="cs-CZ" sz="2400" b="1"/>
                  <a:t>SALT STRESS</a:t>
                </a:r>
              </a:p>
            </p:txBody>
          </p:sp>
          <p:sp>
            <p:nvSpPr>
              <p:cNvPr id="9276" name="Text Box 37"/>
              <p:cNvSpPr txBox="1">
                <a:spLocks noChangeArrowheads="1"/>
              </p:cNvSpPr>
              <p:nvPr/>
            </p:nvSpPr>
            <p:spPr bwMode="auto">
              <a:xfrm>
                <a:off x="685800" y="1219200"/>
                <a:ext cx="1447800" cy="450273"/>
              </a:xfrm>
              <a:prstGeom prst="rect">
                <a:avLst/>
              </a:prstGeom>
              <a:noFill/>
              <a:ln w="9525">
                <a:solidFill>
                  <a:srgbClr val="50D04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cs-CZ" altLang="cs-CZ" sz="1600" b="1">
                    <a:solidFill>
                      <a:srgbClr val="996633"/>
                    </a:solidFill>
                    <a:latin typeface="Times New Roman" pitchFamily="18" charset="0"/>
                  </a:rPr>
                  <a:t>young leaf</a:t>
                </a:r>
              </a:p>
            </p:txBody>
          </p:sp>
          <p:sp>
            <p:nvSpPr>
              <p:cNvPr id="9277" name="Text Box 124"/>
              <p:cNvSpPr txBox="1">
                <a:spLocks noChangeArrowheads="1"/>
              </p:cNvSpPr>
              <p:nvPr/>
            </p:nvSpPr>
            <p:spPr bwMode="auto">
              <a:xfrm>
                <a:off x="2362200" y="1219200"/>
                <a:ext cx="1447800" cy="450273"/>
              </a:xfrm>
              <a:prstGeom prst="rect">
                <a:avLst/>
              </a:prstGeom>
              <a:noFill/>
              <a:ln w="9525">
                <a:solidFill>
                  <a:srgbClr val="50D04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cs-CZ" altLang="cs-CZ" sz="1600" b="1">
                    <a:solidFill>
                      <a:srgbClr val="996633"/>
                    </a:solidFill>
                    <a:latin typeface="Times New Roman" pitchFamily="18" charset="0"/>
                  </a:rPr>
                  <a:t>old leaf</a:t>
                </a:r>
              </a:p>
            </p:txBody>
          </p:sp>
          <p:sp>
            <p:nvSpPr>
              <p:cNvPr id="9278" name="Text Box 125"/>
              <p:cNvSpPr txBox="1">
                <a:spLocks noChangeArrowheads="1"/>
              </p:cNvSpPr>
              <p:nvPr/>
            </p:nvSpPr>
            <p:spPr bwMode="auto">
              <a:xfrm>
                <a:off x="4038600" y="1219200"/>
                <a:ext cx="1447800" cy="450273"/>
              </a:xfrm>
              <a:prstGeom prst="rect">
                <a:avLst/>
              </a:prstGeom>
              <a:noFill/>
              <a:ln w="9525">
                <a:solidFill>
                  <a:srgbClr val="50D046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cs-CZ" altLang="cs-CZ" sz="1600" b="1">
                    <a:solidFill>
                      <a:srgbClr val="996633"/>
                    </a:solidFill>
                    <a:latin typeface="Times New Roman" pitchFamily="18" charset="0"/>
                  </a:rPr>
                  <a:t>roots</a:t>
                </a:r>
              </a:p>
            </p:txBody>
          </p:sp>
          <p:sp>
            <p:nvSpPr>
              <p:cNvPr id="9279" name="Line 126"/>
              <p:cNvSpPr>
                <a:spLocks noChangeShapeType="1"/>
              </p:cNvSpPr>
              <p:nvPr/>
            </p:nvSpPr>
            <p:spPr bwMode="auto">
              <a:xfrm>
                <a:off x="4800600" y="8382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80" name="Line 127"/>
              <p:cNvSpPr>
                <a:spLocks noChangeShapeType="1"/>
              </p:cNvSpPr>
              <p:nvPr/>
            </p:nvSpPr>
            <p:spPr bwMode="auto">
              <a:xfrm>
                <a:off x="1371600" y="8382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9281" name="Line 128"/>
              <p:cNvSpPr>
                <a:spLocks noChangeShapeType="1"/>
              </p:cNvSpPr>
              <p:nvPr/>
            </p:nvSpPr>
            <p:spPr bwMode="auto">
              <a:xfrm>
                <a:off x="3048000" y="838200"/>
                <a:ext cx="0" cy="3810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</p:grpSp>
        <p:grpSp>
          <p:nvGrpSpPr>
            <p:cNvPr id="9225" name="Skupina 16"/>
            <p:cNvGrpSpPr>
              <a:grpSpLocks/>
            </p:cNvGrpSpPr>
            <p:nvPr/>
          </p:nvGrpSpPr>
          <p:grpSpPr bwMode="auto">
            <a:xfrm>
              <a:off x="228600" y="1828800"/>
              <a:ext cx="4724400" cy="4810677"/>
              <a:chOff x="228600" y="1828800"/>
              <a:chExt cx="4724400" cy="4810677"/>
            </a:xfrm>
          </p:grpSpPr>
          <p:sp>
            <p:nvSpPr>
              <p:cNvPr id="9235" name="Text Box 9"/>
              <p:cNvSpPr txBox="1">
                <a:spLocks noChangeArrowheads="1"/>
              </p:cNvSpPr>
              <p:nvPr/>
            </p:nvSpPr>
            <p:spPr bwMode="auto">
              <a:xfrm>
                <a:off x="2362199" y="2819400"/>
                <a:ext cx="1676400" cy="1596423"/>
              </a:xfrm>
              <a:prstGeom prst="rect">
                <a:avLst/>
              </a:prstGeom>
              <a:solidFill>
                <a:srgbClr val="F7FD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cs-CZ" altLang="cs-CZ" sz="2400" b="1" i="1">
                    <a:solidFill>
                      <a:schemeClr val="accent2"/>
                    </a:solidFill>
                    <a:latin typeface="Times New Roman" pitchFamily="18" charset="0"/>
                  </a:rPr>
                  <a:t/>
                </a:r>
                <a:br>
                  <a:rPr lang="cs-CZ" altLang="cs-CZ" sz="2400" b="1" i="1">
                    <a:solidFill>
                      <a:schemeClr val="accent2"/>
                    </a:solidFill>
                    <a:latin typeface="Times New Roman" pitchFamily="18" charset="0"/>
                  </a:rPr>
                </a:br>
                <a:r>
                  <a:rPr lang="cs-CZ" altLang="cs-CZ" sz="1600" b="1" i="1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SlIPT3</a:t>
                </a:r>
                <a:r>
                  <a:rPr lang="cs-CZ" altLang="cs-CZ" sz="1600" i="1">
                    <a:latin typeface="Times New Roman" pitchFamily="18" charset="0"/>
                    <a:cs typeface="Times New Roman" pitchFamily="18" charset="0"/>
                  </a:rPr>
                  <a:t/>
                </a:r>
                <a:br>
                  <a:rPr lang="cs-CZ" altLang="cs-CZ" sz="1600" i="1">
                    <a:latin typeface="Times New Roman" pitchFamily="18" charset="0"/>
                    <a:cs typeface="Times New Roman" pitchFamily="18" charset="0"/>
                  </a:rPr>
                </a:br>
                <a:r>
                  <a:rPr lang="cs-CZ" altLang="cs-CZ" sz="1600" b="1" i="1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  <a:t>SlIPT4</a:t>
                </a:r>
                <a:br>
                  <a:rPr lang="cs-CZ" altLang="cs-CZ" sz="1600" b="1" i="1">
                    <a:solidFill>
                      <a:schemeClr val="accent2"/>
                    </a:solidFill>
                    <a:latin typeface="Times New Roman" pitchFamily="18" charset="0"/>
                    <a:cs typeface="Times New Roman" pitchFamily="18" charset="0"/>
                  </a:rPr>
                </a:br>
                <a:endParaRPr lang="cs-CZ" altLang="cs-CZ" sz="1600" b="1" i="1">
                  <a:solidFill>
                    <a:schemeClr val="accent2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9236" name="Text Box 22"/>
              <p:cNvSpPr txBox="1">
                <a:spLocks noChangeArrowheads="1"/>
              </p:cNvSpPr>
              <p:nvPr/>
            </p:nvSpPr>
            <p:spPr bwMode="auto">
              <a:xfrm>
                <a:off x="2286000" y="5638800"/>
                <a:ext cx="2209800" cy="532141"/>
              </a:xfrm>
              <a:prstGeom prst="rect">
                <a:avLst/>
              </a:prstGeom>
              <a:solidFill>
                <a:srgbClr val="00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cs-CZ" altLang="cs-CZ" sz="2000" b="1"/>
                  <a:t>+ </a:t>
                </a:r>
                <a:r>
                  <a:rPr lang="cs-CZ" altLang="cs-CZ" sz="2000" b="1" i="1"/>
                  <a:t>t</a:t>
                </a:r>
                <a:r>
                  <a:rPr lang="cs-CZ" altLang="cs-CZ" sz="2000" b="1"/>
                  <a:t>Z </a:t>
                </a:r>
              </a:p>
            </p:txBody>
          </p:sp>
          <p:grpSp>
            <p:nvGrpSpPr>
              <p:cNvPr id="9237" name="Skupina 9"/>
              <p:cNvGrpSpPr>
                <a:grpSpLocks/>
              </p:cNvGrpSpPr>
              <p:nvPr/>
            </p:nvGrpSpPr>
            <p:grpSpPr bwMode="auto">
              <a:xfrm>
                <a:off x="838200" y="1828800"/>
                <a:ext cx="1219200" cy="913142"/>
                <a:chOff x="838200" y="1828800"/>
                <a:chExt cx="1219200" cy="913142"/>
              </a:xfrm>
            </p:grpSpPr>
            <p:grpSp>
              <p:nvGrpSpPr>
                <p:cNvPr id="9268" name="Skupina 8"/>
                <p:cNvGrpSpPr>
                  <a:grpSpLocks/>
                </p:cNvGrpSpPr>
                <p:nvPr/>
              </p:nvGrpSpPr>
              <p:grpSpPr bwMode="auto">
                <a:xfrm>
                  <a:off x="1219200" y="1828800"/>
                  <a:ext cx="762000" cy="762000"/>
                  <a:chOff x="1219200" y="1828800"/>
                  <a:chExt cx="762000" cy="762000"/>
                </a:xfrm>
              </p:grpSpPr>
              <p:sp>
                <p:nvSpPr>
                  <p:cNvPr id="9271" name="Line 135"/>
                  <p:cNvSpPr>
                    <a:spLocks noChangeShapeType="1"/>
                  </p:cNvSpPr>
                  <p:nvPr/>
                </p:nvSpPr>
                <p:spPr bwMode="auto">
                  <a:xfrm>
                    <a:off x="1371600" y="1828800"/>
                    <a:ext cx="609600" cy="6096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grpSp>
                <p:nvGrpSpPr>
                  <p:cNvPr id="9272" name="Group 140"/>
                  <p:cNvGrpSpPr>
                    <a:grpSpLocks/>
                  </p:cNvGrpSpPr>
                  <p:nvPr/>
                </p:nvGrpSpPr>
                <p:grpSpPr bwMode="auto">
                  <a:xfrm>
                    <a:off x="1219200" y="1981200"/>
                    <a:ext cx="609600" cy="609600"/>
                    <a:chOff x="816" y="1200"/>
                    <a:chExt cx="384" cy="384"/>
                  </a:xfrm>
                </p:grpSpPr>
                <p:sp>
                  <p:nvSpPr>
                    <p:cNvPr id="9273" name="Line 1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6" y="1200"/>
                      <a:ext cx="336" cy="33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9274" name="Line 13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104" y="1488"/>
                      <a:ext cx="96" cy="9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  <p:sp>
              <p:nvSpPr>
                <p:cNvPr id="9269" name="Text Box 136"/>
                <p:cNvSpPr txBox="1">
                  <a:spLocks noChangeArrowheads="1"/>
                </p:cNvSpPr>
                <p:nvPr/>
              </p:nvSpPr>
              <p:spPr bwMode="auto">
                <a:xfrm>
                  <a:off x="1600200" y="1828800"/>
                  <a:ext cx="457200" cy="327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000" b="1">
                      <a:latin typeface="Times New Roman" pitchFamily="18" charset="0"/>
                    </a:rPr>
                    <a:t>8 h</a:t>
                  </a:r>
                </a:p>
              </p:txBody>
            </p:sp>
            <p:sp>
              <p:nvSpPr>
                <p:cNvPr id="9270" name="Text Box 141"/>
                <p:cNvSpPr txBox="1">
                  <a:spLocks noChangeArrowheads="1"/>
                </p:cNvSpPr>
                <p:nvPr/>
              </p:nvSpPr>
              <p:spPr bwMode="auto">
                <a:xfrm>
                  <a:off x="838200" y="2209800"/>
                  <a:ext cx="762000" cy="53214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000" b="1">
                      <a:latin typeface="Times New Roman" pitchFamily="18" charset="0"/>
                    </a:rPr>
                    <a:t>4 h</a:t>
                  </a:r>
                  <a:r>
                    <a:rPr lang="cs-CZ" altLang="cs-CZ" sz="900" b="1">
                      <a:latin typeface="Times New Roman" pitchFamily="18" charset="0"/>
                    </a:rPr>
                    <a:t> </a:t>
                  </a:r>
                  <a:br>
                    <a:rPr lang="cs-CZ" altLang="cs-CZ" sz="900" b="1">
                      <a:latin typeface="Times New Roman" pitchFamily="18" charset="0"/>
                    </a:rPr>
                  </a:br>
                  <a:r>
                    <a:rPr lang="cs-CZ" altLang="cs-CZ" sz="1000" b="1" i="1">
                      <a:latin typeface="Times New Roman" pitchFamily="18" charset="0"/>
                    </a:rPr>
                    <a:t>SlIPT4</a:t>
                  </a:r>
                </a:p>
              </p:txBody>
            </p:sp>
          </p:grpSp>
          <p:grpSp>
            <p:nvGrpSpPr>
              <p:cNvPr id="9238" name="Skupina 10"/>
              <p:cNvGrpSpPr>
                <a:grpSpLocks/>
              </p:cNvGrpSpPr>
              <p:nvPr/>
            </p:nvGrpSpPr>
            <p:grpSpPr bwMode="auto">
              <a:xfrm>
                <a:off x="2590800" y="1828800"/>
                <a:ext cx="1219200" cy="838200"/>
                <a:chOff x="2590800" y="1828800"/>
                <a:chExt cx="1219200" cy="838200"/>
              </a:xfrm>
            </p:grpSpPr>
            <p:grpSp>
              <p:nvGrpSpPr>
                <p:cNvPr id="9261" name="Skupina 7"/>
                <p:cNvGrpSpPr>
                  <a:grpSpLocks/>
                </p:cNvGrpSpPr>
                <p:nvPr/>
              </p:nvGrpSpPr>
              <p:grpSpPr bwMode="auto">
                <a:xfrm>
                  <a:off x="2895600" y="1828800"/>
                  <a:ext cx="381000" cy="838200"/>
                  <a:chOff x="2895600" y="1828800"/>
                  <a:chExt cx="381000" cy="838200"/>
                </a:xfrm>
              </p:grpSpPr>
              <p:sp>
                <p:nvSpPr>
                  <p:cNvPr id="9264" name="Line 143"/>
                  <p:cNvSpPr>
                    <a:spLocks noChangeShapeType="1"/>
                  </p:cNvSpPr>
                  <p:nvPr/>
                </p:nvSpPr>
                <p:spPr bwMode="auto">
                  <a:xfrm>
                    <a:off x="3276600" y="1828800"/>
                    <a:ext cx="0" cy="8382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grpSp>
                <p:nvGrpSpPr>
                  <p:cNvPr id="9265" name="Skupina 3"/>
                  <p:cNvGrpSpPr>
                    <a:grpSpLocks/>
                  </p:cNvGrpSpPr>
                  <p:nvPr/>
                </p:nvGrpSpPr>
                <p:grpSpPr bwMode="auto">
                  <a:xfrm>
                    <a:off x="2895600" y="1828800"/>
                    <a:ext cx="304800" cy="838200"/>
                    <a:chOff x="2895600" y="1828800"/>
                    <a:chExt cx="304800" cy="838200"/>
                  </a:xfrm>
                </p:grpSpPr>
                <p:sp>
                  <p:nvSpPr>
                    <p:cNvPr id="9266" name="Line 14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2895600" y="2667000"/>
                      <a:ext cx="304800" cy="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9267" name="Line 14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048000" y="1828800"/>
                      <a:ext cx="0" cy="838200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  <p:sp>
              <p:nvSpPr>
                <p:cNvPr id="9262" name="Text Box 147"/>
                <p:cNvSpPr txBox="1">
                  <a:spLocks noChangeArrowheads="1"/>
                </p:cNvSpPr>
                <p:nvPr/>
              </p:nvSpPr>
              <p:spPr bwMode="auto">
                <a:xfrm>
                  <a:off x="3276600" y="2133600"/>
                  <a:ext cx="533400" cy="327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000" b="1">
                      <a:latin typeface="Times New Roman" pitchFamily="18" charset="0"/>
                    </a:rPr>
                    <a:t>4 h</a:t>
                  </a:r>
                </a:p>
              </p:txBody>
            </p:sp>
            <p:sp>
              <p:nvSpPr>
                <p:cNvPr id="9263" name="Text Box 148"/>
                <p:cNvSpPr txBox="1">
                  <a:spLocks noChangeArrowheads="1"/>
                </p:cNvSpPr>
                <p:nvPr/>
              </p:nvSpPr>
              <p:spPr bwMode="auto">
                <a:xfrm>
                  <a:off x="2590800" y="2133600"/>
                  <a:ext cx="457200" cy="327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000" b="1">
                      <a:latin typeface="Times New Roman" pitchFamily="18" charset="0"/>
                    </a:rPr>
                    <a:t>2 h</a:t>
                  </a:r>
                </a:p>
              </p:txBody>
            </p:sp>
          </p:grpSp>
          <p:grpSp>
            <p:nvGrpSpPr>
              <p:cNvPr id="9239" name="Skupina 13"/>
              <p:cNvGrpSpPr>
                <a:grpSpLocks/>
              </p:cNvGrpSpPr>
              <p:nvPr/>
            </p:nvGrpSpPr>
            <p:grpSpPr bwMode="auto">
              <a:xfrm>
                <a:off x="2590800" y="4572000"/>
                <a:ext cx="1143000" cy="839788"/>
                <a:chOff x="2590800" y="4572000"/>
                <a:chExt cx="1143000" cy="839788"/>
              </a:xfrm>
            </p:grpSpPr>
            <p:grpSp>
              <p:nvGrpSpPr>
                <p:cNvPr id="9255" name="Group 156"/>
                <p:cNvGrpSpPr>
                  <a:grpSpLocks/>
                </p:cNvGrpSpPr>
                <p:nvPr/>
              </p:nvGrpSpPr>
              <p:grpSpPr bwMode="auto">
                <a:xfrm>
                  <a:off x="3048000" y="4572000"/>
                  <a:ext cx="376238" cy="839788"/>
                  <a:chOff x="768" y="2063"/>
                  <a:chExt cx="237" cy="529"/>
                </a:xfrm>
              </p:grpSpPr>
              <p:sp>
                <p:nvSpPr>
                  <p:cNvPr id="9258" name="Line 151"/>
                  <p:cNvSpPr>
                    <a:spLocks noChangeShapeType="1"/>
                  </p:cNvSpPr>
                  <p:nvPr/>
                </p:nvSpPr>
                <p:spPr bwMode="auto">
                  <a:xfrm rot="10767370">
                    <a:off x="768" y="2064"/>
                    <a:ext cx="0" cy="52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259" name="Line 152"/>
                  <p:cNvSpPr>
                    <a:spLocks noChangeShapeType="1"/>
                  </p:cNvSpPr>
                  <p:nvPr/>
                </p:nvSpPr>
                <p:spPr bwMode="auto">
                  <a:xfrm rot="10767370">
                    <a:off x="911" y="2063"/>
                    <a:ext cx="0" cy="528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sp>
                <p:nvSpPr>
                  <p:cNvPr id="9260" name="Line 153"/>
                  <p:cNvSpPr>
                    <a:spLocks noChangeShapeType="1"/>
                  </p:cNvSpPr>
                  <p:nvPr/>
                </p:nvSpPr>
                <p:spPr bwMode="auto">
                  <a:xfrm rot="10767370">
                    <a:off x="813" y="2063"/>
                    <a:ext cx="192" cy="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</p:grpSp>
            <p:sp>
              <p:nvSpPr>
                <p:cNvPr id="9256" name="Text Box 157"/>
                <p:cNvSpPr txBox="1">
                  <a:spLocks noChangeArrowheads="1"/>
                </p:cNvSpPr>
                <p:nvPr/>
              </p:nvSpPr>
              <p:spPr bwMode="auto">
                <a:xfrm>
                  <a:off x="3276600" y="4954588"/>
                  <a:ext cx="457200" cy="327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000" b="1">
                      <a:latin typeface="Times New Roman" pitchFamily="18" charset="0"/>
                    </a:rPr>
                    <a:t>4 h</a:t>
                  </a:r>
                </a:p>
              </p:txBody>
            </p:sp>
            <p:sp>
              <p:nvSpPr>
                <p:cNvPr id="9257" name="Text Box 158"/>
                <p:cNvSpPr txBox="1">
                  <a:spLocks noChangeArrowheads="1"/>
                </p:cNvSpPr>
                <p:nvPr/>
              </p:nvSpPr>
              <p:spPr bwMode="auto">
                <a:xfrm>
                  <a:off x="2590800" y="4954588"/>
                  <a:ext cx="457200" cy="327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000" b="1">
                      <a:latin typeface="Times New Roman" pitchFamily="18" charset="0"/>
                    </a:rPr>
                    <a:t>8 h</a:t>
                  </a:r>
                </a:p>
              </p:txBody>
            </p:sp>
          </p:grpSp>
          <p:grpSp>
            <p:nvGrpSpPr>
              <p:cNvPr id="9240" name="Skupina 11"/>
              <p:cNvGrpSpPr>
                <a:grpSpLocks/>
              </p:cNvGrpSpPr>
              <p:nvPr/>
            </p:nvGrpSpPr>
            <p:grpSpPr bwMode="auto">
              <a:xfrm>
                <a:off x="3962400" y="1828800"/>
                <a:ext cx="990600" cy="762000"/>
                <a:chOff x="3962400" y="1828800"/>
                <a:chExt cx="990600" cy="762000"/>
              </a:xfrm>
            </p:grpSpPr>
            <p:grpSp>
              <p:nvGrpSpPr>
                <p:cNvPr id="9248" name="Skupina 5"/>
                <p:cNvGrpSpPr>
                  <a:grpSpLocks/>
                </p:cNvGrpSpPr>
                <p:nvPr/>
              </p:nvGrpSpPr>
              <p:grpSpPr bwMode="auto">
                <a:xfrm>
                  <a:off x="4038600" y="1828800"/>
                  <a:ext cx="762000" cy="762000"/>
                  <a:chOff x="4038600" y="1828800"/>
                  <a:chExt cx="762000" cy="762000"/>
                </a:xfrm>
              </p:grpSpPr>
              <p:sp>
                <p:nvSpPr>
                  <p:cNvPr id="9251" name="Line 16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038600" y="1828800"/>
                    <a:ext cx="609600" cy="609600"/>
                  </a:xfrm>
                  <a:prstGeom prst="lin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cs-CZ"/>
                  </a:p>
                </p:txBody>
              </p:sp>
              <p:grpSp>
                <p:nvGrpSpPr>
                  <p:cNvPr id="9252" name="Group 163"/>
                  <p:cNvGrpSpPr>
                    <a:grpSpLocks/>
                  </p:cNvGrpSpPr>
                  <p:nvPr/>
                </p:nvGrpSpPr>
                <p:grpSpPr bwMode="auto">
                  <a:xfrm flipH="1">
                    <a:off x="4191000" y="1981200"/>
                    <a:ext cx="609600" cy="609600"/>
                    <a:chOff x="816" y="1200"/>
                    <a:chExt cx="384" cy="384"/>
                  </a:xfrm>
                </p:grpSpPr>
                <p:sp>
                  <p:nvSpPr>
                    <p:cNvPr id="9253" name="Line 16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816" y="1200"/>
                      <a:ext cx="336" cy="33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  <p:sp>
                  <p:nvSpPr>
                    <p:cNvPr id="9254" name="Line 16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104" y="1488"/>
                      <a:ext cx="96" cy="96"/>
                    </a:xfrm>
                    <a:prstGeom prst="line">
                      <a:avLst/>
                    </a:prstGeom>
                    <a:noFill/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cs-CZ"/>
                    </a:p>
                  </p:txBody>
                </p:sp>
              </p:grpSp>
            </p:grpSp>
            <p:sp>
              <p:nvSpPr>
                <p:cNvPr id="9249" name="Text Box 166"/>
                <p:cNvSpPr txBox="1">
                  <a:spLocks noChangeArrowheads="1"/>
                </p:cNvSpPr>
                <p:nvPr/>
              </p:nvSpPr>
              <p:spPr bwMode="auto">
                <a:xfrm>
                  <a:off x="3962400" y="1828800"/>
                  <a:ext cx="457200" cy="327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000" b="1">
                      <a:latin typeface="Times New Roman" pitchFamily="18" charset="0"/>
                    </a:rPr>
                    <a:t>8 h</a:t>
                  </a:r>
                </a:p>
              </p:txBody>
            </p:sp>
            <p:sp>
              <p:nvSpPr>
                <p:cNvPr id="9250" name="Text Box 167"/>
                <p:cNvSpPr txBox="1">
                  <a:spLocks noChangeArrowheads="1"/>
                </p:cNvSpPr>
                <p:nvPr/>
              </p:nvSpPr>
              <p:spPr bwMode="auto">
                <a:xfrm>
                  <a:off x="4495800" y="2209800"/>
                  <a:ext cx="457200" cy="327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algn="ctr"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000" b="1">
                      <a:latin typeface="Times New Roman" pitchFamily="18" charset="0"/>
                    </a:rPr>
                    <a:t>4 h</a:t>
                  </a:r>
                  <a:endParaRPr lang="cs-CZ" altLang="cs-CZ" sz="1000" b="1" i="1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9241" name="Skupina 14"/>
              <p:cNvGrpSpPr>
                <a:grpSpLocks/>
              </p:cNvGrpSpPr>
              <p:nvPr/>
            </p:nvGrpSpPr>
            <p:grpSpPr bwMode="auto">
              <a:xfrm>
                <a:off x="228600" y="5411769"/>
                <a:ext cx="1828800" cy="1227708"/>
                <a:chOff x="228600" y="5411769"/>
                <a:chExt cx="1828800" cy="1227708"/>
              </a:xfrm>
            </p:grpSpPr>
            <p:sp>
              <p:nvSpPr>
                <p:cNvPr id="9242" name="Text Box 54"/>
                <p:cNvSpPr txBox="1">
                  <a:spLocks noChangeArrowheads="1"/>
                </p:cNvSpPr>
                <p:nvPr/>
              </p:nvSpPr>
              <p:spPr bwMode="auto">
                <a:xfrm>
                  <a:off x="228600" y="5486400"/>
                  <a:ext cx="1143000" cy="40934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400" b="1" i="1">
                      <a:solidFill>
                        <a:schemeClr val="tx2"/>
                      </a:solidFill>
                      <a:latin typeface="Times New Roman" pitchFamily="18" charset="0"/>
                    </a:rPr>
                    <a:t>SlARR4</a:t>
                  </a:r>
                </a:p>
              </p:txBody>
            </p:sp>
            <p:sp>
              <p:nvSpPr>
                <p:cNvPr id="9243" name="Text Box 55"/>
                <p:cNvSpPr txBox="1">
                  <a:spLocks noChangeArrowheads="1"/>
                </p:cNvSpPr>
                <p:nvPr/>
              </p:nvSpPr>
              <p:spPr bwMode="auto">
                <a:xfrm>
                  <a:off x="228600" y="5943600"/>
                  <a:ext cx="1219200" cy="6958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400" b="1" i="1">
                      <a:solidFill>
                        <a:schemeClr val="tx2"/>
                      </a:solidFill>
                      <a:latin typeface="Times New Roman" pitchFamily="18" charset="0"/>
                    </a:rPr>
                    <a:t>SlARR1</a:t>
                  </a:r>
                  <a:br>
                    <a:rPr lang="cs-CZ" altLang="cs-CZ" sz="1400" b="1" i="1">
                      <a:solidFill>
                        <a:schemeClr val="tx2"/>
                      </a:solidFill>
                      <a:latin typeface="Times New Roman" pitchFamily="18" charset="0"/>
                    </a:rPr>
                  </a:br>
                  <a:r>
                    <a:rPr lang="cs-CZ" altLang="cs-CZ" sz="1400" b="1" i="1">
                      <a:solidFill>
                        <a:schemeClr val="tx2"/>
                      </a:solidFill>
                      <a:latin typeface="Times New Roman" pitchFamily="18" charset="0"/>
                    </a:rPr>
                    <a:t>SlARR12</a:t>
                  </a:r>
                </a:p>
              </p:txBody>
            </p:sp>
            <p:sp>
              <p:nvSpPr>
                <p:cNvPr id="9244" name="Text Box 89"/>
                <p:cNvSpPr txBox="1">
                  <a:spLocks noChangeArrowheads="1"/>
                </p:cNvSpPr>
                <p:nvPr/>
              </p:nvSpPr>
              <p:spPr bwMode="auto">
                <a:xfrm>
                  <a:off x="1485901" y="5411769"/>
                  <a:ext cx="533400" cy="32747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spcBef>
                      <a:spcPct val="20000"/>
                    </a:spcBef>
                    <a:buFont typeface="Arial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Font typeface="Arial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Font typeface="Arial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</a:defRPr>
                  </a:lvl9pPr>
                </a:lstStyle>
                <a:p>
                  <a:pPr eaLnBrk="1" hangingPunct="1">
                    <a:spcBef>
                      <a:spcPct val="50000"/>
                    </a:spcBef>
                    <a:buFontTx/>
                    <a:buNone/>
                  </a:pPr>
                  <a:r>
                    <a:rPr lang="cs-CZ" altLang="cs-CZ" sz="1000" b="1">
                      <a:latin typeface="Times New Roman" pitchFamily="18" charset="0"/>
                    </a:rPr>
                    <a:t>1h</a:t>
                  </a:r>
                </a:p>
              </p:txBody>
            </p:sp>
            <p:sp>
              <p:nvSpPr>
                <p:cNvPr id="9245" name="Line 168"/>
                <p:cNvSpPr>
                  <a:spLocks noChangeShapeType="1"/>
                </p:cNvSpPr>
                <p:nvPr/>
              </p:nvSpPr>
              <p:spPr bwMode="auto">
                <a:xfrm flipH="1">
                  <a:off x="1371600" y="5715000"/>
                  <a:ext cx="685800" cy="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46" name="Line 169"/>
                <p:cNvSpPr>
                  <a:spLocks noChangeShapeType="1"/>
                </p:cNvSpPr>
                <p:nvPr/>
              </p:nvSpPr>
              <p:spPr bwMode="auto">
                <a:xfrm flipH="1">
                  <a:off x="1447800" y="6019800"/>
                  <a:ext cx="609600" cy="15240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  <p:sp>
              <p:nvSpPr>
                <p:cNvPr id="9247" name="Line 170"/>
                <p:cNvSpPr>
                  <a:spLocks noChangeShapeType="1"/>
                </p:cNvSpPr>
                <p:nvPr/>
              </p:nvSpPr>
              <p:spPr bwMode="auto">
                <a:xfrm flipH="1">
                  <a:off x="1447800" y="6096000"/>
                  <a:ext cx="609600" cy="152400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cs-CZ"/>
                </a:p>
              </p:txBody>
            </p:sp>
          </p:grpSp>
        </p:grpSp>
        <p:grpSp>
          <p:nvGrpSpPr>
            <p:cNvPr id="9226" name="Skupina 12"/>
            <p:cNvGrpSpPr>
              <a:grpSpLocks/>
            </p:cNvGrpSpPr>
            <p:nvPr/>
          </p:nvGrpSpPr>
          <p:grpSpPr bwMode="auto">
            <a:xfrm>
              <a:off x="4038600" y="3581400"/>
              <a:ext cx="2133600" cy="1000676"/>
              <a:chOff x="4038600" y="3581400"/>
              <a:chExt cx="2133600" cy="1000676"/>
            </a:xfrm>
          </p:grpSpPr>
          <p:sp>
            <p:nvSpPr>
              <p:cNvPr id="9232" name="Line 171"/>
              <p:cNvSpPr>
                <a:spLocks noChangeShapeType="1"/>
              </p:cNvSpPr>
              <p:nvPr/>
            </p:nvSpPr>
            <p:spPr bwMode="auto">
              <a:xfrm>
                <a:off x="4038600" y="3886200"/>
                <a:ext cx="213360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cs-CZ"/>
              </a:p>
            </p:txBody>
          </p:sp>
          <p:sp>
            <p:nvSpPr>
              <p:cNvPr id="4131" name="Text Box 14"/>
              <p:cNvSpPr txBox="1">
                <a:spLocks noChangeArrowheads="1"/>
              </p:cNvSpPr>
              <p:nvPr/>
            </p:nvSpPr>
            <p:spPr bwMode="auto">
              <a:xfrm>
                <a:off x="4190223" y="3581977"/>
                <a:ext cx="1750393" cy="409637"/>
              </a:xfrm>
              <a:prstGeom prst="rect">
                <a:avLst/>
              </a:prstGeom>
              <a:noFill/>
              <a:ln>
                <a:noFill/>
              </a:ln>
              <a:effectLst/>
              <a:extLst/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defRPr/>
                </a:pPr>
                <a:r>
                  <a:rPr lang="cs-CZ" altLang="cs-CZ" sz="1400" b="1" i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35S::SlIPT</a:t>
                </a:r>
                <a:r>
                  <a:rPr lang="fr-FR" altLang="cs-CZ" sz="1400" b="1" i="1" dirty="0" smtClean="0">
                    <a:solidFill>
                      <a:schemeClr val="accent5">
                        <a:lumMod val="50000"/>
                      </a:schemeClr>
                    </a:solidFill>
                  </a:rPr>
                  <a:t>3</a:t>
                </a:r>
                <a:endParaRPr lang="cs-CZ" altLang="cs-CZ" sz="1400" b="1" i="1" dirty="0" smtClean="0">
                  <a:solidFill>
                    <a:schemeClr val="accent5">
                      <a:lumMod val="50000"/>
                    </a:schemeClr>
                  </a:solidFill>
                </a:endParaRPr>
              </a:p>
            </p:txBody>
          </p:sp>
          <p:sp>
            <p:nvSpPr>
              <p:cNvPr id="9234" name="Text Box 13"/>
              <p:cNvSpPr txBox="1">
                <a:spLocks noChangeArrowheads="1"/>
              </p:cNvSpPr>
              <p:nvPr/>
            </p:nvSpPr>
            <p:spPr bwMode="auto">
              <a:xfrm>
                <a:off x="4114800" y="3886200"/>
                <a:ext cx="2057400" cy="6958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Font typeface="Arial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Font typeface="Arial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Font typeface="Arial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Font typeface="Arial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  <a:buFontTx/>
                  <a:buNone/>
                </a:pPr>
                <a:r>
                  <a:rPr lang="cs-CZ" altLang="cs-CZ" sz="1400" b="1">
                    <a:latin typeface="Times New Roman" pitchFamily="18" charset="0"/>
                  </a:rPr>
                  <a:t>CKs</a:t>
                </a:r>
                <a:br>
                  <a:rPr lang="cs-CZ" altLang="cs-CZ" sz="1400" b="1">
                    <a:latin typeface="Times New Roman" pitchFamily="18" charset="0"/>
                  </a:rPr>
                </a:br>
                <a:r>
                  <a:rPr lang="cs-CZ" altLang="cs-CZ" sz="1400">
                    <a:latin typeface="Times New Roman" pitchFamily="18" charset="0"/>
                  </a:rPr>
                  <a:t>(CK-</a:t>
                </a:r>
                <a:r>
                  <a:rPr lang="cs-CZ" altLang="cs-CZ" sz="1400" i="1">
                    <a:latin typeface="Times New Roman" pitchFamily="18" charset="0"/>
                  </a:rPr>
                  <a:t>N</a:t>
                </a:r>
                <a:r>
                  <a:rPr lang="cs-CZ" altLang="cs-CZ" sz="1400">
                    <a:latin typeface="Times New Roman" pitchFamily="18" charset="0"/>
                  </a:rPr>
                  <a:t>-glucosides)</a:t>
                </a:r>
              </a:p>
            </p:txBody>
          </p:sp>
        </p:grpSp>
        <p:cxnSp>
          <p:nvCxnSpPr>
            <p:cNvPr id="3" name="Přímá spojnice se šipkou 2"/>
            <p:cNvCxnSpPr/>
            <p:nvPr/>
          </p:nvCxnSpPr>
          <p:spPr>
            <a:xfrm>
              <a:off x="5333417" y="4570175"/>
              <a:ext cx="1038369" cy="1522415"/>
            </a:xfrm>
            <a:prstGeom prst="straightConnector1">
              <a:avLst/>
            </a:prstGeom>
            <a:ln w="19050">
              <a:solidFill>
                <a:schemeClr val="accent5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228" name="Skupina 7"/>
            <p:cNvGrpSpPr>
              <a:grpSpLocks/>
            </p:cNvGrpSpPr>
            <p:nvPr/>
          </p:nvGrpSpPr>
          <p:grpSpPr bwMode="auto">
            <a:xfrm>
              <a:off x="5210175" y="1890713"/>
              <a:ext cx="1162050" cy="1538287"/>
              <a:chOff x="5210200" y="1889919"/>
              <a:chExt cx="1162000" cy="1539081"/>
            </a:xfrm>
          </p:grpSpPr>
          <p:cxnSp>
            <p:nvCxnSpPr>
              <p:cNvPr id="5" name="Přímá spojnice 4"/>
              <p:cNvCxnSpPr/>
              <p:nvPr/>
            </p:nvCxnSpPr>
            <p:spPr>
              <a:xfrm flipV="1">
                <a:off x="5210815" y="1965899"/>
                <a:ext cx="1036346" cy="1464049"/>
              </a:xfrm>
              <a:prstGeom prst="line">
                <a:avLst/>
              </a:prstGeom>
              <a:ln w="1905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Přímá spojnice 6"/>
              <p:cNvCxnSpPr/>
              <p:nvPr/>
            </p:nvCxnSpPr>
            <p:spPr>
              <a:xfrm>
                <a:off x="6172007" y="1889844"/>
                <a:ext cx="199754" cy="152109"/>
              </a:xfrm>
              <a:prstGeom prst="line">
                <a:avLst/>
              </a:prstGeom>
              <a:ln w="19050">
                <a:solidFill>
                  <a:schemeClr val="accent5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229" name="Text Box 4"/>
            <p:cNvSpPr txBox="1">
              <a:spLocks noChangeArrowheads="1"/>
            </p:cNvSpPr>
            <p:nvPr/>
          </p:nvSpPr>
          <p:spPr bwMode="auto">
            <a:xfrm>
              <a:off x="6762749" y="2486261"/>
              <a:ext cx="1485900" cy="409340"/>
            </a:xfrm>
            <a:prstGeom prst="rect">
              <a:avLst/>
            </a:prstGeom>
            <a:solidFill>
              <a:srgbClr val="00CCFF"/>
            </a:solidFill>
            <a:ln w="9525">
              <a:solidFill>
                <a:srgbClr val="00CCFF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cs-CZ" altLang="cs-CZ" sz="1400" b="1"/>
                <a:t>SALT STRESS</a:t>
              </a:r>
            </a:p>
          </p:txBody>
        </p:sp>
      </p:grpSp>
      <p:sp>
        <p:nvSpPr>
          <p:cNvPr id="9220" name="Obdélník 1"/>
          <p:cNvSpPr>
            <a:spLocks noChangeArrowheads="1"/>
          </p:cNvSpPr>
          <p:nvPr/>
        </p:nvSpPr>
        <p:spPr bwMode="auto">
          <a:xfrm>
            <a:off x="-15875" y="5516563"/>
            <a:ext cx="917575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Additional file 8. Hypothetical scheme of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SlIPT3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and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SlIPT4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response to early salt stress and the feedback regulation by exogenous CK treatment in tomato plants. After salt stress (150 mM NaCl) treatment, immediate downregulation of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SlIPT3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and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SlIPT4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transcripts with a subsequent upregulation in tomato vegetative organs was determined. Repression of both genes after exogenous application of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t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Z  demostarted the complexity of CK networks, while overabundance of CKs (especially iP7G) in 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35S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::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SlIPT3</a:t>
            </a:r>
            <a:r>
              <a:rPr lang="cs-CZ" altLang="cs-CZ" sz="1200" b="1">
                <a:latin typeface="Helvetica" pitchFamily="34" charset="0"/>
                <a:cs typeface="Helvetica" pitchFamily="34" charset="0"/>
              </a:rPr>
              <a:t> may ensure stronger phenotype under salt stress (100 mM NaCl) conditions.</a:t>
            </a:r>
            <a:r>
              <a:rPr lang="cs-CZ" altLang="cs-CZ" sz="1200" b="1" i="1">
                <a:latin typeface="Helvetica" pitchFamily="34" charset="0"/>
                <a:cs typeface="Helvetica" pitchFamily="34" charset="0"/>
              </a:rPr>
              <a:t> </a:t>
            </a:r>
            <a:endParaRPr lang="cs-CZ" altLang="cs-CZ" sz="1200" b="1">
              <a:latin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5861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143</Words>
  <Application>Microsoft Office PowerPoint</Application>
  <PresentationFormat>Předvádění na obrazovce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2" baseType="lpstr">
      <vt:lpstr>Motiv systému Office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Žižková Eva UEB</dc:creator>
  <cp:lastModifiedBy>Žižková Eva UEB</cp:lastModifiedBy>
  <cp:revision>1</cp:revision>
  <dcterms:created xsi:type="dcterms:W3CDTF">2014-10-10T16:04:06Z</dcterms:created>
  <dcterms:modified xsi:type="dcterms:W3CDTF">2014-10-10T16:04:35Z</dcterms:modified>
</cp:coreProperties>
</file>