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8DC7F-C499-4D10-889A-115207A27E8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890E1-6E1D-499B-B4AF-168ED31AD7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2607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b="1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09B0BD-35D3-4624-AD5B-CA537D54A95D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EB35-E965-428C-BEE3-6E410B699C05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9E92-317A-40E8-99DA-CA09ECBE8E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8163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EB35-E965-428C-BEE3-6E410B699C05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9E92-317A-40E8-99DA-CA09ECBE8E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8627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EB35-E965-428C-BEE3-6E410B699C05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9E92-317A-40E8-99DA-CA09ECBE8E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3252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EB35-E965-428C-BEE3-6E410B699C05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9E92-317A-40E8-99DA-CA09ECBE8E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5678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EB35-E965-428C-BEE3-6E410B699C05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9E92-317A-40E8-99DA-CA09ECBE8E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9464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EB35-E965-428C-BEE3-6E410B699C05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9E92-317A-40E8-99DA-CA09ECBE8E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2276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EB35-E965-428C-BEE3-6E410B699C05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9E92-317A-40E8-99DA-CA09ECBE8E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8006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EB35-E965-428C-BEE3-6E410B699C05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9E92-317A-40E8-99DA-CA09ECBE8E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8512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EB35-E965-428C-BEE3-6E410B699C05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9E92-317A-40E8-99DA-CA09ECBE8E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2789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EB35-E965-428C-BEE3-6E410B699C05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9E92-317A-40E8-99DA-CA09ECBE8E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6928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EB35-E965-428C-BEE3-6E410B699C05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9E92-317A-40E8-99DA-CA09ECBE8E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4677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0EB35-E965-428C-BEE3-6E410B699C05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99E92-317A-40E8-99DA-CA09ECBE8E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9731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bdélník 4"/>
          <p:cNvSpPr>
            <a:spLocks noChangeArrowheads="1"/>
          </p:cNvSpPr>
          <p:nvPr/>
        </p:nvSpPr>
        <p:spPr bwMode="auto">
          <a:xfrm>
            <a:off x="323850" y="3141663"/>
            <a:ext cx="8064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Arial" charset="0"/>
              <a:buNone/>
            </a:pP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Additional file 7. Content of photosynthetic pigments (µg/ g DW) in four weeks old tomato developing leaves of WT and T2-generation tomato </a:t>
            </a:r>
            <a:r>
              <a:rPr lang="cs-CZ" altLang="cs-CZ" sz="1200" b="1" i="1">
                <a:latin typeface="Helvetica" pitchFamily="34" charset="0"/>
                <a:cs typeface="Helvetica" pitchFamily="34" charset="0"/>
              </a:rPr>
              <a:t>35S::SlIPT3 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(L1) plants cultivated on the control and salt media. </a:t>
            </a:r>
            <a:r>
              <a:rPr lang="cs-CZ" altLang="cs-CZ" sz="1200">
                <a:latin typeface="Helvetica" pitchFamily="34" charset="0"/>
                <a:cs typeface="Helvetica" pitchFamily="34" charset="0"/>
              </a:rPr>
              <a:t>DEPS (De-epoxidation state) is calculated according to formula: DEPS=(0.5*A+Z)/(V+A+Z); DEPS (De-epoxidation state per chlorophyll) is calculated according to formula: DEPSC=(0.5*A+Z)/(Chl </a:t>
            </a:r>
            <a:r>
              <a:rPr lang="cs-CZ" altLang="cs-CZ" sz="1200" i="1">
                <a:latin typeface="Helvetica" pitchFamily="34" charset="0"/>
                <a:cs typeface="Helvetica" pitchFamily="34" charset="0"/>
              </a:rPr>
              <a:t>a</a:t>
            </a:r>
            <a:r>
              <a:rPr lang="cs-CZ" altLang="cs-CZ" sz="1200">
                <a:latin typeface="Helvetica" pitchFamily="34" charset="0"/>
                <a:cs typeface="Helvetica" pitchFamily="34" charset="0"/>
              </a:rPr>
              <a:t>+</a:t>
            </a:r>
            <a:r>
              <a:rPr lang="cs-CZ" altLang="cs-CZ" sz="1200" i="1">
                <a:latin typeface="Helvetica" pitchFamily="34" charset="0"/>
                <a:cs typeface="Helvetica" pitchFamily="34" charset="0"/>
              </a:rPr>
              <a:t>b</a:t>
            </a:r>
            <a:r>
              <a:rPr lang="cs-CZ" altLang="cs-CZ" sz="1200">
                <a:latin typeface="Helvetica" pitchFamily="34" charset="0"/>
                <a:cs typeface="Helvetica" pitchFamily="34" charset="0"/>
              </a:rPr>
              <a:t>). </a:t>
            </a:r>
            <a:r>
              <a:rPr lang="cs-CZ" altLang="cs-CZ" sz="1200">
                <a:latin typeface="Times New Roman" pitchFamily="18" charset="0"/>
                <a:cs typeface="Times New Roman" pitchFamily="18" charset="0"/>
              </a:rPr>
              <a:t>^</a:t>
            </a:r>
            <a:r>
              <a:rPr lang="cs-CZ" altLang="cs-CZ" sz="1200">
                <a:latin typeface="Helvetica" pitchFamily="34" charset="0"/>
                <a:cs typeface="Helvetica" pitchFamily="34" charset="0"/>
              </a:rPr>
              <a:t> expressed in relative unit. * Data represent means and SD of two replicates.* significantly different datasets from WT(unpaired Student's </a:t>
            </a:r>
            <a:r>
              <a:rPr lang="cs-CZ" altLang="cs-CZ" sz="1200" i="1">
                <a:latin typeface="Helvetica" pitchFamily="34" charset="0"/>
                <a:cs typeface="Helvetica" pitchFamily="34" charset="0"/>
              </a:rPr>
              <a:t>t</a:t>
            </a:r>
            <a:r>
              <a:rPr lang="cs-CZ" altLang="cs-CZ" sz="1200">
                <a:latin typeface="Helvetica" pitchFamily="34" charset="0"/>
                <a:cs typeface="Helvetica" pitchFamily="34" charset="0"/>
              </a:rPr>
              <a:t>-test, P ≤ 0.05).</a:t>
            </a:r>
          </a:p>
        </p:txBody>
      </p:sp>
      <p:graphicFrame>
        <p:nvGraphicFramePr>
          <p:cNvPr id="5" name="Group 50"/>
          <p:cNvGraphicFramePr>
            <a:graphicFrameLocks/>
          </p:cNvGraphicFramePr>
          <p:nvPr/>
        </p:nvGraphicFramePr>
        <p:xfrm>
          <a:off x="323850" y="404813"/>
          <a:ext cx="8280400" cy="2536823"/>
        </p:xfrm>
        <a:graphic>
          <a:graphicData uri="http://schemas.openxmlformats.org/drawingml/2006/table">
            <a:tbl>
              <a:tblPr/>
              <a:tblGrid>
                <a:gridCol w="1804233"/>
                <a:gridCol w="1082540"/>
                <a:gridCol w="1113081"/>
                <a:gridCol w="1052593"/>
                <a:gridCol w="1022288"/>
                <a:gridCol w="1129274"/>
                <a:gridCol w="1076391"/>
              </a:tblGrid>
              <a:tr h="19240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alt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 (µg/ g DW)</a:t>
                      </a:r>
                      <a:endParaRPr lang="cs-CZ" sz="1200" b="1" i="0" u="none" strike="noStrike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alt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9526" marR="9526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alt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9526" marR="9526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35S::SlIPT3 </a:t>
                      </a:r>
                      <a:r>
                        <a:rPr lang="cs-CZ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(µg/ g DW</a:t>
                      </a: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cs-CZ" sz="1200" b="1" i="1" u="none" strike="noStrike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alt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9526" marR="9526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alt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9526" marR="9526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604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altLang="cs-CZ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lang="cs-CZ" sz="1100" b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cs-CZ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cs-CZ" sz="1100" b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NaCl</a:t>
                      </a:r>
                      <a:endParaRPr lang="cs-CZ" sz="11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</a:t>
                      </a:r>
                      <a:r>
                        <a:rPr lang="cs-CZ" sz="1100" b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cs-CZ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cs-CZ" sz="1100" b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NaCl</a:t>
                      </a:r>
                      <a:endParaRPr lang="cs-CZ" sz="11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lang="cs-CZ" sz="1100" b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cs-CZ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cs-CZ" sz="1100" b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NaCl</a:t>
                      </a:r>
                      <a:endParaRPr lang="cs-CZ" sz="11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</a:t>
                      </a:r>
                      <a:r>
                        <a:rPr lang="cs-CZ" sz="1100" b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cs-CZ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cs-CZ" sz="1100" b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NaCl</a:t>
                      </a:r>
                      <a:endParaRPr lang="cs-CZ" sz="11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6049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Chlorophyll</a:t>
                      </a:r>
                      <a:r>
                        <a:rPr lang="cs-CZ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cs-CZ" sz="1200" b="1" i="1" u="none" strike="noStrike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cs-CZ" sz="1200" b="1" u="none" strike="noStrike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cs-CZ" sz="1200" b="1" i="1" u="none" strike="noStrike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cs-CZ" sz="1200" b="1" i="1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124.30 ± 2.94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107.33 ± 3.11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91.13 ± 1.89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107.73 ± 0.38*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105.98 ± 0.46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102.08 ± 1.01*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6049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u="none" strike="noStrike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Chlorophyll</a:t>
                      </a:r>
                      <a:r>
                        <a:rPr lang="cs-CZ" sz="12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cs-CZ" sz="12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cs-CZ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cs-CZ" sz="12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b^</a:t>
                      </a:r>
                      <a:endParaRPr lang="cs-CZ" sz="1200" b="1" i="1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2.40 ± 0.05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2.31 ± 0.01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2.36 ± 0.05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2.56 ± 0.03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2.52 ± 0.09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2.53 ± 0.07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6049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Violaxanthin</a:t>
                      </a:r>
                      <a:r>
                        <a:rPr lang="cs-CZ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(V)</a:t>
                      </a:r>
                      <a:endParaRPr lang="cs-CZ" sz="12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11.90 ± 0.34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13.13 ± 0.78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14.03 ± 0.66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14.23 ± 0.55*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19.30 ± 0.29*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22.83 ± 0.45*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6049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Antheraxanthin</a:t>
                      </a:r>
                      <a:r>
                        <a:rPr lang="cs-CZ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(A) </a:t>
                      </a:r>
                      <a:endParaRPr lang="cs-CZ" sz="12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2.05 ± 0.13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3.95 ± 0.17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3.25 ± 0.40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3.05 ± 0.13*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5.73 ± 0.22*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5.48 ± 0.21*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6049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Zeaxanthin</a:t>
                      </a:r>
                      <a:r>
                        <a:rPr lang="cs-CZ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(Z)</a:t>
                      </a:r>
                      <a:endParaRPr lang="cs-CZ" sz="12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5.73 ± 0.09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6.38 ± 0.15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7.39 ± 0.27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5.50 ± 0.34*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10.92 ± 0.80*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16.25 ± 0.55*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6049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Neoxanthin</a:t>
                      </a:r>
                      <a:endParaRPr lang="cs-CZ" sz="12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11.33 ± 0.26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10.25 ± 0.33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8.18 ± 0.21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11.63 ± 0.05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11.00 ± 0.35*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10.15 ± 0.26*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6049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DEPSC</a:t>
                      </a:r>
                      <a:r>
                        <a:rPr lang="cs-CZ" sz="12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^</a:t>
                      </a:r>
                      <a:endParaRPr lang="cs-CZ" sz="12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 ± 0.00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 ± 0.00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 ± 0.00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 ± 0.00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 ± 0.01*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 ± 0.00*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6049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DEPS</a:t>
                      </a:r>
                      <a:r>
                        <a:rPr lang="cs-CZ" sz="12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^</a:t>
                      </a:r>
                      <a:endParaRPr lang="cs-CZ" sz="12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 ± 0.00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0.36 ± 0.01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 ± 0.01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0.31 ± 0.02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0.38 ± 0.02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 ± 0.01*</a:t>
                      </a:r>
                      <a:endParaRPr lang="cs-CZ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80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319</Words>
  <Application>Microsoft Office PowerPoint</Application>
  <PresentationFormat>Předvádění na obrazovce (4:3)</PresentationFormat>
  <Paragraphs>66</Paragraphs>
  <Slides>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Žižková Eva UEB</dc:creator>
  <cp:lastModifiedBy>Žižková Eva UEB</cp:lastModifiedBy>
  <cp:revision>1</cp:revision>
  <dcterms:created xsi:type="dcterms:W3CDTF">2014-10-10T16:03:29Z</dcterms:created>
  <dcterms:modified xsi:type="dcterms:W3CDTF">2014-10-10T16:03:53Z</dcterms:modified>
</cp:coreProperties>
</file>