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1" d="100"/>
          <a:sy n="51" d="100"/>
        </p:scale>
        <p:origin x="-2340" y="-10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6/20/2013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6/20/2013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6/20/2013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312716" y="-4665"/>
            <a:ext cx="6395602" cy="6675120"/>
            <a:chOff x="33789" y="538437"/>
            <a:chExt cx="6669699" cy="6935596"/>
          </a:xfrm>
        </p:grpSpPr>
        <p:sp>
          <p:nvSpPr>
            <p:cNvPr id="154" name="Arc 153"/>
            <p:cNvSpPr/>
            <p:nvPr/>
          </p:nvSpPr>
          <p:spPr>
            <a:xfrm rot="16755481">
              <a:off x="-461014" y="2821898"/>
              <a:ext cx="4062429" cy="2786808"/>
            </a:xfrm>
            <a:prstGeom prst="arc">
              <a:avLst>
                <a:gd name="adj1" fmla="val 11128841"/>
                <a:gd name="adj2" fmla="val 21523603"/>
              </a:avLst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150"/>
            </a:p>
          </p:txBody>
        </p:sp>
        <p:sp>
          <p:nvSpPr>
            <p:cNvPr id="155" name="TextBox 154"/>
            <p:cNvSpPr txBox="1"/>
            <p:nvPr/>
          </p:nvSpPr>
          <p:spPr>
            <a:xfrm>
              <a:off x="33789" y="3539610"/>
              <a:ext cx="476758" cy="268768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150" dirty="0" smtClean="0">
                  <a:latin typeface="Times New Roman" pitchFamily="18" charset="0"/>
                  <a:cs typeface="Times New Roman" pitchFamily="18" charset="0"/>
                </a:rPr>
                <a:t>Ca</a:t>
              </a:r>
              <a:r>
                <a:rPr lang="en-US" sz="1150" baseline="30000" dirty="0" smtClean="0">
                  <a:latin typeface="Times New Roman" pitchFamily="18" charset="0"/>
                  <a:cs typeface="Times New Roman" pitchFamily="18" charset="0"/>
                </a:rPr>
                <a:t>2+</a:t>
              </a:r>
              <a:endParaRPr lang="en-US" sz="1150" baseline="300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56" name="Arc 155"/>
            <p:cNvSpPr/>
            <p:nvPr/>
          </p:nvSpPr>
          <p:spPr>
            <a:xfrm rot="10094487">
              <a:off x="1309055" y="5809041"/>
              <a:ext cx="1191128" cy="1465609"/>
            </a:xfrm>
            <a:prstGeom prst="arc">
              <a:avLst>
                <a:gd name="adj1" fmla="val 10865293"/>
                <a:gd name="adj2" fmla="val 1028399"/>
              </a:avLst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150"/>
            </a:p>
          </p:txBody>
        </p:sp>
        <p:sp>
          <p:nvSpPr>
            <p:cNvPr id="157" name="TextBox 156"/>
            <p:cNvSpPr txBox="1"/>
            <p:nvPr/>
          </p:nvSpPr>
          <p:spPr>
            <a:xfrm>
              <a:off x="1762851" y="7065552"/>
              <a:ext cx="558330" cy="27464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50" dirty="0" smtClean="0">
                  <a:latin typeface="Times New Roman" pitchFamily="18" charset="0"/>
                  <a:cs typeface="Times New Roman" pitchFamily="18" charset="0"/>
                </a:rPr>
                <a:t>Mg</a:t>
              </a:r>
              <a:r>
                <a:rPr lang="en-US" sz="1150" baseline="30000" dirty="0">
                  <a:latin typeface="Times New Roman" pitchFamily="18" charset="0"/>
                  <a:cs typeface="Times New Roman" pitchFamily="18" charset="0"/>
                </a:rPr>
                <a:t>2+</a:t>
              </a:r>
              <a:endParaRPr lang="en-US" sz="115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58" name="Arc 157"/>
            <p:cNvSpPr/>
            <p:nvPr/>
          </p:nvSpPr>
          <p:spPr>
            <a:xfrm rot="10800000">
              <a:off x="2753318" y="6297270"/>
              <a:ext cx="944149" cy="1092406"/>
            </a:xfrm>
            <a:prstGeom prst="arc">
              <a:avLst>
                <a:gd name="adj1" fmla="val 10694878"/>
                <a:gd name="adj2" fmla="val 0"/>
              </a:avLst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150"/>
            </a:p>
          </p:txBody>
        </p:sp>
        <p:sp>
          <p:nvSpPr>
            <p:cNvPr id="159" name="TextBox 158"/>
            <p:cNvSpPr txBox="1"/>
            <p:nvPr/>
          </p:nvSpPr>
          <p:spPr>
            <a:xfrm>
              <a:off x="3029449" y="7199386"/>
              <a:ext cx="417461" cy="27464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50" dirty="0" smtClean="0">
                  <a:latin typeface="Times New Roman" pitchFamily="18" charset="0"/>
                  <a:cs typeface="Times New Roman" pitchFamily="18" charset="0"/>
                </a:rPr>
                <a:t>K</a:t>
              </a:r>
              <a:r>
                <a:rPr lang="en-US" sz="1150" baseline="30000" dirty="0" smtClean="0">
                  <a:latin typeface="Times New Roman" pitchFamily="18" charset="0"/>
                  <a:cs typeface="Times New Roman" pitchFamily="18" charset="0"/>
                </a:rPr>
                <a:t>+</a:t>
              </a:r>
              <a:endParaRPr lang="en-US" sz="115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60" name="Arc 159"/>
            <p:cNvSpPr/>
            <p:nvPr/>
          </p:nvSpPr>
          <p:spPr>
            <a:xfrm rot="4282437">
              <a:off x="588398" y="1466033"/>
              <a:ext cx="6702355" cy="4847163"/>
            </a:xfrm>
            <a:prstGeom prst="arc">
              <a:avLst>
                <a:gd name="adj1" fmla="val 9953063"/>
                <a:gd name="adj2" fmla="val 444623"/>
              </a:avLst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150"/>
            </a:p>
          </p:txBody>
        </p:sp>
        <p:sp>
          <p:nvSpPr>
            <p:cNvPr id="161" name="TextBox 160"/>
            <p:cNvSpPr txBox="1"/>
            <p:nvPr/>
          </p:nvSpPr>
          <p:spPr>
            <a:xfrm>
              <a:off x="5204365" y="2522871"/>
              <a:ext cx="1499123" cy="460745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150" dirty="0" smtClean="0">
                  <a:latin typeface="Times New Roman" pitchFamily="18" charset="0"/>
                  <a:cs typeface="Times New Roman" pitchFamily="18" charset="0"/>
                </a:rPr>
                <a:t>Pb</a:t>
              </a:r>
              <a:r>
                <a:rPr lang="en-US" sz="1150" baseline="30000" dirty="0">
                  <a:latin typeface="Times New Roman" pitchFamily="18" charset="0"/>
                  <a:cs typeface="Times New Roman" pitchFamily="18" charset="0"/>
                </a:rPr>
                <a:t>2+</a:t>
              </a:r>
              <a:r>
                <a:rPr lang="en-US" sz="1150" dirty="0" smtClean="0">
                  <a:latin typeface="Times New Roman" pitchFamily="18" charset="0"/>
                  <a:cs typeface="Times New Roman" pitchFamily="18" charset="0"/>
                </a:rPr>
                <a:t>/Zn</a:t>
              </a:r>
              <a:r>
                <a:rPr lang="en-US" sz="1150" baseline="30000" dirty="0">
                  <a:latin typeface="Times New Roman" pitchFamily="18" charset="0"/>
                  <a:cs typeface="Times New Roman" pitchFamily="18" charset="0"/>
                </a:rPr>
                <a:t>2+</a:t>
              </a:r>
              <a:r>
                <a:rPr lang="en-US" sz="1150" dirty="0" smtClean="0">
                  <a:latin typeface="Times New Roman" pitchFamily="18" charset="0"/>
                  <a:cs typeface="Times New Roman" pitchFamily="18" charset="0"/>
                </a:rPr>
                <a:t>/Cd</a:t>
              </a:r>
              <a:r>
                <a:rPr lang="en-US" sz="1150" baseline="30000" dirty="0">
                  <a:latin typeface="Times New Roman" pitchFamily="18" charset="0"/>
                  <a:cs typeface="Times New Roman" pitchFamily="18" charset="0"/>
                </a:rPr>
                <a:t>2+</a:t>
              </a:r>
              <a:r>
                <a:rPr lang="en-US" sz="1150" dirty="0" smtClean="0">
                  <a:latin typeface="Times New Roman" pitchFamily="18" charset="0"/>
                  <a:cs typeface="Times New Roman" pitchFamily="18" charset="0"/>
                </a:rPr>
                <a:t>/Co</a:t>
              </a:r>
              <a:r>
                <a:rPr lang="en-US" sz="1150" baseline="30000" dirty="0">
                  <a:latin typeface="Times New Roman" pitchFamily="18" charset="0"/>
                  <a:cs typeface="Times New Roman" pitchFamily="18" charset="0"/>
                </a:rPr>
                <a:t>2+</a:t>
              </a:r>
              <a:r>
                <a:rPr lang="en-US" sz="1150" dirty="0" smtClean="0">
                  <a:latin typeface="Times New Roman" pitchFamily="18" charset="0"/>
                  <a:cs typeface="Times New Roman" pitchFamily="18" charset="0"/>
                </a:rPr>
                <a:t>/ Cu</a:t>
              </a:r>
              <a:r>
                <a:rPr lang="en-US" sz="1150" baseline="30000" dirty="0">
                  <a:latin typeface="Times New Roman" pitchFamily="18" charset="0"/>
                  <a:cs typeface="Times New Roman" pitchFamily="18" charset="0"/>
                </a:rPr>
                <a:t>2+</a:t>
              </a:r>
              <a:endParaRPr lang="en-US" sz="1150" dirty="0">
                <a:latin typeface="Times New Roman" pitchFamily="18" charset="0"/>
                <a:cs typeface="Times New Roman" pitchFamily="18" charset="0"/>
              </a:endParaRPr>
            </a:p>
          </p:txBody>
        </p:sp>
        <p:grpSp>
          <p:nvGrpSpPr>
            <p:cNvPr id="82" name="Group 81"/>
            <p:cNvGrpSpPr/>
            <p:nvPr/>
          </p:nvGrpSpPr>
          <p:grpSpPr>
            <a:xfrm rot="5241566">
              <a:off x="334237" y="1049116"/>
              <a:ext cx="6224574" cy="5981084"/>
              <a:chOff x="-1200857" y="153957"/>
              <a:chExt cx="8375687" cy="8292863"/>
            </a:xfrm>
          </p:grpSpPr>
          <p:sp>
            <p:nvSpPr>
              <p:cNvPr id="83" name="AutoShape 4"/>
              <p:cNvSpPr>
                <a:spLocks noChangeAspect="1" noChangeArrowheads="1" noTextEdit="1"/>
              </p:cNvSpPr>
              <p:nvPr/>
            </p:nvSpPr>
            <p:spPr bwMode="auto">
              <a:xfrm>
                <a:off x="-62937" y="977774"/>
                <a:ext cx="6354763" cy="59880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5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84" name="Rectangle 6"/>
              <p:cNvSpPr>
                <a:spLocks noChangeArrowheads="1"/>
              </p:cNvSpPr>
              <p:nvPr/>
            </p:nvSpPr>
            <p:spPr bwMode="auto">
              <a:xfrm rot="19341242">
                <a:off x="-232717" y="4758193"/>
                <a:ext cx="2034347" cy="25589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150" b="0" i="0" u="none" strike="noStrike" cap="none" normalizeH="0" baseline="0" dirty="0" err="1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cs typeface="Times New Roman" pitchFamily="18" charset="0"/>
                  </a:rPr>
                  <a:t>CtpA</a:t>
                </a:r>
                <a:r>
                  <a:rPr kumimoji="0" lang="en-US" sz="115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kumimoji="0" lang="en-US" sz="1150" b="0" i="1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cs typeface="Times New Roman" pitchFamily="18" charset="0"/>
                  </a:rPr>
                  <a:t>L. </a:t>
                </a:r>
                <a:r>
                  <a:rPr kumimoji="0" lang="en-US" sz="1150" b="0" i="1" u="none" strike="noStrike" cap="none" normalizeH="0" baseline="0" dirty="0" err="1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cs typeface="Times New Roman" pitchFamily="18" charset="0"/>
                  </a:rPr>
                  <a:t>monocytogenes</a:t>
                </a:r>
                <a:endParaRPr kumimoji="0" lang="en-US" sz="1150" b="0" i="1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85" name="Line 7"/>
              <p:cNvSpPr>
                <a:spLocks noChangeShapeType="1"/>
              </p:cNvSpPr>
              <p:nvPr/>
            </p:nvSpPr>
            <p:spPr bwMode="auto">
              <a:xfrm flipH="1">
                <a:off x="1620838" y="3290888"/>
                <a:ext cx="974725" cy="946150"/>
              </a:xfrm>
              <a:prstGeom prst="line">
                <a:avLst/>
              </a:prstGeom>
              <a:noFill/>
              <a:ln w="4" cap="rnd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5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86" name="Rectangle 8"/>
              <p:cNvSpPr>
                <a:spLocks noChangeArrowheads="1"/>
              </p:cNvSpPr>
              <p:nvPr/>
            </p:nvSpPr>
            <p:spPr bwMode="auto">
              <a:xfrm rot="19980000">
                <a:off x="53768" y="3992293"/>
                <a:ext cx="1470854" cy="25589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150" b="0" i="0" u="none" strike="noStrike" cap="none" normalizeH="0" baseline="0" dirty="0" err="1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cs typeface="Times New Roman" pitchFamily="18" charset="0"/>
                  </a:rPr>
                  <a:t>CopA</a:t>
                </a:r>
                <a:r>
                  <a:rPr kumimoji="0" lang="en-US" sz="115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kumimoji="0" lang="en-US" sz="1150" b="0" i="1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cs typeface="Times New Roman" pitchFamily="18" charset="0"/>
                  </a:rPr>
                  <a:t>A. </a:t>
                </a:r>
                <a:r>
                  <a:rPr kumimoji="0" lang="en-US" sz="1150" b="0" i="1" u="none" strike="noStrike" cap="none" normalizeH="0" baseline="0" dirty="0" err="1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cs typeface="Times New Roman" pitchFamily="18" charset="0"/>
                  </a:rPr>
                  <a:t>fulgidus</a:t>
                </a:r>
                <a:endParaRPr kumimoji="0" lang="en-US" sz="1150" b="0" i="1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87" name="Line 9"/>
              <p:cNvSpPr>
                <a:spLocks noChangeShapeType="1"/>
              </p:cNvSpPr>
              <p:nvPr/>
            </p:nvSpPr>
            <p:spPr bwMode="auto">
              <a:xfrm flipH="1">
                <a:off x="1441450" y="3290888"/>
                <a:ext cx="1154113" cy="501650"/>
              </a:xfrm>
              <a:prstGeom prst="line">
                <a:avLst/>
              </a:prstGeom>
              <a:noFill/>
              <a:ln w="4" cap="rnd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5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88" name="Line 10"/>
              <p:cNvSpPr>
                <a:spLocks noChangeShapeType="1"/>
              </p:cNvSpPr>
              <p:nvPr/>
            </p:nvSpPr>
            <p:spPr bwMode="auto">
              <a:xfrm flipH="1">
                <a:off x="2595563" y="3276600"/>
                <a:ext cx="22225" cy="14288"/>
              </a:xfrm>
              <a:prstGeom prst="line">
                <a:avLst/>
              </a:prstGeom>
              <a:noFill/>
              <a:ln w="4" cap="rnd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5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89" name="Rectangle 11"/>
              <p:cNvSpPr>
                <a:spLocks noChangeArrowheads="1"/>
              </p:cNvSpPr>
              <p:nvPr/>
            </p:nvSpPr>
            <p:spPr bwMode="auto">
              <a:xfrm rot="21240000">
                <a:off x="-1200857" y="3387291"/>
                <a:ext cx="2893626" cy="25589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150" b="0" i="0" u="none" strike="noStrike" cap="none" normalizeH="0" baseline="0" dirty="0" err="1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cs typeface="Times New Roman" pitchFamily="18" charset="0"/>
                  </a:rPr>
                  <a:t>PacS</a:t>
                </a:r>
                <a:r>
                  <a:rPr kumimoji="0" lang="en-US" sz="115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kumimoji="0" lang="en-US" sz="1150" b="0" i="1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cs typeface="Times New Roman" pitchFamily="18" charset="0"/>
                  </a:rPr>
                  <a:t>Syncechococcus</a:t>
                </a:r>
                <a:r>
                  <a:rPr kumimoji="0" lang="en-US" sz="115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cs typeface="Times New Roman" pitchFamily="18" charset="0"/>
                  </a:rPr>
                  <a:t>PCC6803</a:t>
                </a:r>
                <a:endParaRPr kumimoji="0" lang="en-US" sz="115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90" name="Line 12"/>
              <p:cNvSpPr>
                <a:spLocks noChangeShapeType="1"/>
              </p:cNvSpPr>
              <p:nvPr/>
            </p:nvSpPr>
            <p:spPr bwMode="auto">
              <a:xfrm flipH="1">
                <a:off x="1493838" y="3276600"/>
                <a:ext cx="1123950" cy="90488"/>
              </a:xfrm>
              <a:prstGeom prst="line">
                <a:avLst/>
              </a:prstGeom>
              <a:noFill/>
              <a:ln w="4" cap="rnd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5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91" name="Line 13"/>
              <p:cNvSpPr>
                <a:spLocks noChangeShapeType="1"/>
              </p:cNvSpPr>
              <p:nvPr/>
            </p:nvSpPr>
            <p:spPr bwMode="auto">
              <a:xfrm flipH="1">
                <a:off x="2617788" y="3254375"/>
                <a:ext cx="52388" cy="22225"/>
              </a:xfrm>
              <a:prstGeom prst="line">
                <a:avLst/>
              </a:prstGeom>
              <a:noFill/>
              <a:ln w="4" cap="rnd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5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92" name="Rectangle 14"/>
              <p:cNvSpPr>
                <a:spLocks noChangeArrowheads="1"/>
              </p:cNvSpPr>
              <p:nvPr/>
            </p:nvSpPr>
            <p:spPr bwMode="auto">
              <a:xfrm rot="900000">
                <a:off x="-394641" y="2588755"/>
                <a:ext cx="2039958" cy="25589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150" b="0" i="0" u="none" strike="noStrike" cap="none" normalizeH="0" baseline="0" dirty="0" err="1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cs typeface="Times New Roman" pitchFamily="18" charset="0"/>
                  </a:rPr>
                  <a:t>CopA</a:t>
                </a:r>
                <a:r>
                  <a:rPr kumimoji="0" lang="en-US" sz="115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cs typeface="Times New Roman" pitchFamily="18" charset="0"/>
                  </a:rPr>
                  <a:t>  </a:t>
                </a:r>
                <a:r>
                  <a:rPr kumimoji="0" lang="en-US" sz="1150" b="0" i="1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cs typeface="Times New Roman" pitchFamily="18" charset="0"/>
                  </a:rPr>
                  <a:t>L. </a:t>
                </a:r>
                <a:r>
                  <a:rPr kumimoji="0" lang="en-US" sz="1150" b="0" i="1" u="none" strike="noStrike" cap="none" normalizeH="0" baseline="0" dirty="0" err="1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cs typeface="Times New Roman" pitchFamily="18" charset="0"/>
                  </a:rPr>
                  <a:t>pneumophila</a:t>
                </a:r>
                <a:endParaRPr kumimoji="0" lang="en-US" sz="1150" b="0" i="1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93" name="Line 15"/>
              <p:cNvSpPr>
                <a:spLocks noChangeShapeType="1"/>
              </p:cNvSpPr>
              <p:nvPr/>
            </p:nvSpPr>
            <p:spPr bwMode="auto">
              <a:xfrm flipH="1" flipV="1">
                <a:off x="1582738" y="2982913"/>
                <a:ext cx="1087438" cy="271463"/>
              </a:xfrm>
              <a:prstGeom prst="line">
                <a:avLst/>
              </a:prstGeom>
              <a:noFill/>
              <a:ln w="4" cap="rnd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5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94" name="Line 16"/>
              <p:cNvSpPr>
                <a:spLocks noChangeShapeType="1"/>
              </p:cNvSpPr>
              <p:nvPr/>
            </p:nvSpPr>
            <p:spPr bwMode="auto">
              <a:xfrm flipH="1">
                <a:off x="2670175" y="3232150"/>
                <a:ext cx="107950" cy="22225"/>
              </a:xfrm>
              <a:prstGeom prst="line">
                <a:avLst/>
              </a:prstGeom>
              <a:noFill/>
              <a:ln w="4" cap="rnd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5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95" name="Rectangle 17"/>
              <p:cNvSpPr>
                <a:spLocks noChangeArrowheads="1"/>
              </p:cNvSpPr>
              <p:nvPr/>
            </p:nvSpPr>
            <p:spPr bwMode="auto">
              <a:xfrm rot="2280000">
                <a:off x="603761" y="2046550"/>
                <a:ext cx="1280391" cy="25589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150" b="0" i="0" u="none" strike="noStrike" cap="none" normalizeH="0" baseline="0" dirty="0" err="1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cs typeface="Times New Roman" pitchFamily="18" charset="0"/>
                  </a:rPr>
                  <a:t>CopA</a:t>
                </a:r>
                <a:r>
                  <a:rPr kumimoji="0" lang="en-US" sz="115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kumimoji="0" lang="en-US" sz="1150" b="0" i="1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cs typeface="Times New Roman" pitchFamily="18" charset="0"/>
                  </a:rPr>
                  <a:t>E. coli</a:t>
                </a:r>
                <a:endParaRPr kumimoji="0" lang="en-US" sz="1150" b="0" i="1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96" name="Line 18"/>
              <p:cNvSpPr>
                <a:spLocks noChangeShapeType="1"/>
              </p:cNvSpPr>
              <p:nvPr/>
            </p:nvSpPr>
            <p:spPr bwMode="auto">
              <a:xfrm flipH="1" flipV="1">
                <a:off x="1674813" y="2462213"/>
                <a:ext cx="1103313" cy="769938"/>
              </a:xfrm>
              <a:prstGeom prst="line">
                <a:avLst/>
              </a:prstGeom>
              <a:noFill/>
              <a:ln w="4" cap="rnd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5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97" name="Line 19"/>
              <p:cNvSpPr>
                <a:spLocks noChangeShapeType="1"/>
              </p:cNvSpPr>
              <p:nvPr/>
            </p:nvSpPr>
            <p:spPr bwMode="auto">
              <a:xfrm flipH="1">
                <a:off x="2778125" y="3228975"/>
                <a:ext cx="101600" cy="3175"/>
              </a:xfrm>
              <a:prstGeom prst="line">
                <a:avLst/>
              </a:prstGeom>
              <a:noFill/>
              <a:ln w="4" cap="rnd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5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98" name="Rectangle 20"/>
              <p:cNvSpPr>
                <a:spLocks noChangeArrowheads="1"/>
              </p:cNvSpPr>
              <p:nvPr/>
            </p:nvSpPr>
            <p:spPr bwMode="auto">
              <a:xfrm rot="14199045">
                <a:off x="1603047" y="1735297"/>
                <a:ext cx="931510" cy="24637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150" b="1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cs typeface="Times New Roman" pitchFamily="18" charset="0"/>
                  </a:rPr>
                  <a:t>PA3920</a:t>
                </a:r>
                <a:endParaRPr kumimoji="0" lang="en-US" sz="115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99" name="Line 21"/>
              <p:cNvSpPr>
                <a:spLocks noChangeShapeType="1"/>
              </p:cNvSpPr>
              <p:nvPr/>
            </p:nvSpPr>
            <p:spPr bwMode="auto">
              <a:xfrm flipH="1" flipV="1">
                <a:off x="2346325" y="2301875"/>
                <a:ext cx="533400" cy="927100"/>
              </a:xfrm>
              <a:prstGeom prst="line">
                <a:avLst/>
              </a:prstGeom>
              <a:noFill/>
              <a:ln w="4" cap="rnd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5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00" name="Line 22"/>
              <p:cNvSpPr>
                <a:spLocks noChangeShapeType="1"/>
              </p:cNvSpPr>
              <p:nvPr/>
            </p:nvSpPr>
            <p:spPr bwMode="auto">
              <a:xfrm flipH="1" flipV="1">
                <a:off x="2879725" y="3228975"/>
                <a:ext cx="261938" cy="50800"/>
              </a:xfrm>
              <a:prstGeom prst="line">
                <a:avLst/>
              </a:prstGeom>
              <a:noFill/>
              <a:ln w="4" cap="rnd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5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01" name="Rectangle 23"/>
              <p:cNvSpPr>
                <a:spLocks noChangeArrowheads="1"/>
              </p:cNvSpPr>
              <p:nvPr/>
            </p:nvSpPr>
            <p:spPr bwMode="auto">
              <a:xfrm rot="15559782">
                <a:off x="2291788" y="884229"/>
                <a:ext cx="851797" cy="24637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150" b="1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cs typeface="Times New Roman" pitchFamily="18" charset="0"/>
                  </a:rPr>
                  <a:t>PA1549</a:t>
                </a:r>
                <a:endParaRPr kumimoji="0" lang="en-US" sz="115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02" name="Line 24"/>
              <p:cNvSpPr>
                <a:spLocks noChangeShapeType="1"/>
              </p:cNvSpPr>
              <p:nvPr/>
            </p:nvSpPr>
            <p:spPr bwMode="auto">
              <a:xfrm flipH="1" flipV="1">
                <a:off x="2786063" y="1520825"/>
                <a:ext cx="355600" cy="1758950"/>
              </a:xfrm>
              <a:prstGeom prst="line">
                <a:avLst/>
              </a:prstGeom>
              <a:noFill/>
              <a:ln w="4" cap="rnd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5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03" name="Line 25"/>
              <p:cNvSpPr>
                <a:spLocks noChangeShapeType="1"/>
              </p:cNvSpPr>
              <p:nvPr/>
            </p:nvSpPr>
            <p:spPr bwMode="auto">
              <a:xfrm flipH="1" flipV="1">
                <a:off x="3141663" y="3279775"/>
                <a:ext cx="209550" cy="73026"/>
              </a:xfrm>
              <a:prstGeom prst="line">
                <a:avLst/>
              </a:prstGeom>
              <a:noFill/>
              <a:ln w="4" cap="rnd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5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04" name="Rectangle 26"/>
              <p:cNvSpPr>
                <a:spLocks noChangeArrowheads="1"/>
              </p:cNvSpPr>
              <p:nvPr/>
            </p:nvSpPr>
            <p:spPr bwMode="auto">
              <a:xfrm rot="16200000">
                <a:off x="3103718" y="868677"/>
                <a:ext cx="775569" cy="24637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150" b="1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cs typeface="Times New Roman" pitchFamily="18" charset="0"/>
                  </a:rPr>
                  <a:t>PA2435</a:t>
                </a:r>
                <a:endParaRPr kumimoji="0" lang="en-US" sz="115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05" name="Line 27"/>
              <p:cNvSpPr>
                <a:spLocks noChangeShapeType="1"/>
              </p:cNvSpPr>
              <p:nvPr/>
            </p:nvSpPr>
            <p:spPr bwMode="auto">
              <a:xfrm flipV="1">
                <a:off x="3444875" y="1485900"/>
                <a:ext cx="30163" cy="1785938"/>
              </a:xfrm>
              <a:prstGeom prst="line">
                <a:avLst/>
              </a:prstGeom>
              <a:noFill/>
              <a:ln w="4" cap="rnd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5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06" name="Rectangle 28"/>
              <p:cNvSpPr>
                <a:spLocks noChangeArrowheads="1"/>
              </p:cNvSpPr>
              <p:nvPr/>
            </p:nvSpPr>
            <p:spPr bwMode="auto">
              <a:xfrm rot="17160000">
                <a:off x="3583591" y="837456"/>
                <a:ext cx="1527368" cy="23765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150" b="0" i="0" u="none" strike="noStrike" cap="none" normalizeH="0" baseline="0" dirty="0" err="1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cs typeface="Times New Roman" pitchFamily="18" charset="0"/>
                  </a:rPr>
                  <a:t>ZntA</a:t>
                </a:r>
                <a:r>
                  <a:rPr kumimoji="0" lang="en-US" sz="115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kumimoji="0" lang="en-US" sz="1150" b="0" i="1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cs typeface="Times New Roman" pitchFamily="18" charset="0"/>
                  </a:rPr>
                  <a:t>E. coli</a:t>
                </a:r>
                <a:endParaRPr kumimoji="0" lang="en-US" sz="1150" b="0" i="1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07" name="Line 29"/>
              <p:cNvSpPr>
                <a:spLocks noChangeShapeType="1"/>
              </p:cNvSpPr>
              <p:nvPr/>
            </p:nvSpPr>
            <p:spPr bwMode="auto">
              <a:xfrm flipV="1">
                <a:off x="3649663" y="1755775"/>
                <a:ext cx="444500" cy="1317625"/>
              </a:xfrm>
              <a:prstGeom prst="line">
                <a:avLst/>
              </a:prstGeom>
              <a:noFill/>
              <a:ln w="4" cap="rnd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5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08" name="Rectangle 30"/>
              <p:cNvSpPr>
                <a:spLocks noChangeArrowheads="1"/>
              </p:cNvSpPr>
              <p:nvPr/>
            </p:nvSpPr>
            <p:spPr bwMode="auto">
              <a:xfrm rot="18360000">
                <a:off x="4354332" y="923047"/>
                <a:ext cx="1775836" cy="23765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150" b="0" i="0" u="none" strike="noStrike" cap="none" normalizeH="0" baseline="0" dirty="0" err="1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cs typeface="Times New Roman" pitchFamily="18" charset="0"/>
                  </a:rPr>
                  <a:t>YvgW</a:t>
                </a:r>
                <a:r>
                  <a:rPr kumimoji="0" lang="en-US" sz="115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kumimoji="0" lang="en-US" sz="1150" b="0" i="1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cs typeface="Times New Roman" pitchFamily="18" charset="0"/>
                  </a:rPr>
                  <a:t>B. </a:t>
                </a:r>
                <a:r>
                  <a:rPr kumimoji="0" lang="en-US" sz="1150" b="0" i="1" u="none" strike="noStrike" cap="none" normalizeH="0" baseline="0" dirty="0" err="1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cs typeface="Times New Roman" pitchFamily="18" charset="0"/>
                  </a:rPr>
                  <a:t>subtilis</a:t>
                </a:r>
                <a:endParaRPr kumimoji="0" lang="en-US" sz="1150" b="0" i="1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09" name="Line 31"/>
              <p:cNvSpPr>
                <a:spLocks noChangeShapeType="1"/>
              </p:cNvSpPr>
              <p:nvPr/>
            </p:nvSpPr>
            <p:spPr bwMode="auto">
              <a:xfrm flipV="1">
                <a:off x="3649663" y="1822450"/>
                <a:ext cx="1035050" cy="1250950"/>
              </a:xfrm>
              <a:prstGeom prst="line">
                <a:avLst/>
              </a:prstGeom>
              <a:noFill/>
              <a:ln w="4" cap="rnd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5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10" name="Line 32"/>
              <p:cNvSpPr>
                <a:spLocks noChangeShapeType="1"/>
              </p:cNvSpPr>
              <p:nvPr/>
            </p:nvSpPr>
            <p:spPr bwMode="auto">
              <a:xfrm flipV="1">
                <a:off x="3589338" y="3073400"/>
                <a:ext cx="60325" cy="109538"/>
              </a:xfrm>
              <a:prstGeom prst="line">
                <a:avLst/>
              </a:prstGeom>
              <a:noFill/>
              <a:ln w="4" cap="rnd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5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11" name="Rectangle 33"/>
              <p:cNvSpPr>
                <a:spLocks noChangeArrowheads="1"/>
              </p:cNvSpPr>
              <p:nvPr/>
            </p:nvSpPr>
            <p:spPr bwMode="auto">
              <a:xfrm rot="19260000">
                <a:off x="4792492" y="1725241"/>
                <a:ext cx="1378713" cy="25589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150" b="0" i="0" u="none" strike="noStrike" cap="none" normalizeH="0" baseline="0" dirty="0" err="1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cs typeface="Times New Roman" pitchFamily="18" charset="0"/>
                  </a:rPr>
                  <a:t>CadA</a:t>
                </a:r>
                <a:r>
                  <a:rPr kumimoji="0" lang="en-US" sz="115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kumimoji="0" lang="en-US" sz="1150" b="0" i="1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cs typeface="Times New Roman" pitchFamily="18" charset="0"/>
                  </a:rPr>
                  <a:t>S. </a:t>
                </a:r>
                <a:r>
                  <a:rPr kumimoji="0" lang="en-US" sz="1150" b="0" i="1" u="none" strike="noStrike" cap="none" normalizeH="0" baseline="0" dirty="0" err="1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cs typeface="Times New Roman" pitchFamily="18" charset="0"/>
                  </a:rPr>
                  <a:t>aureus</a:t>
                </a:r>
                <a:endParaRPr kumimoji="0" lang="en-US" sz="1150" b="0" i="1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12" name="Line 34"/>
              <p:cNvSpPr>
                <a:spLocks noChangeShapeType="1"/>
              </p:cNvSpPr>
              <p:nvPr/>
            </p:nvSpPr>
            <p:spPr bwMode="auto">
              <a:xfrm flipV="1">
                <a:off x="3790950" y="2327275"/>
                <a:ext cx="1127125" cy="803275"/>
              </a:xfrm>
              <a:prstGeom prst="line">
                <a:avLst/>
              </a:prstGeom>
              <a:noFill/>
              <a:ln w="4" cap="rnd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5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13" name="Rectangle 35"/>
              <p:cNvSpPr>
                <a:spLocks noChangeArrowheads="1"/>
              </p:cNvSpPr>
              <p:nvPr/>
            </p:nvSpPr>
            <p:spPr bwMode="auto">
              <a:xfrm rot="19860000">
                <a:off x="4848768" y="2152110"/>
                <a:ext cx="2133994" cy="25589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150" b="0" i="0" u="none" strike="noStrike" cap="none" normalizeH="0" baseline="0" dirty="0" err="1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cs typeface="Times New Roman" pitchFamily="18" charset="0"/>
                  </a:rPr>
                  <a:t>PbrA</a:t>
                </a:r>
                <a:r>
                  <a:rPr kumimoji="0" lang="en-US" sz="115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kumimoji="0" lang="en-US" sz="1150" b="0" i="1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cs typeface="Times New Roman" pitchFamily="18" charset="0"/>
                  </a:rPr>
                  <a:t>R. </a:t>
                </a:r>
                <a:r>
                  <a:rPr kumimoji="0" lang="en-US" sz="1150" b="0" i="1" u="none" strike="noStrike" cap="none" normalizeH="0" baseline="0" dirty="0" err="1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cs typeface="Times New Roman" pitchFamily="18" charset="0"/>
                  </a:rPr>
                  <a:t>metallidurans</a:t>
                </a:r>
                <a:endParaRPr kumimoji="0" lang="en-US" sz="1150" b="0" i="1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14" name="Line 36"/>
              <p:cNvSpPr>
                <a:spLocks noChangeShapeType="1"/>
              </p:cNvSpPr>
              <p:nvPr/>
            </p:nvSpPr>
            <p:spPr bwMode="auto">
              <a:xfrm flipV="1">
                <a:off x="4533900" y="2860675"/>
                <a:ext cx="417513" cy="201613"/>
              </a:xfrm>
              <a:prstGeom prst="line">
                <a:avLst/>
              </a:prstGeom>
              <a:noFill/>
              <a:ln w="4" cap="rnd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5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15" name="Rectangle 37"/>
              <p:cNvSpPr>
                <a:spLocks noChangeArrowheads="1"/>
              </p:cNvSpPr>
              <p:nvPr/>
            </p:nvSpPr>
            <p:spPr bwMode="auto">
              <a:xfrm rot="480000">
                <a:off x="5075854" y="3055269"/>
                <a:ext cx="814833" cy="25589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150" b="1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cs typeface="Times New Roman" pitchFamily="18" charset="0"/>
                  </a:rPr>
                  <a:t>PA3690</a:t>
                </a:r>
                <a:endParaRPr kumimoji="0" lang="en-US" sz="115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16" name="Line 38"/>
              <p:cNvSpPr>
                <a:spLocks noChangeShapeType="1"/>
              </p:cNvSpPr>
              <p:nvPr/>
            </p:nvSpPr>
            <p:spPr bwMode="auto">
              <a:xfrm>
                <a:off x="4533900" y="3062288"/>
                <a:ext cx="501650" cy="63500"/>
              </a:xfrm>
              <a:prstGeom prst="line">
                <a:avLst/>
              </a:prstGeom>
              <a:noFill/>
              <a:ln w="4" cap="rnd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5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17" name="Line 39"/>
              <p:cNvSpPr>
                <a:spLocks noChangeShapeType="1"/>
              </p:cNvSpPr>
              <p:nvPr/>
            </p:nvSpPr>
            <p:spPr bwMode="auto">
              <a:xfrm flipV="1">
                <a:off x="3790950" y="3062288"/>
                <a:ext cx="742950" cy="68263"/>
              </a:xfrm>
              <a:prstGeom prst="line">
                <a:avLst/>
              </a:prstGeom>
              <a:noFill/>
              <a:ln w="4" cap="rnd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5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18" name="Line 40"/>
              <p:cNvSpPr>
                <a:spLocks noChangeShapeType="1"/>
              </p:cNvSpPr>
              <p:nvPr/>
            </p:nvSpPr>
            <p:spPr bwMode="auto">
              <a:xfrm flipV="1">
                <a:off x="3589338" y="3130550"/>
                <a:ext cx="201613" cy="52388"/>
              </a:xfrm>
              <a:prstGeom prst="line">
                <a:avLst/>
              </a:prstGeom>
              <a:noFill/>
              <a:ln w="4" cap="rnd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5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19" name="Line 41"/>
              <p:cNvSpPr>
                <a:spLocks noChangeShapeType="1"/>
              </p:cNvSpPr>
              <p:nvPr/>
            </p:nvSpPr>
            <p:spPr bwMode="auto">
              <a:xfrm flipV="1">
                <a:off x="3444875" y="3182938"/>
                <a:ext cx="144463" cy="88900"/>
              </a:xfrm>
              <a:prstGeom prst="line">
                <a:avLst/>
              </a:prstGeom>
              <a:noFill/>
              <a:ln w="4" cap="rnd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5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20" name="Line 42"/>
              <p:cNvSpPr>
                <a:spLocks noChangeShapeType="1"/>
              </p:cNvSpPr>
              <p:nvPr/>
            </p:nvSpPr>
            <p:spPr bwMode="auto">
              <a:xfrm flipV="1">
                <a:off x="3351213" y="3271838"/>
                <a:ext cx="93663" cy="80963"/>
              </a:xfrm>
              <a:prstGeom prst="line">
                <a:avLst/>
              </a:prstGeom>
              <a:noFill/>
              <a:ln w="4" cap="rnd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5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21" name="Line 43"/>
              <p:cNvSpPr>
                <a:spLocks noChangeShapeType="1"/>
              </p:cNvSpPr>
              <p:nvPr/>
            </p:nvSpPr>
            <p:spPr bwMode="auto">
              <a:xfrm flipH="1" flipV="1">
                <a:off x="3351213" y="3352800"/>
                <a:ext cx="120650" cy="363538"/>
              </a:xfrm>
              <a:prstGeom prst="line">
                <a:avLst/>
              </a:prstGeom>
              <a:noFill/>
              <a:ln w="4" cap="rnd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5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22" name="Rectangle 44"/>
              <p:cNvSpPr>
                <a:spLocks noChangeArrowheads="1"/>
              </p:cNvSpPr>
              <p:nvPr/>
            </p:nvSpPr>
            <p:spPr bwMode="auto">
              <a:xfrm>
                <a:off x="5933431" y="4047142"/>
                <a:ext cx="870397" cy="25589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150" b="1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cs typeface="Times New Roman" pitchFamily="18" charset="0"/>
                  </a:rPr>
                  <a:t>PA1634</a:t>
                </a:r>
                <a:endParaRPr kumimoji="0" lang="en-US" sz="115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23" name="Line 45"/>
              <p:cNvSpPr>
                <a:spLocks noChangeShapeType="1"/>
              </p:cNvSpPr>
              <p:nvPr/>
            </p:nvSpPr>
            <p:spPr bwMode="auto">
              <a:xfrm>
                <a:off x="5121275" y="4165600"/>
                <a:ext cx="763588" cy="7938"/>
              </a:xfrm>
              <a:prstGeom prst="line">
                <a:avLst/>
              </a:prstGeom>
              <a:noFill/>
              <a:ln w="4" cap="rnd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5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24" name="Rectangle 46"/>
              <p:cNvSpPr>
                <a:spLocks noChangeArrowheads="1"/>
              </p:cNvSpPr>
              <p:nvPr/>
            </p:nvSpPr>
            <p:spPr bwMode="auto">
              <a:xfrm rot="2220000">
                <a:off x="5680986" y="5006257"/>
                <a:ext cx="1451333" cy="25589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150" b="0" i="0" u="none" strike="noStrike" cap="none" normalizeH="0" baseline="0" dirty="0" err="1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cs typeface="Times New Roman" pitchFamily="18" charset="0"/>
                  </a:rPr>
                  <a:t>KdpB</a:t>
                </a:r>
                <a:r>
                  <a:rPr kumimoji="0" lang="en-US" sz="1150" b="0" i="1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cs typeface="Times New Roman" pitchFamily="18" charset="0"/>
                  </a:rPr>
                  <a:t> E. coli</a:t>
                </a:r>
                <a:endParaRPr kumimoji="0" lang="en-US" sz="1150" b="0" i="1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25" name="Line 47"/>
              <p:cNvSpPr>
                <a:spLocks noChangeShapeType="1"/>
              </p:cNvSpPr>
              <p:nvPr/>
            </p:nvSpPr>
            <p:spPr bwMode="auto">
              <a:xfrm>
                <a:off x="5121275" y="4165600"/>
                <a:ext cx="695325" cy="468313"/>
              </a:xfrm>
              <a:prstGeom prst="line">
                <a:avLst/>
              </a:prstGeom>
              <a:noFill/>
              <a:ln w="4" cap="rnd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5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26" name="Line 48"/>
              <p:cNvSpPr>
                <a:spLocks noChangeShapeType="1"/>
              </p:cNvSpPr>
              <p:nvPr/>
            </p:nvSpPr>
            <p:spPr bwMode="auto">
              <a:xfrm>
                <a:off x="3471863" y="3716338"/>
                <a:ext cx="1649413" cy="449263"/>
              </a:xfrm>
              <a:prstGeom prst="line">
                <a:avLst/>
              </a:prstGeom>
              <a:noFill/>
              <a:ln w="4" cap="rnd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5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27" name="Line 49"/>
              <p:cNvSpPr>
                <a:spLocks noChangeShapeType="1"/>
              </p:cNvSpPr>
              <p:nvPr/>
            </p:nvSpPr>
            <p:spPr bwMode="auto">
              <a:xfrm flipV="1">
                <a:off x="3471863" y="3716338"/>
                <a:ext cx="0" cy="144463"/>
              </a:xfrm>
              <a:prstGeom prst="line">
                <a:avLst/>
              </a:prstGeom>
              <a:noFill/>
              <a:ln w="4" cap="rnd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5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28" name="Rectangle 50"/>
              <p:cNvSpPr>
                <a:spLocks noChangeArrowheads="1"/>
              </p:cNvSpPr>
              <p:nvPr/>
            </p:nvSpPr>
            <p:spPr bwMode="auto">
              <a:xfrm rot="12238382">
                <a:off x="5103739" y="5487984"/>
                <a:ext cx="964348" cy="25589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150" b="1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cs typeface="Times New Roman" pitchFamily="18" charset="0"/>
                  </a:rPr>
                  <a:t>PA4825</a:t>
                </a:r>
                <a:endParaRPr kumimoji="0" lang="en-US" sz="115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29" name="Line 51"/>
              <p:cNvSpPr>
                <a:spLocks noChangeShapeType="1"/>
              </p:cNvSpPr>
              <p:nvPr/>
            </p:nvSpPr>
            <p:spPr bwMode="auto">
              <a:xfrm>
                <a:off x="4799013" y="5334000"/>
                <a:ext cx="468313" cy="176213"/>
              </a:xfrm>
              <a:prstGeom prst="line">
                <a:avLst/>
              </a:prstGeom>
              <a:noFill/>
              <a:ln w="4" cap="rnd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5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30" name="Rectangle 52"/>
              <p:cNvSpPr>
                <a:spLocks noChangeArrowheads="1"/>
              </p:cNvSpPr>
              <p:nvPr/>
            </p:nvSpPr>
            <p:spPr bwMode="auto">
              <a:xfrm rot="14504517">
                <a:off x="4177495" y="6337251"/>
                <a:ext cx="2396605" cy="23765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150" b="0" i="0" u="none" strike="noStrike" cap="none" normalizeH="0" baseline="0" dirty="0" err="1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cs typeface="Times New Roman" pitchFamily="18" charset="0"/>
                  </a:rPr>
                  <a:t>MgtB</a:t>
                </a:r>
                <a:r>
                  <a:rPr kumimoji="0" lang="en-US" sz="115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kumimoji="0" lang="en-US" sz="1150" b="0" i="1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cs typeface="Times New Roman" pitchFamily="18" charset="0"/>
                  </a:rPr>
                  <a:t>S. </a:t>
                </a:r>
                <a:r>
                  <a:rPr kumimoji="0" lang="en-US" sz="1150" b="0" i="1" u="none" strike="noStrike" cap="none" normalizeH="0" baseline="0" dirty="0" err="1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cs typeface="Times New Roman" pitchFamily="18" charset="0"/>
                  </a:rPr>
                  <a:t>typhimurium</a:t>
                </a:r>
                <a:endParaRPr kumimoji="0" lang="en-US" sz="1150" b="0" i="1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31" name="Line 53"/>
              <p:cNvSpPr>
                <a:spLocks noChangeShapeType="1"/>
              </p:cNvSpPr>
              <p:nvPr/>
            </p:nvSpPr>
            <p:spPr bwMode="auto">
              <a:xfrm>
                <a:off x="4799013" y="5334000"/>
                <a:ext cx="244475" cy="409575"/>
              </a:xfrm>
              <a:prstGeom prst="line">
                <a:avLst/>
              </a:prstGeom>
              <a:noFill/>
              <a:ln w="4" cap="rnd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5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32" name="Line 54"/>
              <p:cNvSpPr>
                <a:spLocks noChangeShapeType="1"/>
              </p:cNvSpPr>
              <p:nvPr/>
            </p:nvSpPr>
            <p:spPr bwMode="auto">
              <a:xfrm>
                <a:off x="3471863" y="4419600"/>
                <a:ext cx="1327150" cy="914400"/>
              </a:xfrm>
              <a:prstGeom prst="line">
                <a:avLst/>
              </a:prstGeom>
              <a:noFill/>
              <a:ln w="4" cap="rnd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5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33" name="Rectangle 55"/>
              <p:cNvSpPr>
                <a:spLocks noChangeArrowheads="1"/>
              </p:cNvSpPr>
              <p:nvPr/>
            </p:nvSpPr>
            <p:spPr bwMode="auto">
              <a:xfrm rot="14397508">
                <a:off x="3411459" y="6900926"/>
                <a:ext cx="2710261" cy="24637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150" b="0" i="0" u="none" strike="noStrike" cap="none" normalizeH="0" baseline="0" dirty="0" err="1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cs typeface="Times New Roman" pitchFamily="18" charset="0"/>
                  </a:rPr>
                  <a:t>PacL</a:t>
                </a:r>
                <a:r>
                  <a:rPr kumimoji="0" lang="en-US" sz="115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kumimoji="0" lang="en-US" sz="1150" b="0" i="1" u="none" strike="noStrike" cap="none" normalizeH="0" baseline="0" dirty="0" err="1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cs typeface="Times New Roman" pitchFamily="18" charset="0"/>
                  </a:rPr>
                  <a:t>Synechocystis</a:t>
                </a:r>
                <a:r>
                  <a:rPr kumimoji="0" lang="en-US" sz="115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cs typeface="Times New Roman" pitchFamily="18" charset="0"/>
                  </a:rPr>
                  <a:t> PCC6803</a:t>
                </a:r>
                <a:endParaRPr kumimoji="0" lang="en-US" sz="115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34" name="Line 56"/>
              <p:cNvSpPr>
                <a:spLocks noChangeShapeType="1"/>
              </p:cNvSpPr>
              <p:nvPr/>
            </p:nvSpPr>
            <p:spPr bwMode="auto">
              <a:xfrm>
                <a:off x="3403600" y="5024438"/>
                <a:ext cx="730250" cy="842963"/>
              </a:xfrm>
              <a:prstGeom prst="line">
                <a:avLst/>
              </a:prstGeom>
              <a:noFill/>
              <a:ln w="4" cap="rnd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5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35" name="Rectangle 57"/>
              <p:cNvSpPr>
                <a:spLocks noChangeArrowheads="1"/>
              </p:cNvSpPr>
              <p:nvPr/>
            </p:nvSpPr>
            <p:spPr bwMode="auto">
              <a:xfrm rot="15986812">
                <a:off x="3271350" y="6164524"/>
                <a:ext cx="810118" cy="24637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150" b="1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cs typeface="Times New Roman" pitchFamily="18" charset="0"/>
                  </a:rPr>
                  <a:t>PA1429</a:t>
                </a:r>
                <a:endParaRPr kumimoji="0" lang="en-US" sz="115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36" name="Line 58"/>
              <p:cNvSpPr>
                <a:spLocks noChangeShapeType="1"/>
              </p:cNvSpPr>
              <p:nvPr/>
            </p:nvSpPr>
            <p:spPr bwMode="auto">
              <a:xfrm>
                <a:off x="3403600" y="5024438"/>
                <a:ext cx="219075" cy="892175"/>
              </a:xfrm>
              <a:prstGeom prst="line">
                <a:avLst/>
              </a:prstGeom>
              <a:noFill/>
              <a:ln w="4" cap="rnd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5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37" name="Line 59"/>
              <p:cNvSpPr>
                <a:spLocks noChangeShapeType="1"/>
              </p:cNvSpPr>
              <p:nvPr/>
            </p:nvSpPr>
            <p:spPr bwMode="auto">
              <a:xfrm>
                <a:off x="3324225" y="4846638"/>
                <a:ext cx="79375" cy="177800"/>
              </a:xfrm>
              <a:prstGeom prst="line">
                <a:avLst/>
              </a:prstGeom>
              <a:noFill/>
              <a:ln w="4" cap="rnd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5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38" name="Rectangle 60"/>
              <p:cNvSpPr>
                <a:spLocks noChangeArrowheads="1"/>
              </p:cNvSpPr>
              <p:nvPr/>
            </p:nvSpPr>
            <p:spPr bwMode="auto">
              <a:xfrm rot="16787512">
                <a:off x="1511744" y="6947386"/>
                <a:ext cx="2752494" cy="24637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15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cs typeface="Times New Roman" pitchFamily="18" charset="0"/>
                  </a:rPr>
                  <a:t>LMCA1 </a:t>
                </a:r>
                <a:r>
                  <a:rPr kumimoji="0" lang="en-US" sz="1150" b="0" i="1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cs typeface="Times New Roman" pitchFamily="18" charset="0"/>
                  </a:rPr>
                  <a:t>L. </a:t>
                </a:r>
                <a:r>
                  <a:rPr kumimoji="0" lang="en-US" sz="1150" b="0" i="1" u="none" strike="noStrike" cap="none" normalizeH="0" baseline="0" dirty="0" err="1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cs typeface="Times New Roman" pitchFamily="18" charset="0"/>
                  </a:rPr>
                  <a:t>monocytogenes</a:t>
                </a:r>
                <a:endParaRPr kumimoji="0" lang="en-US" sz="1150" b="0" i="1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39" name="Line 61"/>
              <p:cNvSpPr>
                <a:spLocks noChangeShapeType="1"/>
              </p:cNvSpPr>
              <p:nvPr/>
            </p:nvSpPr>
            <p:spPr bwMode="auto">
              <a:xfrm flipH="1">
                <a:off x="3070225" y="4887913"/>
                <a:ext cx="215900" cy="1108075"/>
              </a:xfrm>
              <a:prstGeom prst="line">
                <a:avLst/>
              </a:prstGeom>
              <a:noFill/>
              <a:ln w="4" cap="rnd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5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40" name="Rectangle 62"/>
              <p:cNvSpPr>
                <a:spLocks noChangeArrowheads="1"/>
              </p:cNvSpPr>
              <p:nvPr/>
            </p:nvSpPr>
            <p:spPr bwMode="auto">
              <a:xfrm rot="17894883">
                <a:off x="769103" y="6836590"/>
                <a:ext cx="2589319" cy="23765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150" b="0" i="0" u="none" strike="noStrike" cap="none" normalizeH="0" baseline="0" dirty="0" err="1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cs typeface="Times New Roman" pitchFamily="18" charset="0"/>
                  </a:rPr>
                  <a:t>PacL</a:t>
                </a:r>
                <a:r>
                  <a:rPr kumimoji="0" lang="en-US" sz="115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kumimoji="0" lang="en-US" sz="1150" b="0" i="1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cs typeface="Times New Roman" pitchFamily="18" charset="0"/>
                  </a:rPr>
                  <a:t>S. </a:t>
                </a:r>
                <a:r>
                  <a:rPr kumimoji="0" lang="en-US" sz="1150" b="0" i="1" u="none" strike="noStrike" cap="none" normalizeH="0" baseline="0" dirty="0" err="1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cs typeface="Times New Roman" pitchFamily="18" charset="0"/>
                  </a:rPr>
                  <a:t>elongatus</a:t>
                </a:r>
                <a:r>
                  <a:rPr kumimoji="0" lang="en-US" sz="1150" b="0" i="1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kumimoji="0" lang="en-US" sz="115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cs typeface="Times New Roman" pitchFamily="18" charset="0"/>
                  </a:rPr>
                  <a:t>PCC 7942</a:t>
                </a:r>
                <a:endParaRPr kumimoji="0" lang="en-US" sz="115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41" name="Line 63"/>
              <p:cNvSpPr>
                <a:spLocks noChangeShapeType="1"/>
              </p:cNvSpPr>
              <p:nvPr/>
            </p:nvSpPr>
            <p:spPr bwMode="auto">
              <a:xfrm flipH="1">
                <a:off x="2644775" y="4995863"/>
                <a:ext cx="498475" cy="871538"/>
              </a:xfrm>
              <a:prstGeom prst="line">
                <a:avLst/>
              </a:prstGeom>
              <a:noFill/>
              <a:ln w="4" cap="rnd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5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42" name="Rectangle 64"/>
              <p:cNvSpPr>
                <a:spLocks noChangeArrowheads="1"/>
              </p:cNvSpPr>
              <p:nvPr/>
            </p:nvSpPr>
            <p:spPr bwMode="auto">
              <a:xfrm rot="19311524">
                <a:off x="648001" y="6195974"/>
                <a:ext cx="1703187" cy="25589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150" b="0" i="0" u="none" strike="noStrike" cap="none" normalizeH="0" baseline="0" dirty="0" err="1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cs typeface="Times New Roman" pitchFamily="18" charset="0"/>
                  </a:rPr>
                  <a:t>CaxP</a:t>
                </a:r>
                <a:r>
                  <a:rPr kumimoji="0" lang="en-US" sz="115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kumimoji="0" lang="en-US" sz="1150" b="0" i="1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cs typeface="Times New Roman" pitchFamily="18" charset="0"/>
                  </a:rPr>
                  <a:t>S. </a:t>
                </a:r>
                <a:r>
                  <a:rPr kumimoji="0" lang="en-US" sz="1150" b="0" i="1" u="none" strike="noStrike" cap="none" normalizeH="0" baseline="0" dirty="0" err="1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cs typeface="Times New Roman" pitchFamily="18" charset="0"/>
                  </a:rPr>
                  <a:t>pneumoniae</a:t>
                </a:r>
                <a:endParaRPr kumimoji="0" lang="en-US" sz="1150" b="0" i="1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43" name="Line 65"/>
              <p:cNvSpPr>
                <a:spLocks noChangeShapeType="1"/>
              </p:cNvSpPr>
              <p:nvPr/>
            </p:nvSpPr>
            <p:spPr bwMode="auto">
              <a:xfrm flipH="1">
                <a:off x="2232025" y="5035550"/>
                <a:ext cx="835025" cy="696913"/>
              </a:xfrm>
              <a:prstGeom prst="line">
                <a:avLst/>
              </a:prstGeom>
              <a:noFill/>
              <a:ln w="4" cap="rnd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5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45" name="Rectangle 66"/>
              <p:cNvSpPr>
                <a:spLocks noChangeArrowheads="1"/>
              </p:cNvSpPr>
              <p:nvPr/>
            </p:nvSpPr>
            <p:spPr bwMode="auto">
              <a:xfrm rot="20232877">
                <a:off x="598306" y="5558831"/>
                <a:ext cx="1318146" cy="25589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150" b="0" i="0" u="none" strike="noStrike" cap="none" normalizeH="0" baseline="0" dirty="0" err="1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cs typeface="Times New Roman" pitchFamily="18" charset="0"/>
                  </a:rPr>
                  <a:t>YloB</a:t>
                </a:r>
                <a:r>
                  <a:rPr kumimoji="0" lang="en-US" sz="115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kumimoji="0" lang="en-US" sz="1150" b="0" i="1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cs typeface="Times New Roman" pitchFamily="18" charset="0"/>
                  </a:rPr>
                  <a:t>B. </a:t>
                </a:r>
                <a:r>
                  <a:rPr kumimoji="0" lang="en-US" sz="1150" b="0" i="1" u="none" strike="noStrike" cap="none" normalizeH="0" baseline="0" dirty="0" err="1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cs typeface="Times New Roman" pitchFamily="18" charset="0"/>
                  </a:rPr>
                  <a:t>subtilis</a:t>
                </a:r>
                <a:endParaRPr kumimoji="0" lang="en-US" sz="1150" b="0" i="1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46" name="Line 67"/>
              <p:cNvSpPr>
                <a:spLocks noChangeShapeType="1"/>
              </p:cNvSpPr>
              <p:nvPr/>
            </p:nvSpPr>
            <p:spPr bwMode="auto">
              <a:xfrm flipH="1">
                <a:off x="1973263" y="5035550"/>
                <a:ext cx="1093788" cy="347663"/>
              </a:xfrm>
              <a:prstGeom prst="line">
                <a:avLst/>
              </a:prstGeom>
              <a:noFill/>
              <a:ln w="4" cap="rnd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5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47" name="Line 68"/>
              <p:cNvSpPr>
                <a:spLocks noChangeShapeType="1"/>
              </p:cNvSpPr>
              <p:nvPr/>
            </p:nvSpPr>
            <p:spPr bwMode="auto">
              <a:xfrm flipH="1">
                <a:off x="3067050" y="4995863"/>
                <a:ext cx="76200" cy="39688"/>
              </a:xfrm>
              <a:prstGeom prst="line">
                <a:avLst/>
              </a:prstGeom>
              <a:noFill/>
              <a:ln w="4" cap="rnd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5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48" name="Line 69"/>
              <p:cNvSpPr>
                <a:spLocks noChangeShapeType="1"/>
              </p:cNvSpPr>
              <p:nvPr/>
            </p:nvSpPr>
            <p:spPr bwMode="auto">
              <a:xfrm flipH="1">
                <a:off x="3143250" y="4887913"/>
                <a:ext cx="142875" cy="107950"/>
              </a:xfrm>
              <a:prstGeom prst="line">
                <a:avLst/>
              </a:prstGeom>
              <a:noFill/>
              <a:ln w="4" cap="rnd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5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49" name="Line 70"/>
              <p:cNvSpPr>
                <a:spLocks noChangeShapeType="1"/>
              </p:cNvSpPr>
              <p:nvPr/>
            </p:nvSpPr>
            <p:spPr bwMode="auto">
              <a:xfrm flipH="1">
                <a:off x="3286125" y="4846638"/>
                <a:ext cx="38100" cy="41275"/>
              </a:xfrm>
              <a:prstGeom prst="line">
                <a:avLst/>
              </a:prstGeom>
              <a:noFill/>
              <a:ln w="4" cap="rnd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5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50" name="Line 71"/>
              <p:cNvSpPr>
                <a:spLocks noChangeShapeType="1"/>
              </p:cNvSpPr>
              <p:nvPr/>
            </p:nvSpPr>
            <p:spPr bwMode="auto">
              <a:xfrm flipH="1">
                <a:off x="3324225" y="4419600"/>
                <a:ext cx="147638" cy="427038"/>
              </a:xfrm>
              <a:prstGeom prst="line">
                <a:avLst/>
              </a:prstGeom>
              <a:noFill/>
              <a:ln w="4" cap="rnd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5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51" name="Line 72"/>
              <p:cNvSpPr>
                <a:spLocks noChangeShapeType="1"/>
              </p:cNvSpPr>
              <p:nvPr/>
            </p:nvSpPr>
            <p:spPr bwMode="auto">
              <a:xfrm>
                <a:off x="3471863" y="3860800"/>
                <a:ext cx="0" cy="558800"/>
              </a:xfrm>
              <a:prstGeom prst="line">
                <a:avLst/>
              </a:prstGeom>
              <a:noFill/>
              <a:ln w="4" cap="rnd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5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52" name="Line 73"/>
              <p:cNvSpPr>
                <a:spLocks noChangeShapeType="1"/>
              </p:cNvSpPr>
              <p:nvPr/>
            </p:nvSpPr>
            <p:spPr bwMode="auto">
              <a:xfrm rot="5400000">
                <a:off x="6993395" y="567988"/>
                <a:ext cx="362869" cy="0"/>
              </a:xfrm>
              <a:prstGeom prst="line">
                <a:avLst/>
              </a:prstGeom>
              <a:noFill/>
              <a:ln w="4" cap="sq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5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53" name="Rectangle 76"/>
              <p:cNvSpPr>
                <a:spLocks noChangeArrowheads="1"/>
              </p:cNvSpPr>
              <p:nvPr/>
            </p:nvSpPr>
            <p:spPr bwMode="auto">
              <a:xfrm rot="16200000">
                <a:off x="6718705" y="403950"/>
                <a:ext cx="417524" cy="23765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15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cs typeface="Times New Roman" pitchFamily="18" charset="0"/>
                  </a:rPr>
                  <a:t>0.1</a:t>
                </a:r>
                <a:endParaRPr kumimoji="0" lang="en-US" sz="115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</p:grpSp>
      <p:sp>
        <p:nvSpPr>
          <p:cNvPr id="2" name="TextBox 1"/>
          <p:cNvSpPr txBox="1"/>
          <p:nvPr/>
        </p:nvSpPr>
        <p:spPr>
          <a:xfrm>
            <a:off x="7511" y="6634877"/>
            <a:ext cx="6850489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Fig. S1. </a:t>
            </a:r>
            <a:r>
              <a:rPr lang="en-US" sz="1200" dirty="0">
                <a:latin typeface="Times New Roman" pitchFamily="18" charset="0"/>
                <a:cs typeface="Times New Roman" pitchFamily="18" charset="0"/>
              </a:rPr>
              <a:t>Phylogenetic analysis of P-type </a:t>
            </a:r>
            <a:r>
              <a:rPr lang="en-US" sz="1200" dirty="0" err="1">
                <a:latin typeface="Times New Roman" pitchFamily="18" charset="0"/>
                <a:cs typeface="Times New Roman" pitchFamily="18" charset="0"/>
              </a:rPr>
              <a:t>ATPases</a:t>
            </a:r>
            <a:r>
              <a:rPr lang="en-US" sz="1200" dirty="0">
                <a:latin typeface="Times New Roman" pitchFamily="18" charset="0"/>
                <a:cs typeface="Times New Roman" pitchFamily="18" charset="0"/>
              </a:rPr>
              <a:t>. The </a:t>
            </a:r>
            <a:r>
              <a:rPr lang="en-US" sz="1200" dirty="0" err="1">
                <a:latin typeface="Times New Roman" pitchFamily="18" charset="0"/>
                <a:cs typeface="Times New Roman" pitchFamily="18" charset="0"/>
              </a:rPr>
              <a:t>unrooted</a:t>
            </a:r>
            <a:r>
              <a:rPr lang="en-US" sz="1200" dirty="0">
                <a:latin typeface="Times New Roman" pitchFamily="18" charset="0"/>
                <a:cs typeface="Times New Roman" pitchFamily="18" charset="0"/>
              </a:rPr>
              <a:t> neighbor-joining tree was calculated using MEGA5.1 software 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from the </a:t>
            </a:r>
            <a:r>
              <a:rPr lang="en-US" sz="1200" dirty="0" err="1">
                <a:latin typeface="Times New Roman" pitchFamily="18" charset="0"/>
                <a:cs typeface="Times New Roman" pitchFamily="18" charset="0"/>
              </a:rPr>
              <a:t>ClustalW</a:t>
            </a:r>
            <a:r>
              <a:rPr lang="en-US" sz="1200" dirty="0">
                <a:latin typeface="Times New Roman" pitchFamily="18" charset="0"/>
                <a:cs typeface="Times New Roman" pitchFamily="18" charset="0"/>
              </a:rPr>
              <a:t> alignment of the amino acid sequences of seven predicted P-type </a:t>
            </a:r>
            <a:r>
              <a:rPr lang="en-US" sz="1200" dirty="0" err="1">
                <a:latin typeface="Times New Roman" pitchFamily="18" charset="0"/>
                <a:cs typeface="Times New Roman" pitchFamily="18" charset="0"/>
              </a:rPr>
              <a:t>ATPases</a:t>
            </a:r>
            <a:r>
              <a:rPr lang="en-US" sz="1200" dirty="0">
                <a:latin typeface="Times New Roman" pitchFamily="18" charset="0"/>
                <a:cs typeface="Times New Roman" pitchFamily="18" charset="0"/>
              </a:rPr>
              <a:t> from </a:t>
            </a:r>
            <a:r>
              <a:rPr lang="en-US" sz="1200" i="1" dirty="0">
                <a:latin typeface="Times New Roman" pitchFamily="18" charset="0"/>
                <a:cs typeface="Times New Roman" pitchFamily="18" charset="0"/>
              </a:rPr>
              <a:t>P. aeruginosa</a:t>
            </a:r>
            <a:r>
              <a:rPr lang="en-US" sz="1200" dirty="0">
                <a:latin typeface="Times New Roman" pitchFamily="18" charset="0"/>
                <a:cs typeface="Times New Roman" pitchFamily="18" charset="0"/>
              </a:rPr>
              <a:t> PAO1 (PA1429, PA4825, PA1634, PA3920, PA1549, PA2435, and PA3690) and </a:t>
            </a:r>
            <a:r>
              <a:rPr lang="en-US" sz="1200">
                <a:latin typeface="Times New Roman" pitchFamily="18" charset="0"/>
                <a:cs typeface="Times New Roman" pitchFamily="18" charset="0"/>
              </a:rPr>
              <a:t>characterized </a:t>
            </a:r>
            <a:r>
              <a:rPr lang="en-US" sz="1200" smtClean="0">
                <a:latin typeface="Times New Roman" pitchFamily="18" charset="0"/>
                <a:cs typeface="Times New Roman" pitchFamily="18" charset="0"/>
              </a:rPr>
              <a:t>P-type </a:t>
            </a:r>
            <a:r>
              <a:rPr lang="en-US" sz="1200" dirty="0" err="1" smtClean="0">
                <a:latin typeface="Times New Roman" pitchFamily="18" charset="0"/>
                <a:cs typeface="Times New Roman" pitchFamily="18" charset="0"/>
              </a:rPr>
              <a:t>ATPases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en-US" sz="1200" dirty="0">
                <a:latin typeface="Times New Roman" pitchFamily="18" charset="0"/>
                <a:cs typeface="Times New Roman" pitchFamily="18" charset="0"/>
              </a:rPr>
              <a:t>LMCA1, Q8Y8Q5.1; </a:t>
            </a:r>
            <a:r>
              <a:rPr lang="en-US" sz="1200" dirty="0" err="1">
                <a:latin typeface="Times New Roman" pitchFamily="18" charset="0"/>
                <a:cs typeface="Times New Roman" pitchFamily="18" charset="0"/>
              </a:rPr>
              <a:t>YloB</a:t>
            </a:r>
            <a:r>
              <a:rPr lang="en-US" sz="1200" dirty="0">
                <a:latin typeface="Times New Roman" pitchFamily="18" charset="0"/>
                <a:cs typeface="Times New Roman" pitchFamily="18" charset="0"/>
              </a:rPr>
              <a:t>, NP_389448.1; </a:t>
            </a:r>
            <a:r>
              <a:rPr lang="en-US" sz="1200" dirty="0" err="1">
                <a:latin typeface="Times New Roman" pitchFamily="18" charset="0"/>
                <a:cs typeface="Times New Roman" pitchFamily="18" charset="0"/>
              </a:rPr>
              <a:t>PacL</a:t>
            </a:r>
            <a:r>
              <a:rPr lang="en-US" sz="1200" dirty="0">
                <a:latin typeface="Times New Roman" pitchFamily="18" charset="0"/>
                <a:cs typeface="Times New Roman" pitchFamily="18" charset="0"/>
              </a:rPr>
              <a:t>, S36742; </a:t>
            </a:r>
            <a:r>
              <a:rPr lang="en-US" sz="1200" dirty="0" err="1">
                <a:latin typeface="Times New Roman" pitchFamily="18" charset="0"/>
                <a:cs typeface="Times New Roman" pitchFamily="18" charset="0"/>
              </a:rPr>
              <a:t>PacL</a:t>
            </a:r>
            <a:r>
              <a:rPr lang="en-US" sz="1200" dirty="0">
                <a:latin typeface="Times New Roman" pitchFamily="18" charset="0"/>
                <a:cs typeface="Times New Roman" pitchFamily="18" charset="0"/>
              </a:rPr>
              <a:t>, NP_441217.1; </a:t>
            </a:r>
            <a:r>
              <a:rPr lang="en-US" sz="1200" dirty="0" err="1">
                <a:latin typeface="Times New Roman" pitchFamily="18" charset="0"/>
                <a:cs typeface="Times New Roman" pitchFamily="18" charset="0"/>
              </a:rPr>
              <a:t>CaxP</a:t>
            </a:r>
            <a:r>
              <a:rPr lang="en-US" sz="1200" dirty="0">
                <a:latin typeface="Times New Roman" pitchFamily="18" charset="0"/>
                <a:cs typeface="Times New Roman" pitchFamily="18" charset="0"/>
              </a:rPr>
              <a:t>, YP_001836255.1; </a:t>
            </a:r>
            <a:r>
              <a:rPr lang="en-US" sz="1200" dirty="0" err="1">
                <a:latin typeface="Times New Roman" pitchFamily="18" charset="0"/>
                <a:cs typeface="Times New Roman" pitchFamily="18" charset="0"/>
              </a:rPr>
              <a:t>KdpB</a:t>
            </a:r>
            <a:r>
              <a:rPr lang="en-US" sz="1200" dirty="0">
                <a:latin typeface="Times New Roman" pitchFamily="18" charset="0"/>
                <a:cs typeface="Times New Roman" pitchFamily="18" charset="0"/>
              </a:rPr>
              <a:t>, NP_415225.1; </a:t>
            </a:r>
            <a:r>
              <a:rPr lang="en-US" sz="1200" dirty="0" err="1">
                <a:latin typeface="Times New Roman" pitchFamily="18" charset="0"/>
                <a:cs typeface="Times New Roman" pitchFamily="18" charset="0"/>
              </a:rPr>
              <a:t>ZntA</a:t>
            </a:r>
            <a:r>
              <a:rPr lang="en-US" sz="1200" dirty="0">
                <a:latin typeface="Times New Roman" pitchFamily="18" charset="0"/>
                <a:cs typeface="Times New Roman" pitchFamily="18" charset="0"/>
              </a:rPr>
              <a:t>, NP_417926.1; SERCA, NP_775293.1; PMCA1, NP_001001331.1; </a:t>
            </a:r>
            <a:r>
              <a:rPr lang="en-US" sz="1200" dirty="0" err="1">
                <a:latin typeface="Times New Roman" pitchFamily="18" charset="0"/>
                <a:cs typeface="Times New Roman" pitchFamily="18" charset="0"/>
              </a:rPr>
              <a:t>MgtB</a:t>
            </a:r>
            <a:r>
              <a:rPr lang="en-US" sz="1200" dirty="0">
                <a:latin typeface="Times New Roman" pitchFamily="18" charset="0"/>
                <a:cs typeface="Times New Roman" pitchFamily="18" charset="0"/>
              </a:rPr>
              <a:t>, NP_462662.1; </a:t>
            </a:r>
            <a:r>
              <a:rPr lang="en-US" sz="1200" dirty="0" err="1">
                <a:latin typeface="Times New Roman" pitchFamily="18" charset="0"/>
                <a:cs typeface="Times New Roman" pitchFamily="18" charset="0"/>
              </a:rPr>
              <a:t>CopA</a:t>
            </a:r>
            <a:r>
              <a:rPr lang="en-US" sz="1200" dirty="0">
                <a:latin typeface="Times New Roman" pitchFamily="18" charset="0"/>
                <a:cs typeface="Times New Roman" pitchFamily="18" charset="0"/>
              </a:rPr>
              <a:t>, Q8RNP6; </a:t>
            </a:r>
            <a:r>
              <a:rPr lang="en-US" sz="1200" dirty="0" err="1">
                <a:latin typeface="Times New Roman" pitchFamily="18" charset="0"/>
                <a:cs typeface="Times New Roman" pitchFamily="18" charset="0"/>
              </a:rPr>
              <a:t>CopA</a:t>
            </a:r>
            <a:r>
              <a:rPr lang="en-US" sz="1200" dirty="0">
                <a:latin typeface="Times New Roman" pitchFamily="18" charset="0"/>
                <a:cs typeface="Times New Roman" pitchFamily="18" charset="0"/>
              </a:rPr>
              <a:t>, NP_069309.1; </a:t>
            </a:r>
            <a:r>
              <a:rPr lang="en-US" sz="1200" dirty="0" err="1">
                <a:latin typeface="Times New Roman" pitchFamily="18" charset="0"/>
                <a:cs typeface="Times New Roman" pitchFamily="18" charset="0"/>
              </a:rPr>
              <a:t>CopA</a:t>
            </a:r>
            <a:r>
              <a:rPr lang="en-US" sz="1200" dirty="0">
                <a:latin typeface="Times New Roman" pitchFamily="18" charset="0"/>
                <a:cs typeface="Times New Roman" pitchFamily="18" charset="0"/>
              </a:rPr>
              <a:t>, YP_488775.1; </a:t>
            </a:r>
            <a:r>
              <a:rPr lang="en-US" sz="1200" dirty="0" err="1">
                <a:latin typeface="Times New Roman" pitchFamily="18" charset="0"/>
                <a:cs typeface="Times New Roman" pitchFamily="18" charset="0"/>
              </a:rPr>
              <a:t>YvgW</a:t>
            </a:r>
            <a:r>
              <a:rPr lang="en-US" sz="1200" dirty="0">
                <a:latin typeface="Times New Roman" pitchFamily="18" charset="0"/>
                <a:cs typeface="Times New Roman" pitchFamily="18" charset="0"/>
              </a:rPr>
              <a:t>, YP_006631457.1; </a:t>
            </a:r>
            <a:r>
              <a:rPr lang="en-US" sz="1200" dirty="0" err="1">
                <a:latin typeface="Times New Roman" pitchFamily="18" charset="0"/>
                <a:cs typeface="Times New Roman" pitchFamily="18" charset="0"/>
              </a:rPr>
              <a:t>PbrA</a:t>
            </a:r>
            <a:r>
              <a:rPr lang="en-US" sz="1200" dirty="0">
                <a:latin typeface="Times New Roman" pitchFamily="18" charset="0"/>
                <a:cs typeface="Times New Roman" pitchFamily="18" charset="0"/>
              </a:rPr>
              <a:t>, YP_145622.1. 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NCBI accession numbers are provided. The </a:t>
            </a:r>
            <a:r>
              <a:rPr lang="en-US" sz="1200" dirty="0">
                <a:latin typeface="Times New Roman" pitchFamily="18" charset="0"/>
                <a:cs typeface="Times New Roman" pitchFamily="18" charset="0"/>
              </a:rPr>
              <a:t>letter “G” represents the group number designated based on the [Ca</a:t>
            </a:r>
            <a:r>
              <a:rPr lang="en-US" sz="1200" baseline="30000" dirty="0">
                <a:latin typeface="Times New Roman" pitchFamily="18" charset="0"/>
                <a:cs typeface="Times New Roman" pitchFamily="18" charset="0"/>
              </a:rPr>
              <a:t>2+</a:t>
            </a:r>
            <a:r>
              <a:rPr lang="en-US" sz="1200" dirty="0">
                <a:latin typeface="Times New Roman" pitchFamily="18" charset="0"/>
                <a:cs typeface="Times New Roman" pitchFamily="18" charset="0"/>
              </a:rPr>
              <a:t>]</a:t>
            </a:r>
            <a:r>
              <a:rPr lang="en-US" sz="1200" baseline="-25000" dirty="0">
                <a:latin typeface="Times New Roman" pitchFamily="18" charset="0"/>
                <a:cs typeface="Times New Roman" pitchFamily="18" charset="0"/>
              </a:rPr>
              <a:t>in </a:t>
            </a:r>
            <a:r>
              <a:rPr lang="en-US" sz="1200" dirty="0">
                <a:latin typeface="Times New Roman" pitchFamily="18" charset="0"/>
                <a:cs typeface="Times New Roman" pitchFamily="18" charset="0"/>
              </a:rPr>
              <a:t>profile. The </a:t>
            </a:r>
            <a:r>
              <a:rPr lang="en-US" sz="1200" dirty="0" err="1">
                <a:latin typeface="Times New Roman" pitchFamily="18" charset="0"/>
                <a:cs typeface="Times New Roman" pitchFamily="18" charset="0"/>
              </a:rPr>
              <a:t>cations</a:t>
            </a:r>
            <a:r>
              <a:rPr lang="en-US" sz="1200" dirty="0">
                <a:latin typeface="Times New Roman" pitchFamily="18" charset="0"/>
                <a:cs typeface="Times New Roman" pitchFamily="18" charset="0"/>
              </a:rPr>
              <a:t> transported by the characterized </a:t>
            </a:r>
            <a:r>
              <a:rPr lang="en-US" sz="1200" dirty="0" err="1">
                <a:latin typeface="Times New Roman" pitchFamily="18" charset="0"/>
                <a:cs typeface="Times New Roman" pitchFamily="18" charset="0"/>
              </a:rPr>
              <a:t>ATPases</a:t>
            </a:r>
            <a:r>
              <a:rPr lang="en-US" sz="1200" dirty="0">
                <a:latin typeface="Times New Roman" pitchFamily="18" charset="0"/>
                <a:cs typeface="Times New Roman" pitchFamily="18" charset="0"/>
              </a:rPr>
              <a:t> are shown next to the respective cluster. </a:t>
            </a:r>
          </a:p>
        </p:txBody>
      </p:sp>
      <p:sp>
        <p:nvSpPr>
          <p:cNvPr id="3" name="TextBox 2"/>
          <p:cNvSpPr txBox="1"/>
          <p:nvPr/>
        </p:nvSpPr>
        <p:spPr>
          <a:xfrm rot="21256600">
            <a:off x="1907743" y="3618779"/>
            <a:ext cx="542934" cy="2693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50" dirty="0" smtClean="0">
                <a:latin typeface="Times New Roman" pitchFamily="18" charset="0"/>
                <a:cs typeface="Times New Roman" pitchFamily="18" charset="0"/>
              </a:rPr>
              <a:t>G II</a:t>
            </a:r>
            <a:endParaRPr lang="en-US" sz="115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4" name="TextBox 143"/>
          <p:cNvSpPr txBox="1"/>
          <p:nvPr/>
        </p:nvSpPr>
        <p:spPr>
          <a:xfrm rot="17332843">
            <a:off x="2307420" y="5129263"/>
            <a:ext cx="542934" cy="2693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50" dirty="0" smtClean="0">
                <a:latin typeface="Times New Roman" pitchFamily="18" charset="0"/>
                <a:cs typeface="Times New Roman" pitchFamily="18" charset="0"/>
              </a:rPr>
              <a:t>G I</a:t>
            </a:r>
            <a:endParaRPr lang="en-US" sz="115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2" name="TextBox 161"/>
          <p:cNvSpPr txBox="1"/>
          <p:nvPr/>
        </p:nvSpPr>
        <p:spPr>
          <a:xfrm rot="5400000">
            <a:off x="3315532" y="5568374"/>
            <a:ext cx="542934" cy="2693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50" dirty="0" smtClean="0">
                <a:latin typeface="Times New Roman" pitchFamily="18" charset="0"/>
                <a:cs typeface="Times New Roman" pitchFamily="18" charset="0"/>
              </a:rPr>
              <a:t>G IV</a:t>
            </a:r>
            <a:endParaRPr lang="en-US" sz="115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3" name="TextBox 162"/>
          <p:cNvSpPr txBox="1"/>
          <p:nvPr/>
        </p:nvSpPr>
        <p:spPr>
          <a:xfrm rot="5751063">
            <a:off x="3916091" y="4981449"/>
            <a:ext cx="542934" cy="2693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50" dirty="0" smtClean="0">
                <a:latin typeface="Times New Roman" pitchFamily="18" charset="0"/>
                <a:cs typeface="Times New Roman" pitchFamily="18" charset="0"/>
              </a:rPr>
              <a:t>G I</a:t>
            </a:r>
            <a:endParaRPr lang="en-US" sz="115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4" name="TextBox 163"/>
          <p:cNvSpPr txBox="1"/>
          <p:nvPr/>
        </p:nvSpPr>
        <p:spPr>
          <a:xfrm>
            <a:off x="5615295" y="3693529"/>
            <a:ext cx="542934" cy="2693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50" dirty="0" smtClean="0">
                <a:latin typeface="Times New Roman" pitchFamily="18" charset="0"/>
                <a:cs typeface="Times New Roman" pitchFamily="18" charset="0"/>
              </a:rPr>
              <a:t>G III</a:t>
            </a:r>
            <a:endParaRPr lang="en-US" sz="115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5" name="TextBox 164"/>
          <p:cNvSpPr txBox="1"/>
          <p:nvPr/>
        </p:nvSpPr>
        <p:spPr>
          <a:xfrm rot="20920820">
            <a:off x="5507550" y="3114313"/>
            <a:ext cx="542934" cy="2693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50" dirty="0" smtClean="0">
                <a:latin typeface="Times New Roman" pitchFamily="18" charset="0"/>
                <a:cs typeface="Times New Roman" pitchFamily="18" charset="0"/>
              </a:rPr>
              <a:t>G II </a:t>
            </a:r>
            <a:endParaRPr lang="en-US" sz="115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6" name="TextBox 165"/>
          <p:cNvSpPr txBox="1"/>
          <p:nvPr/>
        </p:nvSpPr>
        <p:spPr>
          <a:xfrm rot="19804682">
            <a:off x="5021942" y="2666005"/>
            <a:ext cx="542934" cy="2693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50" dirty="0" smtClean="0">
                <a:latin typeface="Times New Roman" pitchFamily="18" charset="0"/>
                <a:cs typeface="Times New Roman" pitchFamily="18" charset="0"/>
              </a:rPr>
              <a:t>G III</a:t>
            </a:r>
            <a:endParaRPr lang="en-US" sz="115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01149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71</TotalTime>
  <Words>260</Words>
  <Application>Microsoft Office PowerPoint</Application>
  <PresentationFormat>On-screen Show (4:3)</PresentationFormat>
  <Paragraphs>36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Niraman MN</dc:creator>
  <cp:lastModifiedBy>Niraman MN</cp:lastModifiedBy>
  <cp:revision>16</cp:revision>
  <dcterms:created xsi:type="dcterms:W3CDTF">2006-08-16T00:00:00Z</dcterms:created>
  <dcterms:modified xsi:type="dcterms:W3CDTF">2013-06-20T15:13:52Z</dcterms:modified>
</cp:coreProperties>
</file>