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1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wis.zt\Dropbox\Secretor%20paper\Qiime1.7map_L6_selec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532480314960636E-2"/>
          <c:y val="2.4176925497816852E-2"/>
          <c:w val="0.91418974190726154"/>
          <c:h val="0.57409289933054064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'C-section vs. Vaginal'!$A$2</c:f>
              <c:strCache>
                <c:ptCount val="1"/>
                <c:pt idx="0">
                  <c:v>Actinobaculum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Vaginal'!$B$2:$L$2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4.34782608695652E-5</c:v>
                </c:pt>
                <c:pt idx="4">
                  <c:v>0</c:v>
                </c:pt>
                <c:pt idx="6">
                  <c:v>0</c:v>
                </c:pt>
                <c:pt idx="7">
                  <c:v>0</c:v>
                </c:pt>
                <c:pt idx="9">
                  <c:v>9.5238095238095298E-6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'C-section vs. Vaginal'!$A$3</c:f>
              <c:strCache>
                <c:ptCount val="1"/>
                <c:pt idx="0">
                  <c:v>Actinomyces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Vaginal'!$B$3:$L$3</c:f>
              <c:numCache>
                <c:formatCode>General</c:formatCode>
                <c:ptCount val="11"/>
                <c:pt idx="0">
                  <c:v>1.30434782608696E-5</c:v>
                </c:pt>
                <c:pt idx="1">
                  <c:v>0</c:v>
                </c:pt>
                <c:pt idx="3">
                  <c:v>1.1304347826087E-4</c:v>
                </c:pt>
                <c:pt idx="4">
                  <c:v>2.0500000000000002E-3</c:v>
                </c:pt>
                <c:pt idx="6">
                  <c:v>3.0769230769230797E-4</c:v>
                </c:pt>
                <c:pt idx="7">
                  <c:v>7.4999999999999993E-5</c:v>
                </c:pt>
                <c:pt idx="9">
                  <c:v>9.66666666666667E-4</c:v>
                </c:pt>
                <c:pt idx="10">
                  <c:v>4.0000000000000002E-4</c:v>
                </c:pt>
              </c:numCache>
            </c:numRef>
          </c:val>
        </c:ser>
        <c:ser>
          <c:idx val="2"/>
          <c:order val="2"/>
          <c:tx>
            <c:strRef>
              <c:f>'C-section vs. Vaginal'!$A$4</c:f>
              <c:strCache>
                <c:ptCount val="1"/>
                <c:pt idx="0">
                  <c:v>Actinomycetaceae_Other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Vaginal'!$B$4:$L$4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0</c:v>
                </c:pt>
                <c:pt idx="6">
                  <c:v>7.6923076923076902E-6</c:v>
                </c:pt>
                <c:pt idx="7">
                  <c:v>0</c:v>
                </c:pt>
                <c:pt idx="9">
                  <c:v>4.7619047619047598E-6</c:v>
                </c:pt>
                <c:pt idx="10">
                  <c:v>3.3333333333333301E-5</c:v>
                </c:pt>
              </c:numCache>
            </c:numRef>
          </c:val>
        </c:ser>
        <c:ser>
          <c:idx val="3"/>
          <c:order val="3"/>
          <c:tx>
            <c:strRef>
              <c:f>'C-section vs. Vaginal'!$A$5</c:f>
              <c:strCache>
                <c:ptCount val="1"/>
                <c:pt idx="0">
                  <c:v>Varibaculum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Vaginal'!$B$5:$L$5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1.30434782608696E-5</c:v>
                </c:pt>
                <c:pt idx="4">
                  <c:v>0</c:v>
                </c:pt>
                <c:pt idx="6">
                  <c:v>1.1538461538461501E-5</c:v>
                </c:pt>
                <c:pt idx="7">
                  <c:v>0</c:v>
                </c:pt>
                <c:pt idx="9">
                  <c:v>1.1523809523809501E-3</c:v>
                </c:pt>
                <c:pt idx="10">
                  <c:v>2.0666666666666702E-3</c:v>
                </c:pt>
              </c:numCache>
            </c:numRef>
          </c:val>
        </c:ser>
        <c:ser>
          <c:idx val="4"/>
          <c:order val="4"/>
          <c:tx>
            <c:strRef>
              <c:f>'C-section vs. Vaginal'!$A$6</c:f>
              <c:strCache>
                <c:ptCount val="1"/>
                <c:pt idx="0">
                  <c:v>Corynebacterium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Vaginal'!$B$6:$L$6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3.04347826086957E-5</c:v>
                </c:pt>
                <c:pt idx="4">
                  <c:v>2.5000000000000001E-5</c:v>
                </c:pt>
                <c:pt idx="6">
                  <c:v>1.5384615384615401E-5</c:v>
                </c:pt>
                <c:pt idx="7">
                  <c:v>5.0000000000000002E-5</c:v>
                </c:pt>
                <c:pt idx="9">
                  <c:v>4.7619047619047598E-6</c:v>
                </c:pt>
                <c:pt idx="10">
                  <c:v>0</c:v>
                </c:pt>
              </c:numCache>
            </c:numRef>
          </c:val>
        </c:ser>
        <c:ser>
          <c:idx val="5"/>
          <c:order val="5"/>
          <c:tx>
            <c:strRef>
              <c:f>'C-section vs. Vaginal'!$A$7</c:f>
              <c:strCache>
                <c:ptCount val="1"/>
                <c:pt idx="0">
                  <c:v>Corynebacteriaceae_Other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Vaginal'!$B$7:$L$7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4.3478260869565197E-6</c:v>
                </c:pt>
                <c:pt idx="4">
                  <c:v>0</c:v>
                </c:pt>
                <c:pt idx="6">
                  <c:v>3.8461538461538502E-6</c:v>
                </c:pt>
                <c:pt idx="7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6"/>
          <c:order val="6"/>
          <c:tx>
            <c:strRef>
              <c:f>'C-section vs. Vaginal'!$A$8</c:f>
              <c:strCache>
                <c:ptCount val="1"/>
                <c:pt idx="0">
                  <c:v>Dermabacter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Vaginal'!$B$8:$L$8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2.5000000000000001E-5</c:v>
                </c:pt>
                <c:pt idx="6">
                  <c:v>3.8461538461538502E-6</c:v>
                </c:pt>
                <c:pt idx="7">
                  <c:v>0</c:v>
                </c:pt>
                <c:pt idx="9">
                  <c:v>1.90476190476191E-5</c:v>
                </c:pt>
                <c:pt idx="10">
                  <c:v>0</c:v>
                </c:pt>
              </c:numCache>
            </c:numRef>
          </c:val>
        </c:ser>
        <c:ser>
          <c:idx val="7"/>
          <c:order val="7"/>
          <c:tx>
            <c:strRef>
              <c:f>'C-section vs. Vaginal'!$A$9</c:f>
              <c:strCache>
                <c:ptCount val="1"/>
                <c:pt idx="0">
                  <c:v>Kocuria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Vaginal'!$B$9:$L$9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0</c:v>
                </c:pt>
                <c:pt idx="6">
                  <c:v>3.8461538461538502E-6</c:v>
                </c:pt>
                <c:pt idx="7">
                  <c:v>0</c:v>
                </c:pt>
                <c:pt idx="9">
                  <c:v>9.5238095238095298E-6</c:v>
                </c:pt>
                <c:pt idx="10">
                  <c:v>0</c:v>
                </c:pt>
              </c:numCache>
            </c:numRef>
          </c:val>
        </c:ser>
        <c:ser>
          <c:idx val="8"/>
          <c:order val="8"/>
          <c:tx>
            <c:strRef>
              <c:f>'C-section vs. Vaginal'!$A$10</c:f>
              <c:strCache>
                <c:ptCount val="1"/>
                <c:pt idx="0">
                  <c:v>Micrococcaceae_Other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Vaginal'!$B$10:$L$10</c:f>
              <c:numCache>
                <c:formatCode>General</c:formatCode>
                <c:ptCount val="11"/>
                <c:pt idx="0">
                  <c:v>0</c:v>
                </c:pt>
                <c:pt idx="1">
                  <c:v>1E-4</c:v>
                </c:pt>
                <c:pt idx="3">
                  <c:v>4.3478260869565197E-6</c:v>
                </c:pt>
                <c:pt idx="4">
                  <c:v>0</c:v>
                </c:pt>
                <c:pt idx="6">
                  <c:v>7.6923076923076902E-6</c:v>
                </c:pt>
                <c:pt idx="7">
                  <c:v>0</c:v>
                </c:pt>
                <c:pt idx="9">
                  <c:v>4.8095238095238104E-3</c:v>
                </c:pt>
                <c:pt idx="10">
                  <c:v>0</c:v>
                </c:pt>
              </c:numCache>
            </c:numRef>
          </c:val>
        </c:ser>
        <c:ser>
          <c:idx val="9"/>
          <c:order val="9"/>
          <c:tx>
            <c:strRef>
              <c:f>'C-section vs. Vaginal'!$A$11</c:f>
              <c:strCache>
                <c:ptCount val="1"/>
                <c:pt idx="0">
                  <c:v>Rothia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Vaginal'!$B$11:$L$11</c:f>
              <c:numCache>
                <c:formatCode>General</c:formatCode>
                <c:ptCount val="11"/>
                <c:pt idx="0">
                  <c:v>8.0869565217391297E-4</c:v>
                </c:pt>
                <c:pt idx="1">
                  <c:v>2.5000000000000001E-4</c:v>
                </c:pt>
                <c:pt idx="3">
                  <c:v>4.3043478260869599E-4</c:v>
                </c:pt>
                <c:pt idx="4">
                  <c:v>7.2499999999999995E-4</c:v>
                </c:pt>
                <c:pt idx="6">
                  <c:v>3.6923076923076899E-4</c:v>
                </c:pt>
                <c:pt idx="7">
                  <c:v>6.9999999999999999E-4</c:v>
                </c:pt>
                <c:pt idx="9">
                  <c:v>1.04761904761905E-3</c:v>
                </c:pt>
                <c:pt idx="10">
                  <c:v>2.0000000000000001E-4</c:v>
                </c:pt>
              </c:numCache>
            </c:numRef>
          </c:val>
        </c:ser>
        <c:ser>
          <c:idx val="10"/>
          <c:order val="10"/>
          <c:tx>
            <c:strRef>
              <c:f>'C-section vs. Vaginal'!$A$12</c:f>
              <c:strCache>
                <c:ptCount val="1"/>
                <c:pt idx="0">
                  <c:v>Actinomycetales_Other_Other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Vaginal'!$B$12:$L$12</c:f>
              <c:numCache>
                <c:formatCode>General</c:formatCode>
                <c:ptCount val="11"/>
                <c:pt idx="0">
                  <c:v>2.69565217391304E-4</c:v>
                </c:pt>
                <c:pt idx="1">
                  <c:v>5.0000000000000002E-5</c:v>
                </c:pt>
                <c:pt idx="3">
                  <c:v>1.52173913043478E-4</c:v>
                </c:pt>
                <c:pt idx="4">
                  <c:v>1.4999999999999999E-4</c:v>
                </c:pt>
                <c:pt idx="6">
                  <c:v>1.7692307692307701E-4</c:v>
                </c:pt>
                <c:pt idx="7">
                  <c:v>1E-4</c:v>
                </c:pt>
                <c:pt idx="9">
                  <c:v>5.6666666666666703E-4</c:v>
                </c:pt>
                <c:pt idx="10">
                  <c:v>9.66666666666667E-4</c:v>
                </c:pt>
              </c:numCache>
            </c:numRef>
          </c:val>
        </c:ser>
        <c:ser>
          <c:idx val="11"/>
          <c:order val="11"/>
          <c:tx>
            <c:strRef>
              <c:f>'C-section vs. Vaginal'!$A$13</c:f>
              <c:strCache>
                <c:ptCount val="1"/>
                <c:pt idx="0">
                  <c:v>Propionibacterium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Vaginal'!$B$13:$L$13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1.7391304347826099E-5</c:v>
                </c:pt>
                <c:pt idx="4">
                  <c:v>1.75E-4</c:v>
                </c:pt>
                <c:pt idx="6">
                  <c:v>0</c:v>
                </c:pt>
                <c:pt idx="7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2"/>
          <c:order val="12"/>
          <c:tx>
            <c:strRef>
              <c:f>'C-section vs. Vaginal'!$A$14</c:f>
              <c:strCache>
                <c:ptCount val="1"/>
                <c:pt idx="0">
                  <c:v>Bifidobacterium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Vaginal'!$B$14:$L$14</c:f>
              <c:numCache>
                <c:formatCode>General</c:formatCode>
                <c:ptCount val="11"/>
                <c:pt idx="0">
                  <c:v>0.2339</c:v>
                </c:pt>
                <c:pt idx="1">
                  <c:v>8.0000000000000004E-4</c:v>
                </c:pt>
                <c:pt idx="3">
                  <c:v>0.29556956521739097</c:v>
                </c:pt>
                <c:pt idx="4">
                  <c:v>0.18462500000000001</c:v>
                </c:pt>
                <c:pt idx="6">
                  <c:v>0.27467307692307702</c:v>
                </c:pt>
                <c:pt idx="7">
                  <c:v>5.7499999999999999E-4</c:v>
                </c:pt>
                <c:pt idx="9">
                  <c:v>0.44187142857142903</c:v>
                </c:pt>
                <c:pt idx="10">
                  <c:v>5.9999999999999995E-4</c:v>
                </c:pt>
              </c:numCache>
            </c:numRef>
          </c:val>
        </c:ser>
        <c:ser>
          <c:idx val="13"/>
          <c:order val="13"/>
          <c:tx>
            <c:strRef>
              <c:f>'C-section vs. Vaginal'!$A$15</c:f>
              <c:strCache>
                <c:ptCount val="1"/>
                <c:pt idx="0">
                  <c:v>Bifidobacteriaceae_Other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Vaginal'!$B$15:$L$15</c:f>
              <c:numCache>
                <c:formatCode>General</c:formatCode>
                <c:ptCount val="11"/>
                <c:pt idx="0">
                  <c:v>1.44869565217391E-2</c:v>
                </c:pt>
                <c:pt idx="1">
                  <c:v>5.0000000000000002E-5</c:v>
                </c:pt>
                <c:pt idx="3">
                  <c:v>7.18260869565218E-3</c:v>
                </c:pt>
                <c:pt idx="4">
                  <c:v>3.225E-3</c:v>
                </c:pt>
                <c:pt idx="6">
                  <c:v>3.7053846153846201E-2</c:v>
                </c:pt>
                <c:pt idx="7">
                  <c:v>5.0000000000000002E-5</c:v>
                </c:pt>
                <c:pt idx="9">
                  <c:v>3.1190476190476198E-3</c:v>
                </c:pt>
                <c:pt idx="1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'C-section vs. Vaginal'!$A$16</c:f>
              <c:strCache>
                <c:ptCount val="1"/>
                <c:pt idx="0">
                  <c:v>Parascardovia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Vaginal'!$B$16:$L$16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0</c:v>
                </c:pt>
                <c:pt idx="6">
                  <c:v>3.8461538461538502E-6</c:v>
                </c:pt>
                <c:pt idx="7">
                  <c:v>0</c:v>
                </c:pt>
                <c:pt idx="9">
                  <c:v>4.7619047619047598E-6</c:v>
                </c:pt>
                <c:pt idx="10">
                  <c:v>0</c:v>
                </c:pt>
              </c:numCache>
            </c:numRef>
          </c:val>
        </c:ser>
        <c:ser>
          <c:idx val="15"/>
          <c:order val="15"/>
          <c:tx>
            <c:strRef>
              <c:f>'C-section vs. Vaginal'!$A$17</c:f>
              <c:strCache>
                <c:ptCount val="1"/>
                <c:pt idx="0">
                  <c:v>Atopobium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Vaginal'!$B$17:$L$17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5.2173913043478297E-5</c:v>
                </c:pt>
                <c:pt idx="4">
                  <c:v>0</c:v>
                </c:pt>
                <c:pt idx="6">
                  <c:v>1.4230769230769199E-4</c:v>
                </c:pt>
                <c:pt idx="7">
                  <c:v>0</c:v>
                </c:pt>
                <c:pt idx="9">
                  <c:v>3.3333333333333301E-5</c:v>
                </c:pt>
                <c:pt idx="10">
                  <c:v>4.0000000000000002E-4</c:v>
                </c:pt>
              </c:numCache>
            </c:numRef>
          </c:val>
        </c:ser>
        <c:ser>
          <c:idx val="16"/>
          <c:order val="16"/>
          <c:tx>
            <c:strRef>
              <c:f>'C-section vs. Vaginal'!$A$18</c:f>
              <c:strCache>
                <c:ptCount val="1"/>
                <c:pt idx="0">
                  <c:v>Collinsella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Vaginal'!$B$18:$L$18</c:f>
              <c:numCache>
                <c:formatCode>General</c:formatCode>
                <c:ptCount val="11"/>
                <c:pt idx="0">
                  <c:v>4.4521739130434796E-3</c:v>
                </c:pt>
                <c:pt idx="1">
                  <c:v>0</c:v>
                </c:pt>
                <c:pt idx="3">
                  <c:v>4.1304347826087002E-4</c:v>
                </c:pt>
                <c:pt idx="4">
                  <c:v>0</c:v>
                </c:pt>
                <c:pt idx="6">
                  <c:v>3.3846153846153802E-4</c:v>
                </c:pt>
                <c:pt idx="7">
                  <c:v>0</c:v>
                </c:pt>
                <c:pt idx="9">
                  <c:v>3.3333333333333301E-5</c:v>
                </c:pt>
                <c:pt idx="10">
                  <c:v>0</c:v>
                </c:pt>
              </c:numCache>
            </c:numRef>
          </c:val>
        </c:ser>
        <c:ser>
          <c:idx val="17"/>
          <c:order val="17"/>
          <c:tx>
            <c:strRef>
              <c:f>'C-section vs. Vaginal'!$A$19</c:f>
              <c:strCache>
                <c:ptCount val="1"/>
                <c:pt idx="0">
                  <c:v>Eggerthella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Vaginal'!$B$19:$L$19</c:f>
              <c:numCache>
                <c:formatCode>General</c:formatCode>
                <c:ptCount val="11"/>
                <c:pt idx="0">
                  <c:v>2.6086956521739101E-5</c:v>
                </c:pt>
                <c:pt idx="1">
                  <c:v>0</c:v>
                </c:pt>
                <c:pt idx="3">
                  <c:v>1.1304347826087E-4</c:v>
                </c:pt>
                <c:pt idx="4">
                  <c:v>0</c:v>
                </c:pt>
                <c:pt idx="6">
                  <c:v>7.6923076923076899E-5</c:v>
                </c:pt>
                <c:pt idx="7">
                  <c:v>5.0000000000000002E-5</c:v>
                </c:pt>
                <c:pt idx="9">
                  <c:v>9.5238095238095295E-5</c:v>
                </c:pt>
                <c:pt idx="10">
                  <c:v>1E-4</c:v>
                </c:pt>
              </c:numCache>
            </c:numRef>
          </c:val>
        </c:ser>
        <c:ser>
          <c:idx val="18"/>
          <c:order val="18"/>
          <c:tx>
            <c:strRef>
              <c:f>'C-section vs. Vaginal'!$A$20</c:f>
              <c:strCache>
                <c:ptCount val="1"/>
                <c:pt idx="0">
                  <c:v>Olsenella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Vaginal'!$B$20:$L$20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0</c:v>
                </c:pt>
                <c:pt idx="6">
                  <c:v>0</c:v>
                </c:pt>
                <c:pt idx="7">
                  <c:v>0</c:v>
                </c:pt>
                <c:pt idx="9">
                  <c:v>0</c:v>
                </c:pt>
                <c:pt idx="10">
                  <c:v>4.3333333333333299E-4</c:v>
                </c:pt>
              </c:numCache>
            </c:numRef>
          </c:val>
        </c:ser>
        <c:ser>
          <c:idx val="19"/>
          <c:order val="19"/>
          <c:tx>
            <c:strRef>
              <c:f>'C-section vs. Vaginal'!$A$21</c:f>
              <c:strCache>
                <c:ptCount val="1"/>
                <c:pt idx="0">
                  <c:v>Coriobacteriaceae_Other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Vaginal'!$B$21:$L$21</c:f>
              <c:numCache>
                <c:formatCode>General</c:formatCode>
                <c:ptCount val="11"/>
                <c:pt idx="0">
                  <c:v>2.17391304347826E-5</c:v>
                </c:pt>
                <c:pt idx="1">
                  <c:v>0</c:v>
                </c:pt>
                <c:pt idx="3">
                  <c:v>1.0869565217391299E-4</c:v>
                </c:pt>
                <c:pt idx="4">
                  <c:v>0</c:v>
                </c:pt>
                <c:pt idx="6">
                  <c:v>0</c:v>
                </c:pt>
                <c:pt idx="7">
                  <c:v>0</c:v>
                </c:pt>
                <c:pt idx="9">
                  <c:v>9.5238095238095298E-6</c:v>
                </c:pt>
                <c:pt idx="10">
                  <c:v>0</c:v>
                </c:pt>
              </c:numCache>
            </c:numRef>
          </c:val>
        </c:ser>
        <c:ser>
          <c:idx val="20"/>
          <c:order val="20"/>
          <c:tx>
            <c:strRef>
              <c:f>'C-section vs. Vaginal'!$A$22</c:f>
              <c:strCache>
                <c:ptCount val="1"/>
                <c:pt idx="0">
                  <c:v>Actinobacteria_Other_Other_Other</c:v>
                </c:pt>
              </c:strCache>
            </c:strRef>
          </c:tx>
          <c:spPr>
            <a:solidFill>
              <a:schemeClr val="accent3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Vaginal'!$B$22:$L$22</c:f>
              <c:numCache>
                <c:formatCode>General</c:formatCode>
                <c:ptCount val="11"/>
                <c:pt idx="0">
                  <c:v>7.8260869565217398E-5</c:v>
                </c:pt>
                <c:pt idx="1">
                  <c:v>0</c:v>
                </c:pt>
                <c:pt idx="3">
                  <c:v>9.5217391304347801E-4</c:v>
                </c:pt>
                <c:pt idx="4">
                  <c:v>5.0000000000000002E-5</c:v>
                </c:pt>
                <c:pt idx="6">
                  <c:v>1.0769230769230801E-4</c:v>
                </c:pt>
                <c:pt idx="7">
                  <c:v>0</c:v>
                </c:pt>
                <c:pt idx="9">
                  <c:v>1.3333333333333299E-4</c:v>
                </c:pt>
                <c:pt idx="10">
                  <c:v>0</c:v>
                </c:pt>
              </c:numCache>
            </c:numRef>
          </c:val>
        </c:ser>
        <c:ser>
          <c:idx val="21"/>
          <c:order val="21"/>
          <c:tx>
            <c:strRef>
              <c:f>'C-section vs. Vaginal'!$A$23</c:f>
              <c:strCache>
                <c:ptCount val="1"/>
                <c:pt idx="0">
                  <c:v>Bacteroides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Vaginal'!$B$23:$L$23</c:f>
              <c:numCache>
                <c:formatCode>General</c:formatCode>
                <c:ptCount val="11"/>
                <c:pt idx="0">
                  <c:v>0.12832608695652201</c:v>
                </c:pt>
                <c:pt idx="1">
                  <c:v>5.0000000000000001E-4</c:v>
                </c:pt>
                <c:pt idx="3">
                  <c:v>0.255473913043478</c:v>
                </c:pt>
                <c:pt idx="4">
                  <c:v>2.2499999999999999E-4</c:v>
                </c:pt>
                <c:pt idx="6">
                  <c:v>0.21997307692307699</c:v>
                </c:pt>
                <c:pt idx="7">
                  <c:v>2.9999999999999997E-4</c:v>
                </c:pt>
                <c:pt idx="9">
                  <c:v>0.25803809523809501</c:v>
                </c:pt>
                <c:pt idx="10">
                  <c:v>2.66666666666667E-4</c:v>
                </c:pt>
              </c:numCache>
            </c:numRef>
          </c:val>
        </c:ser>
        <c:ser>
          <c:idx val="22"/>
          <c:order val="22"/>
          <c:tx>
            <c:strRef>
              <c:f>'C-section vs. Vaginal'!$A$24</c:f>
              <c:strCache>
                <c:ptCount val="1"/>
                <c:pt idx="0">
                  <c:v>Bacteroidales_Other_Other</c:v>
                </c:pt>
              </c:strCache>
            </c:strRef>
          </c:tx>
          <c:spPr>
            <a:solidFill>
              <a:schemeClr val="accent5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Vaginal'!$B$24:$L$24</c:f>
              <c:numCache>
                <c:formatCode>General</c:formatCode>
                <c:ptCount val="11"/>
                <c:pt idx="0">
                  <c:v>3.17391304347826E-4</c:v>
                </c:pt>
                <c:pt idx="1">
                  <c:v>0</c:v>
                </c:pt>
                <c:pt idx="3">
                  <c:v>1.2478260869565199E-3</c:v>
                </c:pt>
                <c:pt idx="4">
                  <c:v>0</c:v>
                </c:pt>
                <c:pt idx="6">
                  <c:v>8.11153846153846E-3</c:v>
                </c:pt>
                <c:pt idx="7">
                  <c:v>0</c:v>
                </c:pt>
                <c:pt idx="9">
                  <c:v>6.1428571428571402E-4</c:v>
                </c:pt>
                <c:pt idx="10">
                  <c:v>0</c:v>
                </c:pt>
              </c:numCache>
            </c:numRef>
          </c:val>
        </c:ser>
        <c:ser>
          <c:idx val="23"/>
          <c:order val="23"/>
          <c:tx>
            <c:strRef>
              <c:f>'C-section vs. Vaginal'!$A$25</c:f>
              <c:strCache>
                <c:ptCount val="1"/>
                <c:pt idx="0">
                  <c:v>Parabacteroides</c:v>
                </c:pt>
              </c:strCache>
            </c:strRef>
          </c:tx>
          <c:spPr>
            <a:solidFill>
              <a:schemeClr val="accent6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Vaginal'!$B$25:$L$25</c:f>
              <c:numCache>
                <c:formatCode>General</c:formatCode>
                <c:ptCount val="11"/>
                <c:pt idx="0">
                  <c:v>3.9947826086956503E-2</c:v>
                </c:pt>
                <c:pt idx="1">
                  <c:v>0</c:v>
                </c:pt>
                <c:pt idx="3">
                  <c:v>3.13608695652174E-2</c:v>
                </c:pt>
                <c:pt idx="4">
                  <c:v>0</c:v>
                </c:pt>
                <c:pt idx="6">
                  <c:v>6.8730769230769201E-3</c:v>
                </c:pt>
                <c:pt idx="7">
                  <c:v>0</c:v>
                </c:pt>
                <c:pt idx="9">
                  <c:v>2.2080952380952399E-2</c:v>
                </c:pt>
                <c:pt idx="10">
                  <c:v>6.6666666666666697E-5</c:v>
                </c:pt>
              </c:numCache>
            </c:numRef>
          </c:val>
        </c:ser>
        <c:ser>
          <c:idx val="24"/>
          <c:order val="24"/>
          <c:tx>
            <c:strRef>
              <c:f>'C-section vs. Vaginal'!$A$26</c:f>
              <c:strCache>
                <c:ptCount val="1"/>
                <c:pt idx="0">
                  <c:v>Bacillales_Other_Other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Vaginal'!$B$26:$L$26</c:f>
              <c:numCache>
                <c:formatCode>General</c:formatCode>
                <c:ptCount val="11"/>
                <c:pt idx="0">
                  <c:v>1.7904347826086998E-2</c:v>
                </c:pt>
                <c:pt idx="1">
                  <c:v>1.1000000000000001E-3</c:v>
                </c:pt>
                <c:pt idx="3">
                  <c:v>3.6086956521739098E-3</c:v>
                </c:pt>
                <c:pt idx="4">
                  <c:v>4.1749999999999999E-3</c:v>
                </c:pt>
                <c:pt idx="6">
                  <c:v>5.92307692307692E-4</c:v>
                </c:pt>
                <c:pt idx="7">
                  <c:v>5.2499999999999997E-4</c:v>
                </c:pt>
                <c:pt idx="9">
                  <c:v>2.0000000000000001E-4</c:v>
                </c:pt>
                <c:pt idx="10">
                  <c:v>4.3333333333333299E-4</c:v>
                </c:pt>
              </c:numCache>
            </c:numRef>
          </c:val>
        </c:ser>
        <c:ser>
          <c:idx val="25"/>
          <c:order val="25"/>
          <c:tx>
            <c:strRef>
              <c:f>'C-section vs. Vaginal'!$A$27</c:f>
              <c:strCache>
                <c:ptCount val="1"/>
                <c:pt idx="0">
                  <c:v>Staphylococcaceae_Other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Vaginal'!$B$27:$L$27</c:f>
              <c:numCache>
                <c:formatCode>General</c:formatCode>
                <c:ptCount val="11"/>
                <c:pt idx="0">
                  <c:v>3.2665217391304402E-2</c:v>
                </c:pt>
                <c:pt idx="1">
                  <c:v>6.855E-2</c:v>
                </c:pt>
                <c:pt idx="3">
                  <c:v>9.0913043478260801E-3</c:v>
                </c:pt>
                <c:pt idx="4">
                  <c:v>3.0000000000000001E-3</c:v>
                </c:pt>
                <c:pt idx="6">
                  <c:v>1.5499999999999999E-3</c:v>
                </c:pt>
                <c:pt idx="7">
                  <c:v>2.9999999999999997E-4</c:v>
                </c:pt>
                <c:pt idx="9">
                  <c:v>6.9523809523809501E-4</c:v>
                </c:pt>
                <c:pt idx="10">
                  <c:v>1.6666666666666701E-4</c:v>
                </c:pt>
              </c:numCache>
            </c:numRef>
          </c:val>
        </c:ser>
        <c:ser>
          <c:idx val="26"/>
          <c:order val="26"/>
          <c:tx>
            <c:strRef>
              <c:f>'C-section vs. Vaginal'!$A$28</c:f>
              <c:strCache>
                <c:ptCount val="1"/>
                <c:pt idx="0">
                  <c:v>Staphylococcus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Vaginal'!$B$28:$L$28</c:f>
              <c:numCache>
                <c:formatCode>General</c:formatCode>
                <c:ptCount val="11"/>
                <c:pt idx="0">
                  <c:v>2.4269565217391299E-2</c:v>
                </c:pt>
                <c:pt idx="1">
                  <c:v>3.78E-2</c:v>
                </c:pt>
                <c:pt idx="3">
                  <c:v>1.79521739130435E-2</c:v>
                </c:pt>
                <c:pt idx="4">
                  <c:v>4.265E-2</c:v>
                </c:pt>
                <c:pt idx="6">
                  <c:v>1.4615384615384601E-3</c:v>
                </c:pt>
                <c:pt idx="7">
                  <c:v>7.2499999999999995E-4</c:v>
                </c:pt>
                <c:pt idx="9">
                  <c:v>3.8095238095238102E-4</c:v>
                </c:pt>
                <c:pt idx="10">
                  <c:v>1.6999999999999999E-3</c:v>
                </c:pt>
              </c:numCache>
            </c:numRef>
          </c:val>
        </c:ser>
        <c:ser>
          <c:idx val="27"/>
          <c:order val="27"/>
          <c:tx>
            <c:strRef>
              <c:f>'C-section vs. Vaginal'!$A$29</c:f>
              <c:strCache>
                <c:ptCount val="1"/>
                <c:pt idx="0">
                  <c:v>Enterococcus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Vaginal'!$B$29:$L$29</c:f>
              <c:numCache>
                <c:formatCode>General</c:formatCode>
                <c:ptCount val="11"/>
                <c:pt idx="0">
                  <c:v>3.2347826086956502E-3</c:v>
                </c:pt>
                <c:pt idx="1">
                  <c:v>4.6149999999999997E-2</c:v>
                </c:pt>
                <c:pt idx="3">
                  <c:v>6.5217391304347799E-4</c:v>
                </c:pt>
                <c:pt idx="4">
                  <c:v>1.1375E-2</c:v>
                </c:pt>
                <c:pt idx="6">
                  <c:v>2.0000000000000001E-4</c:v>
                </c:pt>
                <c:pt idx="7">
                  <c:v>4.0000000000000002E-4</c:v>
                </c:pt>
                <c:pt idx="9">
                  <c:v>7.9523809523809495E-4</c:v>
                </c:pt>
                <c:pt idx="10">
                  <c:v>4.5999999999999999E-3</c:v>
                </c:pt>
              </c:numCache>
            </c:numRef>
          </c:val>
        </c:ser>
        <c:ser>
          <c:idx val="28"/>
          <c:order val="28"/>
          <c:tx>
            <c:strRef>
              <c:f>'C-section vs. Vaginal'!$A$30</c:f>
              <c:strCache>
                <c:ptCount val="1"/>
                <c:pt idx="0">
                  <c:v>Enterococcaceae_Other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Vaginal'!$B$30:$L$30</c:f>
              <c:numCache>
                <c:formatCode>General</c:formatCode>
                <c:ptCount val="11"/>
                <c:pt idx="0">
                  <c:v>4.17391304347826E-4</c:v>
                </c:pt>
                <c:pt idx="1">
                  <c:v>0</c:v>
                </c:pt>
                <c:pt idx="3">
                  <c:v>2.33478260869565E-3</c:v>
                </c:pt>
                <c:pt idx="4">
                  <c:v>0.15462500000000001</c:v>
                </c:pt>
                <c:pt idx="6">
                  <c:v>1E-3</c:v>
                </c:pt>
                <c:pt idx="7">
                  <c:v>5.0000000000000002E-5</c:v>
                </c:pt>
                <c:pt idx="9">
                  <c:v>7.9047619047619105E-4</c:v>
                </c:pt>
                <c:pt idx="10">
                  <c:v>0</c:v>
                </c:pt>
              </c:numCache>
            </c:numRef>
          </c:val>
        </c:ser>
        <c:ser>
          <c:idx val="29"/>
          <c:order val="29"/>
          <c:tx>
            <c:strRef>
              <c:f>'C-section vs. Vaginal'!$A$31</c:f>
              <c:strCache>
                <c:ptCount val="1"/>
                <c:pt idx="0">
                  <c:v>Lactobacillales_Other_Other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Vaginal'!$B$31:$L$31</c:f>
              <c:numCache>
                <c:formatCode>General</c:formatCode>
                <c:ptCount val="11"/>
                <c:pt idx="0">
                  <c:v>1.2178260869565199E-2</c:v>
                </c:pt>
                <c:pt idx="1">
                  <c:v>4.5749999999999999E-2</c:v>
                </c:pt>
                <c:pt idx="3">
                  <c:v>2.4147826086956502E-2</c:v>
                </c:pt>
                <c:pt idx="4">
                  <c:v>5.7999999999999996E-3</c:v>
                </c:pt>
                <c:pt idx="6">
                  <c:v>1.1923076923076901E-2</c:v>
                </c:pt>
                <c:pt idx="7">
                  <c:v>1.9574999999999999E-2</c:v>
                </c:pt>
                <c:pt idx="9">
                  <c:v>1.77190476190476E-2</c:v>
                </c:pt>
                <c:pt idx="10">
                  <c:v>6.2166666666666703E-2</c:v>
                </c:pt>
              </c:numCache>
            </c:numRef>
          </c:val>
        </c:ser>
        <c:ser>
          <c:idx val="30"/>
          <c:order val="30"/>
          <c:tx>
            <c:strRef>
              <c:f>'C-section vs. Vaginal'!$A$32</c:f>
              <c:strCache>
                <c:ptCount val="1"/>
                <c:pt idx="0">
                  <c:v>Streptococcus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Vaginal'!$B$32:$L$32</c:f>
              <c:numCache>
                <c:formatCode>General</c:formatCode>
                <c:ptCount val="11"/>
                <c:pt idx="0">
                  <c:v>0.100234782608696</c:v>
                </c:pt>
                <c:pt idx="1">
                  <c:v>0.34610000000000002</c:v>
                </c:pt>
                <c:pt idx="3">
                  <c:v>4.4630434782608697E-2</c:v>
                </c:pt>
                <c:pt idx="4">
                  <c:v>4.4124999999999998E-2</c:v>
                </c:pt>
                <c:pt idx="6">
                  <c:v>9.0726923076923094E-2</c:v>
                </c:pt>
                <c:pt idx="7">
                  <c:v>1.9499999999999999E-3</c:v>
                </c:pt>
                <c:pt idx="9">
                  <c:v>2.8538095238095199E-2</c:v>
                </c:pt>
                <c:pt idx="10">
                  <c:v>1.66666666666667E-3</c:v>
                </c:pt>
              </c:numCache>
            </c:numRef>
          </c:val>
        </c:ser>
        <c:ser>
          <c:idx val="31"/>
          <c:order val="31"/>
          <c:tx>
            <c:strRef>
              <c:f>'C-section vs. Vaginal'!$A$33</c:f>
              <c:strCache>
                <c:ptCount val="1"/>
                <c:pt idx="0">
                  <c:v>Bacilli_Other_Other_Other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Vaginal'!$B$33:$L$33</c:f>
              <c:numCache>
                <c:formatCode>General</c:formatCode>
                <c:ptCount val="11"/>
                <c:pt idx="0">
                  <c:v>1.6408695652173899E-2</c:v>
                </c:pt>
                <c:pt idx="1">
                  <c:v>2.0049999999999998E-2</c:v>
                </c:pt>
                <c:pt idx="3">
                  <c:v>8.6739130434782593E-3</c:v>
                </c:pt>
                <c:pt idx="4">
                  <c:v>6.0025000000000002E-2</c:v>
                </c:pt>
                <c:pt idx="6">
                  <c:v>1.1180769230769201E-2</c:v>
                </c:pt>
                <c:pt idx="7">
                  <c:v>1.175E-3</c:v>
                </c:pt>
                <c:pt idx="9">
                  <c:v>3.57142857142857E-3</c:v>
                </c:pt>
                <c:pt idx="10">
                  <c:v>2.4333333333333299E-3</c:v>
                </c:pt>
              </c:numCache>
            </c:numRef>
          </c:val>
        </c:ser>
        <c:ser>
          <c:idx val="32"/>
          <c:order val="32"/>
          <c:tx>
            <c:strRef>
              <c:f>'C-section vs. Vaginal'!$A$34</c:f>
              <c:strCache>
                <c:ptCount val="1"/>
                <c:pt idx="0">
                  <c:v>Clostridium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Vaginal'!$B$34:$L$34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1.7695652173912999E-3</c:v>
                </c:pt>
                <c:pt idx="4">
                  <c:v>0</c:v>
                </c:pt>
                <c:pt idx="6">
                  <c:v>6.9230769230769197E-5</c:v>
                </c:pt>
                <c:pt idx="7">
                  <c:v>1.6000000000000001E-3</c:v>
                </c:pt>
                <c:pt idx="9">
                  <c:v>9.5238095238095298E-6</c:v>
                </c:pt>
                <c:pt idx="10">
                  <c:v>3.5999999999999999E-3</c:v>
                </c:pt>
              </c:numCache>
            </c:numRef>
          </c:val>
        </c:ser>
        <c:ser>
          <c:idx val="33"/>
          <c:order val="33"/>
          <c:tx>
            <c:strRef>
              <c:f>'C-section vs. Vaginal'!$A$35</c:f>
              <c:strCache>
                <c:ptCount val="1"/>
                <c:pt idx="0">
                  <c:v>Clostridiaceae_Other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Vaginal'!$B$35:$L$35</c:f>
              <c:numCache>
                <c:formatCode>General</c:formatCode>
                <c:ptCount val="11"/>
                <c:pt idx="0">
                  <c:v>7.0795652173912996E-2</c:v>
                </c:pt>
                <c:pt idx="1">
                  <c:v>7.5000000000000002E-4</c:v>
                </c:pt>
                <c:pt idx="3">
                  <c:v>8.7643478260869503E-2</c:v>
                </c:pt>
                <c:pt idx="4">
                  <c:v>0.17</c:v>
                </c:pt>
                <c:pt idx="6">
                  <c:v>8.3796153846153895E-2</c:v>
                </c:pt>
                <c:pt idx="7">
                  <c:v>0.133325</c:v>
                </c:pt>
                <c:pt idx="9">
                  <c:v>3.8461904761904801E-2</c:v>
                </c:pt>
                <c:pt idx="10">
                  <c:v>5.1666666666666701E-3</c:v>
                </c:pt>
              </c:numCache>
            </c:numRef>
          </c:val>
        </c:ser>
        <c:ser>
          <c:idx val="34"/>
          <c:order val="34"/>
          <c:tx>
            <c:strRef>
              <c:f>'C-section vs. Vaginal'!$A$36</c:f>
              <c:strCache>
                <c:ptCount val="1"/>
                <c:pt idx="0">
                  <c:v>Lachnospiraceae_Other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Vaginal'!$B$36:$L$36</c:f>
              <c:numCache>
                <c:formatCode>General</c:formatCode>
                <c:ptCount val="11"/>
                <c:pt idx="0">
                  <c:v>4.6826086956521804E-3</c:v>
                </c:pt>
                <c:pt idx="1">
                  <c:v>0</c:v>
                </c:pt>
                <c:pt idx="3">
                  <c:v>8.1521739130434798E-3</c:v>
                </c:pt>
                <c:pt idx="4">
                  <c:v>2.5000000000000001E-5</c:v>
                </c:pt>
                <c:pt idx="6">
                  <c:v>2.4500000000000001E-2</c:v>
                </c:pt>
                <c:pt idx="7">
                  <c:v>0.19794999999999999</c:v>
                </c:pt>
                <c:pt idx="9">
                  <c:v>2.8128571428571399E-2</c:v>
                </c:pt>
                <c:pt idx="10">
                  <c:v>0.17879999999999999</c:v>
                </c:pt>
              </c:numCache>
            </c:numRef>
          </c:val>
        </c:ser>
        <c:ser>
          <c:idx val="35"/>
          <c:order val="35"/>
          <c:tx>
            <c:strRef>
              <c:f>'C-section vs. Vaginal'!$A$37</c:f>
              <c:strCache>
                <c:ptCount val="1"/>
                <c:pt idx="0">
                  <c:v>Roseburia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Vaginal'!$B$37:$L$37</c:f>
              <c:numCache>
                <c:formatCode>General</c:formatCode>
                <c:ptCount val="11"/>
                <c:pt idx="0">
                  <c:v>2.6086956521739102E-3</c:v>
                </c:pt>
                <c:pt idx="1">
                  <c:v>0</c:v>
                </c:pt>
                <c:pt idx="3">
                  <c:v>1E-3</c:v>
                </c:pt>
                <c:pt idx="4">
                  <c:v>0</c:v>
                </c:pt>
                <c:pt idx="6">
                  <c:v>5.7692307692307698E-5</c:v>
                </c:pt>
                <c:pt idx="7">
                  <c:v>0</c:v>
                </c:pt>
                <c:pt idx="9">
                  <c:v>2.7000000000000001E-3</c:v>
                </c:pt>
                <c:pt idx="10">
                  <c:v>0</c:v>
                </c:pt>
              </c:numCache>
            </c:numRef>
          </c:val>
        </c:ser>
        <c:ser>
          <c:idx val="36"/>
          <c:order val="36"/>
          <c:tx>
            <c:strRef>
              <c:f>'C-section vs. Vaginal'!$A$38</c:f>
              <c:strCache>
                <c:ptCount val="1"/>
                <c:pt idx="0">
                  <c:v>Clostridiales_Other_Other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Vaginal'!$B$38:$L$38</c:f>
              <c:numCache>
                <c:formatCode>General</c:formatCode>
                <c:ptCount val="11"/>
                <c:pt idx="0">
                  <c:v>2.1086956521739102E-3</c:v>
                </c:pt>
                <c:pt idx="1">
                  <c:v>0</c:v>
                </c:pt>
                <c:pt idx="3">
                  <c:v>1.76869565217391E-2</c:v>
                </c:pt>
                <c:pt idx="4">
                  <c:v>2.9999999999999997E-4</c:v>
                </c:pt>
                <c:pt idx="6">
                  <c:v>3.3153846153846202E-3</c:v>
                </c:pt>
                <c:pt idx="7">
                  <c:v>0.14147499999999999</c:v>
                </c:pt>
                <c:pt idx="9">
                  <c:v>3.8E-3</c:v>
                </c:pt>
                <c:pt idx="10">
                  <c:v>0.139366666666667</c:v>
                </c:pt>
              </c:numCache>
            </c:numRef>
          </c:val>
        </c:ser>
        <c:ser>
          <c:idx val="37"/>
          <c:order val="37"/>
          <c:tx>
            <c:strRef>
              <c:f>'C-section vs. Vaginal'!$A$39</c:f>
              <c:strCache>
                <c:ptCount val="1"/>
                <c:pt idx="0">
                  <c:v>Peptostreptococcaceae_Other</c:v>
                </c:pt>
              </c:strCache>
            </c:strRef>
          </c:tx>
          <c:spPr>
            <a:solidFill>
              <a:schemeClr val="accent2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Vaginal'!$B$39:$L$39</c:f>
              <c:numCache>
                <c:formatCode>General</c:formatCode>
                <c:ptCount val="11"/>
                <c:pt idx="0">
                  <c:v>1.17391304347826E-3</c:v>
                </c:pt>
                <c:pt idx="1">
                  <c:v>0</c:v>
                </c:pt>
                <c:pt idx="3">
                  <c:v>3.8695652173913002E-4</c:v>
                </c:pt>
                <c:pt idx="4">
                  <c:v>4.7000000000000002E-3</c:v>
                </c:pt>
                <c:pt idx="6">
                  <c:v>4.4615384615384601E-4</c:v>
                </c:pt>
                <c:pt idx="7">
                  <c:v>1.295E-2</c:v>
                </c:pt>
                <c:pt idx="9">
                  <c:v>2.0476190476190499E-4</c:v>
                </c:pt>
                <c:pt idx="10">
                  <c:v>5.2333333333333398E-3</c:v>
                </c:pt>
              </c:numCache>
            </c:numRef>
          </c:val>
        </c:ser>
        <c:ser>
          <c:idx val="38"/>
          <c:order val="38"/>
          <c:tx>
            <c:strRef>
              <c:f>'C-section vs. Vaginal'!$A$40</c:f>
              <c:strCache>
                <c:ptCount val="1"/>
                <c:pt idx="0">
                  <c:v>Veillonellaceae_Other</c:v>
                </c:pt>
              </c:strCache>
            </c:strRef>
          </c:tx>
          <c:spPr>
            <a:solidFill>
              <a:schemeClr val="accent3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Vaginal'!$B$40:$L$40</c:f>
              <c:numCache>
                <c:formatCode>General</c:formatCode>
                <c:ptCount val="11"/>
                <c:pt idx="0">
                  <c:v>5.1304347826086995E-4</c:v>
                </c:pt>
                <c:pt idx="1">
                  <c:v>2.8850000000000001E-2</c:v>
                </c:pt>
                <c:pt idx="3">
                  <c:v>5.9130434782608701E-4</c:v>
                </c:pt>
                <c:pt idx="4">
                  <c:v>2.5000000000000001E-5</c:v>
                </c:pt>
                <c:pt idx="6">
                  <c:v>6.5769230769230802E-4</c:v>
                </c:pt>
                <c:pt idx="7">
                  <c:v>0</c:v>
                </c:pt>
                <c:pt idx="9">
                  <c:v>5.2380952380952398E-5</c:v>
                </c:pt>
                <c:pt idx="10">
                  <c:v>0</c:v>
                </c:pt>
              </c:numCache>
            </c:numRef>
          </c:val>
        </c:ser>
        <c:ser>
          <c:idx val="39"/>
          <c:order val="39"/>
          <c:tx>
            <c:strRef>
              <c:f>'C-section vs. Vaginal'!$A$41</c:f>
              <c:strCache>
                <c:ptCount val="1"/>
                <c:pt idx="0">
                  <c:v>Veillonella</c:v>
                </c:pt>
              </c:strCache>
            </c:strRef>
          </c:tx>
          <c:spPr>
            <a:solidFill>
              <a:schemeClr val="accent4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Vaginal'!$B$41:$L$41</c:f>
              <c:numCache>
                <c:formatCode>General</c:formatCode>
                <c:ptCount val="11"/>
                <c:pt idx="0">
                  <c:v>4.54347826086957E-3</c:v>
                </c:pt>
                <c:pt idx="1">
                  <c:v>2.9999999999999997E-4</c:v>
                </c:pt>
                <c:pt idx="3">
                  <c:v>1.55217391304348E-3</c:v>
                </c:pt>
                <c:pt idx="4">
                  <c:v>1.6249999999999999E-3</c:v>
                </c:pt>
                <c:pt idx="6">
                  <c:v>5.6038461538461502E-3</c:v>
                </c:pt>
                <c:pt idx="7">
                  <c:v>6.2500000000000001E-4</c:v>
                </c:pt>
                <c:pt idx="9">
                  <c:v>2.3238095238095201E-3</c:v>
                </c:pt>
                <c:pt idx="10">
                  <c:v>6.9999999999999999E-4</c:v>
                </c:pt>
              </c:numCache>
            </c:numRef>
          </c:val>
        </c:ser>
        <c:ser>
          <c:idx val="40"/>
          <c:order val="40"/>
          <c:tx>
            <c:strRef>
              <c:f>'C-section vs. Vaginal'!$A$42</c:f>
              <c:strCache>
                <c:ptCount val="1"/>
                <c:pt idx="0">
                  <c:v>Firmicutes_Other_Other_Other_Other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Vaginal'!$B$42:$L$42</c:f>
              <c:numCache>
                <c:formatCode>General</c:formatCode>
                <c:ptCount val="11"/>
                <c:pt idx="0">
                  <c:v>5.02608695652174E-2</c:v>
                </c:pt>
                <c:pt idx="1">
                  <c:v>8.0000000000000004E-4</c:v>
                </c:pt>
                <c:pt idx="3">
                  <c:v>3.3391304347826101E-3</c:v>
                </c:pt>
                <c:pt idx="4">
                  <c:v>1.7750000000000001E-3</c:v>
                </c:pt>
                <c:pt idx="6">
                  <c:v>4.5999999999999999E-3</c:v>
                </c:pt>
                <c:pt idx="7">
                  <c:v>3.3149999999999999E-2</c:v>
                </c:pt>
                <c:pt idx="9">
                  <c:v>1.09952380952381E-2</c:v>
                </c:pt>
                <c:pt idx="10">
                  <c:v>0.16293333333333301</c:v>
                </c:pt>
              </c:numCache>
            </c:numRef>
          </c:val>
        </c:ser>
        <c:ser>
          <c:idx val="41"/>
          <c:order val="41"/>
          <c:tx>
            <c:strRef>
              <c:f>'C-section vs. Vaginal'!$A$43</c:f>
              <c:strCache>
                <c:ptCount val="1"/>
                <c:pt idx="0">
                  <c:v>Fusobacteriaceae_Other</c:v>
                </c:pt>
              </c:strCache>
            </c:strRef>
          </c:tx>
          <c:spPr>
            <a:solidFill>
              <a:schemeClr val="accent6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Vaginal'!$B$43:$L$43</c:f>
              <c:numCache>
                <c:formatCode>General</c:formatCode>
                <c:ptCount val="11"/>
                <c:pt idx="0">
                  <c:v>1.7391304347826099E-5</c:v>
                </c:pt>
                <c:pt idx="1">
                  <c:v>0</c:v>
                </c:pt>
                <c:pt idx="3">
                  <c:v>2.6086956521739101E-5</c:v>
                </c:pt>
                <c:pt idx="4">
                  <c:v>0</c:v>
                </c:pt>
                <c:pt idx="6">
                  <c:v>5.4230769230769198E-4</c:v>
                </c:pt>
                <c:pt idx="7">
                  <c:v>0</c:v>
                </c:pt>
                <c:pt idx="9">
                  <c:v>1.90476190476191E-5</c:v>
                </c:pt>
                <c:pt idx="10">
                  <c:v>0</c:v>
                </c:pt>
              </c:numCache>
            </c:numRef>
          </c:val>
        </c:ser>
        <c:ser>
          <c:idx val="42"/>
          <c:order val="42"/>
          <c:tx>
            <c:strRef>
              <c:f>'C-section vs. Vaginal'!$A$44</c:f>
              <c:strCache>
                <c:ptCount val="1"/>
                <c:pt idx="0">
                  <c:v>Bacteria_Other_Other_Other_Other_Other</c:v>
                </c:pt>
              </c:strCache>
            </c:strRef>
          </c:tx>
          <c:spPr>
            <a:solidFill>
              <a:schemeClr val="accent1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Vaginal'!$B$44:$L$44</c:f>
              <c:numCache>
                <c:formatCode>General</c:formatCode>
                <c:ptCount val="11"/>
                <c:pt idx="0">
                  <c:v>5.2913043478260901E-3</c:v>
                </c:pt>
                <c:pt idx="1">
                  <c:v>2.8E-3</c:v>
                </c:pt>
                <c:pt idx="3">
                  <c:v>3.81304347826087E-3</c:v>
                </c:pt>
                <c:pt idx="4">
                  <c:v>4.4000000000000003E-3</c:v>
                </c:pt>
                <c:pt idx="6">
                  <c:v>3.53461538461538E-3</c:v>
                </c:pt>
                <c:pt idx="7">
                  <c:v>5.6249999999999998E-3</c:v>
                </c:pt>
                <c:pt idx="9">
                  <c:v>3.9571428571428596E-3</c:v>
                </c:pt>
                <c:pt idx="10">
                  <c:v>0.110266666666667</c:v>
                </c:pt>
              </c:numCache>
            </c:numRef>
          </c:val>
        </c:ser>
        <c:ser>
          <c:idx val="43"/>
          <c:order val="43"/>
          <c:tx>
            <c:strRef>
              <c:f>'C-section vs. Vaginal'!$A$45</c:f>
              <c:strCache>
                <c:ptCount val="1"/>
                <c:pt idx="0">
                  <c:v>Escherichia/Shigella</c:v>
                </c:pt>
              </c:strCache>
            </c:strRef>
          </c:tx>
          <c:spPr>
            <a:solidFill>
              <a:schemeClr val="accent2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Vaginal'!$B$45:$L$45</c:f>
              <c:numCache>
                <c:formatCode>General</c:formatCode>
                <c:ptCount val="11"/>
                <c:pt idx="0">
                  <c:v>0.11693043478260901</c:v>
                </c:pt>
                <c:pt idx="1">
                  <c:v>4.4999999999999999E-4</c:v>
                </c:pt>
                <c:pt idx="3">
                  <c:v>0.101934782608696</c:v>
                </c:pt>
                <c:pt idx="4">
                  <c:v>6.9074999999999998E-2</c:v>
                </c:pt>
                <c:pt idx="6">
                  <c:v>7.3142307692307701E-2</c:v>
                </c:pt>
                <c:pt idx="7">
                  <c:v>0.119975</c:v>
                </c:pt>
                <c:pt idx="9">
                  <c:v>5.5961904761904803E-2</c:v>
                </c:pt>
                <c:pt idx="10">
                  <c:v>0.16173333333333301</c:v>
                </c:pt>
              </c:numCache>
            </c:numRef>
          </c:val>
        </c:ser>
        <c:ser>
          <c:idx val="44"/>
          <c:order val="44"/>
          <c:tx>
            <c:strRef>
              <c:f>'C-section vs. Vaginal'!$A$46</c:f>
              <c:strCache>
                <c:ptCount val="1"/>
                <c:pt idx="0">
                  <c:v>Enterobacteriaceae_Other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Vaginal'!$B$46:$L$46</c:f>
              <c:numCache>
                <c:formatCode>General</c:formatCode>
                <c:ptCount val="11"/>
                <c:pt idx="0">
                  <c:v>3.2860869565217402E-2</c:v>
                </c:pt>
                <c:pt idx="1">
                  <c:v>0.39784999999999998</c:v>
                </c:pt>
                <c:pt idx="3">
                  <c:v>1.8730434782608701E-2</c:v>
                </c:pt>
                <c:pt idx="4">
                  <c:v>0.2147</c:v>
                </c:pt>
                <c:pt idx="6">
                  <c:v>0.1101</c:v>
                </c:pt>
                <c:pt idx="7">
                  <c:v>0.28310000000000002</c:v>
                </c:pt>
                <c:pt idx="9">
                  <c:v>5.0257142857142903E-2</c:v>
                </c:pt>
                <c:pt idx="10">
                  <c:v>0.12003333333333301</c:v>
                </c:pt>
              </c:numCache>
            </c:numRef>
          </c:val>
        </c:ser>
        <c:ser>
          <c:idx val="45"/>
          <c:order val="45"/>
          <c:tx>
            <c:strRef>
              <c:f>'C-section vs. Vaginal'!$A$47</c:f>
              <c:strCache>
                <c:ptCount val="1"/>
                <c:pt idx="0">
                  <c:v>Gammaproteobacteria_Other_Other_Other</c:v>
                </c:pt>
              </c:strCache>
            </c:strRef>
          </c:tx>
          <c:spPr>
            <a:solidFill>
              <a:schemeClr val="accent4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Vaginal'!$B$47:$L$47</c:f>
              <c:numCache>
                <c:formatCode>General</c:formatCode>
                <c:ptCount val="11"/>
                <c:pt idx="0">
                  <c:v>3.0069565217391299E-2</c:v>
                </c:pt>
                <c:pt idx="1">
                  <c:v>1.4999999999999999E-4</c:v>
                </c:pt>
                <c:pt idx="3">
                  <c:v>3.00782608695652E-2</c:v>
                </c:pt>
                <c:pt idx="4">
                  <c:v>3.5249999999999999E-3</c:v>
                </c:pt>
                <c:pt idx="6">
                  <c:v>9.2269230769230805E-3</c:v>
                </c:pt>
                <c:pt idx="7">
                  <c:v>7.8750000000000001E-3</c:v>
                </c:pt>
                <c:pt idx="9">
                  <c:v>4.6619047619047603E-3</c:v>
                </c:pt>
                <c:pt idx="10">
                  <c:v>2.3133333333333301E-2</c:v>
                </c:pt>
              </c:numCache>
            </c:numRef>
          </c:val>
        </c:ser>
        <c:ser>
          <c:idx val="46"/>
          <c:order val="46"/>
          <c:tx>
            <c:strRef>
              <c:f>'C-section vs. Vaginal'!$A$48</c:f>
              <c:strCache>
                <c:ptCount val="1"/>
                <c:pt idx="0">
                  <c:v>Pasteurellaceae_Other</c:v>
                </c:pt>
              </c:strCache>
            </c:strRef>
          </c:tx>
          <c:spPr>
            <a:solidFill>
              <a:schemeClr val="accent5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'C-section vs. Vaginal'!$B$1:$L$1</c:f>
              <c:strCache>
                <c:ptCount val="11"/>
                <c:pt idx="0">
                  <c:v>Day 6 Vaginal Mean</c:v>
                </c:pt>
                <c:pt idx="1">
                  <c:v>Day 6 C-section Mean</c:v>
                </c:pt>
                <c:pt idx="3">
                  <c:v>Day 21 Vaginal Mean</c:v>
                </c:pt>
                <c:pt idx="4">
                  <c:v>Day 21 C-section Mean</c:v>
                </c:pt>
                <c:pt idx="6">
                  <c:v>Day 71 Vaginal Mean</c:v>
                </c:pt>
                <c:pt idx="7">
                  <c:v>Day 71 C-section Mean</c:v>
                </c:pt>
                <c:pt idx="9">
                  <c:v>Day 120 Vaginal Mean</c:v>
                </c:pt>
                <c:pt idx="10">
                  <c:v>Day 120 C-section Mean</c:v>
                </c:pt>
              </c:strCache>
            </c:strRef>
          </c:cat>
          <c:val>
            <c:numRef>
              <c:f>'C-section vs. Vaginal'!$B$48:$L$48</c:f>
              <c:numCache>
                <c:formatCode>General</c:formatCode>
                <c:ptCount val="11"/>
                <c:pt idx="0">
                  <c:v>4.4547826086956503E-2</c:v>
                </c:pt>
                <c:pt idx="1">
                  <c:v>5.0000000000000002E-5</c:v>
                </c:pt>
                <c:pt idx="3">
                  <c:v>1.1486956521739099E-2</c:v>
                </c:pt>
                <c:pt idx="4">
                  <c:v>1.1124999999999999E-2</c:v>
                </c:pt>
                <c:pt idx="6">
                  <c:v>7.8538461538461505E-3</c:v>
                </c:pt>
                <c:pt idx="7">
                  <c:v>2.7725E-2</c:v>
                </c:pt>
                <c:pt idx="9">
                  <c:v>5.5238095238095198E-4</c:v>
                </c:pt>
                <c:pt idx="10">
                  <c:v>8.0000000000000004E-4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100"/>
        <c:axId val="358252064"/>
        <c:axId val="358250888"/>
      </c:barChart>
      <c:catAx>
        <c:axId val="35825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250888"/>
        <c:crosses val="autoZero"/>
        <c:auto val="1"/>
        <c:lblAlgn val="ctr"/>
        <c:lblOffset val="100"/>
        <c:noMultiLvlLbl val="0"/>
      </c:catAx>
      <c:valAx>
        <c:axId val="358250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25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9391841644794405E-2"/>
          <c:y val="0.72371644876937558"/>
          <c:w val="0.95566065179352577"/>
          <c:h val="0.261268292229980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526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00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2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6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72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2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88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93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18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15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3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04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6069909"/>
              </p:ext>
            </p:extLst>
          </p:nvPr>
        </p:nvGraphicFramePr>
        <p:xfrm>
          <a:off x="0" y="114300"/>
          <a:ext cx="9144000" cy="6545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6684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0</Words>
  <Application>Microsoft Office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Zachery Lewis</dc:creator>
  <cp:lastModifiedBy>Zachery Lewis</cp:lastModifiedBy>
  <cp:revision>12</cp:revision>
  <dcterms:created xsi:type="dcterms:W3CDTF">2014-09-02T01:12:04Z</dcterms:created>
  <dcterms:modified xsi:type="dcterms:W3CDTF">2015-01-19T21:51:10Z</dcterms:modified>
</cp:coreProperties>
</file>