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192" d="100"/>
          <a:sy n="192" d="100"/>
        </p:scale>
        <p:origin x="1928" y="44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tabaries:Siegel%20lab:ARVOST:ARVOST:IHCimmunecells:Elastase-all%20data%20IHC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1633192651845"/>
          <c:y val="0.0678746797433342"/>
          <c:w val="0.705919985438271"/>
          <c:h val="0.79978737259622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'5373micro.xls'!$B$178</c:f>
              <c:strCache>
                <c:ptCount val="1"/>
                <c:pt idx="0">
                  <c:v>TUMOR 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'5373micro.xls'!$G$187:$G$190</c:f>
                <c:numCache>
                  <c:formatCode>General</c:formatCode>
                  <c:ptCount val="4"/>
                  <c:pt idx="0">
                    <c:v>0.00160053880403085</c:v>
                  </c:pt>
                  <c:pt idx="1">
                    <c:v>0.00168722837844957</c:v>
                  </c:pt>
                  <c:pt idx="2">
                    <c:v>0.00214467682867701</c:v>
                  </c:pt>
                  <c:pt idx="3">
                    <c:v>0.00134247284695341</c:v>
                  </c:pt>
                </c:numCache>
              </c:numRef>
            </c:plus>
            <c:minus>
              <c:numRef>
                <c:f>'5373micro.xls'!$G$187:$G$190</c:f>
                <c:numCache>
                  <c:formatCode>General</c:formatCode>
                  <c:ptCount val="4"/>
                  <c:pt idx="0">
                    <c:v>0.00160053880403085</c:v>
                  </c:pt>
                  <c:pt idx="1">
                    <c:v>0.00168722837844957</c:v>
                  </c:pt>
                  <c:pt idx="2">
                    <c:v>0.00214467682867701</c:v>
                  </c:pt>
                  <c:pt idx="3">
                    <c:v>0.00134247284695341</c:v>
                  </c:pt>
                </c:numCache>
              </c:numRef>
            </c:minus>
          </c:errBars>
          <c:cat>
            <c:strRef>
              <c:f>'5373micro.xls'!$A$179:$A$182</c:f>
              <c:strCache>
                <c:ptCount val="4"/>
                <c:pt idx="0">
                  <c:v>LIVER</c:v>
                </c:pt>
                <c:pt idx="1">
                  <c:v>LUNG</c:v>
                </c:pt>
                <c:pt idx="2">
                  <c:v>BONE</c:v>
                </c:pt>
                <c:pt idx="3">
                  <c:v>MFP</c:v>
                </c:pt>
              </c:strCache>
            </c:strRef>
          </c:cat>
          <c:val>
            <c:numRef>
              <c:f>'5373micro.xls'!$B$179:$B$182</c:f>
              <c:numCache>
                <c:formatCode>General</c:formatCode>
                <c:ptCount val="4"/>
                <c:pt idx="0">
                  <c:v>0.0209775235256514</c:v>
                </c:pt>
                <c:pt idx="1">
                  <c:v>0.0130796202015086</c:v>
                </c:pt>
                <c:pt idx="2">
                  <c:v>0.00986635268855026</c:v>
                </c:pt>
                <c:pt idx="3">
                  <c:v>0.00859895773371792</c:v>
                </c:pt>
              </c:numCache>
            </c:numRef>
          </c:val>
        </c:ser>
        <c:ser>
          <c:idx val="1"/>
          <c:order val="1"/>
          <c:tx>
            <c:strRef>
              <c:f>'5373micro.xls'!$C$178</c:f>
              <c:strCache>
                <c:ptCount val="1"/>
                <c:pt idx="0">
                  <c:v>Prox. Adj.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'5373micro.xls'!$H$187:$H$188</c:f>
                <c:numCache>
                  <c:formatCode>General</c:formatCode>
                  <c:ptCount val="2"/>
                  <c:pt idx="0">
                    <c:v>0.0106933546145665</c:v>
                  </c:pt>
                  <c:pt idx="1">
                    <c:v>0.0163747353865774</c:v>
                  </c:pt>
                </c:numCache>
              </c:numRef>
            </c:plus>
            <c:minus>
              <c:numRef>
                <c:f>'5373micro.xls'!$H$187:$H$188</c:f>
                <c:numCache>
                  <c:formatCode>General</c:formatCode>
                  <c:ptCount val="2"/>
                  <c:pt idx="0">
                    <c:v>0.0106933546145665</c:v>
                  </c:pt>
                  <c:pt idx="1">
                    <c:v>0.0163747353865774</c:v>
                  </c:pt>
                </c:numCache>
              </c:numRef>
            </c:minus>
          </c:errBars>
          <c:cat>
            <c:strRef>
              <c:f>'5373micro.xls'!$A$179:$A$182</c:f>
              <c:strCache>
                <c:ptCount val="4"/>
                <c:pt idx="0">
                  <c:v>LIVER</c:v>
                </c:pt>
                <c:pt idx="1">
                  <c:v>LUNG</c:v>
                </c:pt>
                <c:pt idx="2">
                  <c:v>BONE</c:v>
                </c:pt>
                <c:pt idx="3">
                  <c:v>MFP</c:v>
                </c:pt>
              </c:strCache>
            </c:strRef>
          </c:cat>
          <c:val>
            <c:numRef>
              <c:f>'5373micro.xls'!$C$179:$C$182</c:f>
              <c:numCache>
                <c:formatCode>0.0000</c:formatCode>
                <c:ptCount val="4"/>
                <c:pt idx="0">
                  <c:v>0.146246344971316</c:v>
                </c:pt>
                <c:pt idx="1">
                  <c:v>0.133136566502797</c:v>
                </c:pt>
              </c:numCache>
            </c:numRef>
          </c:val>
        </c:ser>
        <c:ser>
          <c:idx val="2"/>
          <c:order val="2"/>
          <c:tx>
            <c:strRef>
              <c:f>'5373micro.xls'!$D$178</c:f>
              <c:strCache>
                <c:ptCount val="1"/>
                <c:pt idx="0">
                  <c:v>ADJ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'5373micro.xls'!$I$187:$I$188</c:f>
                <c:numCache>
                  <c:formatCode>General</c:formatCode>
                  <c:ptCount val="2"/>
                  <c:pt idx="0">
                    <c:v>0.0095451847693278</c:v>
                  </c:pt>
                  <c:pt idx="1">
                    <c:v>0.0221779715085865</c:v>
                  </c:pt>
                </c:numCache>
              </c:numRef>
            </c:plus>
            <c:minus>
              <c:numRef>
                <c:f>'5373micro.xls'!$I$187:$I$188</c:f>
                <c:numCache>
                  <c:formatCode>General</c:formatCode>
                  <c:ptCount val="2"/>
                  <c:pt idx="0">
                    <c:v>0.0095451847693278</c:v>
                  </c:pt>
                  <c:pt idx="1">
                    <c:v>0.0221779715085865</c:v>
                  </c:pt>
                </c:numCache>
              </c:numRef>
            </c:minus>
          </c:errBars>
          <c:cat>
            <c:strRef>
              <c:f>'5373micro.xls'!$A$179:$A$182</c:f>
              <c:strCache>
                <c:ptCount val="4"/>
                <c:pt idx="0">
                  <c:v>LIVER</c:v>
                </c:pt>
                <c:pt idx="1">
                  <c:v>LUNG</c:v>
                </c:pt>
                <c:pt idx="2">
                  <c:v>BONE</c:v>
                </c:pt>
                <c:pt idx="3">
                  <c:v>MFP</c:v>
                </c:pt>
              </c:strCache>
            </c:strRef>
          </c:cat>
          <c:val>
            <c:numRef>
              <c:f>'5373micro.xls'!$D$179:$D$182</c:f>
              <c:numCache>
                <c:formatCode>0.0000000</c:formatCode>
                <c:ptCount val="4"/>
                <c:pt idx="0">
                  <c:v>0.0501933036354021</c:v>
                </c:pt>
                <c:pt idx="1">
                  <c:v>0.110858277403514</c:v>
                </c:pt>
              </c:numCache>
            </c:numRef>
          </c:val>
        </c:ser>
        <c:ser>
          <c:idx val="3"/>
          <c:order val="3"/>
          <c:tx>
            <c:strRef>
              <c:f>'5373micro.xls'!$E$178</c:f>
              <c:strCache>
                <c:ptCount val="1"/>
                <c:pt idx="0">
                  <c:v>CTRL</c:v>
                </c:pt>
              </c:strCache>
            </c:strRef>
          </c:tx>
          <c:spPr>
            <a:ln w="6350">
              <a:solidFill>
                <a:schemeClr val="tx1"/>
              </a:solidFill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'5373micro.xls'!$J$187:$J$188</c:f>
                <c:numCache>
                  <c:formatCode>General</c:formatCode>
                  <c:ptCount val="2"/>
                  <c:pt idx="0">
                    <c:v>0.00879094485818985</c:v>
                  </c:pt>
                  <c:pt idx="1">
                    <c:v>0.00541490203950126</c:v>
                  </c:pt>
                </c:numCache>
              </c:numRef>
            </c:plus>
            <c:minus>
              <c:numRef>
                <c:f>'5373micro.xls'!$J$187:$J$188</c:f>
                <c:numCache>
                  <c:formatCode>General</c:formatCode>
                  <c:ptCount val="2"/>
                  <c:pt idx="0">
                    <c:v>0.00879094485818985</c:v>
                  </c:pt>
                  <c:pt idx="1">
                    <c:v>0.00541490203950126</c:v>
                  </c:pt>
                </c:numCache>
              </c:numRef>
            </c:minus>
          </c:errBars>
          <c:cat>
            <c:strRef>
              <c:f>'5373micro.xls'!$A$179:$A$182</c:f>
              <c:strCache>
                <c:ptCount val="4"/>
                <c:pt idx="0">
                  <c:v>LIVER</c:v>
                </c:pt>
                <c:pt idx="1">
                  <c:v>LUNG</c:v>
                </c:pt>
                <c:pt idx="2">
                  <c:v>BONE</c:v>
                </c:pt>
                <c:pt idx="3">
                  <c:v>MFP</c:v>
                </c:pt>
              </c:strCache>
            </c:strRef>
          </c:cat>
          <c:val>
            <c:numRef>
              <c:f>'5373micro.xls'!$E$179:$E$182</c:f>
              <c:numCache>
                <c:formatCode>0.00000</c:formatCode>
                <c:ptCount val="4"/>
                <c:pt idx="0" formatCode="0.0000000">
                  <c:v>0.0246748106615246</c:v>
                </c:pt>
                <c:pt idx="1">
                  <c:v>0.0364188505486717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146746952"/>
        <c:axId val="2146750280"/>
      </c:barChart>
      <c:catAx>
        <c:axId val="2146746952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 sz="800" baseline="0">
                <a:latin typeface="Arial"/>
              </a:defRPr>
            </a:pPr>
            <a:endParaRPr lang="en-US"/>
          </a:p>
        </c:txPr>
        <c:crossAx val="2146750280"/>
        <c:crosses val="autoZero"/>
        <c:auto val="1"/>
        <c:lblAlgn val="ctr"/>
        <c:lblOffset val="100"/>
        <c:noMultiLvlLbl val="0"/>
      </c:catAx>
      <c:valAx>
        <c:axId val="21467502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2700">
            <a:solidFill>
              <a:schemeClr val="tx1"/>
            </a:solidFill>
          </a:ln>
        </c:spPr>
        <c:txPr>
          <a:bodyPr/>
          <a:lstStyle/>
          <a:p>
            <a:pPr>
              <a:defRPr>
                <a:latin typeface="Arial"/>
              </a:defRPr>
            </a:pPr>
            <a:endParaRPr lang="en-US"/>
          </a:p>
        </c:txPr>
        <c:crossAx val="2146746952"/>
        <c:crosses val="autoZero"/>
        <c:crossBetween val="between"/>
      </c:valAx>
      <c:spPr>
        <a:ln w="12700">
          <a:solidFill>
            <a:schemeClr val="tx1"/>
          </a:solidFill>
        </a:ln>
      </c:spPr>
    </c:plotArea>
    <c:legend>
      <c:legendPos val="r"/>
      <c:layout>
        <c:manualLayout>
          <c:xMode val="edge"/>
          <c:yMode val="edge"/>
          <c:x val="0.565689488292823"/>
          <c:y val="0.0852676580633232"/>
          <c:w val="0.35200411154713"/>
          <c:h val="0.419421942884958"/>
        </c:manualLayout>
      </c:layout>
      <c:overlay val="0"/>
      <c:txPr>
        <a:bodyPr/>
        <a:lstStyle/>
        <a:p>
          <a:pPr>
            <a:defRPr>
              <a:latin typeface="Arial"/>
            </a:defRPr>
          </a:pPr>
          <a:endParaRPr lang="en-US"/>
        </a:p>
      </c:txPr>
    </c:legend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28A0-41B7-C94A-8808-D2B037A44CDD}" type="datetimeFigureOut">
              <a:rPr lang="en-US" smtClean="0"/>
              <a:t>2015-01-27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7B75B-AD10-5D4E-8A17-59578D4FA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935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28A0-41B7-C94A-8808-D2B037A44CDD}" type="datetimeFigureOut">
              <a:rPr lang="en-US" smtClean="0"/>
              <a:t>2015-01-27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7B75B-AD10-5D4E-8A17-59578D4FA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654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28A0-41B7-C94A-8808-D2B037A44CDD}" type="datetimeFigureOut">
              <a:rPr lang="en-US" smtClean="0"/>
              <a:t>2015-01-27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7B75B-AD10-5D4E-8A17-59578D4FA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4012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28A0-41B7-C94A-8808-D2B037A44CDD}" type="datetimeFigureOut">
              <a:rPr lang="en-US" smtClean="0"/>
              <a:t>2015-01-27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7B75B-AD10-5D4E-8A17-59578D4FA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15768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28A0-41B7-C94A-8808-D2B037A44CDD}" type="datetimeFigureOut">
              <a:rPr lang="en-US" smtClean="0"/>
              <a:t>2015-01-27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7B75B-AD10-5D4E-8A17-59578D4FA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9871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28A0-41B7-C94A-8808-D2B037A44CDD}" type="datetimeFigureOut">
              <a:rPr lang="en-US" smtClean="0"/>
              <a:t>2015-01-27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7B75B-AD10-5D4E-8A17-59578D4FA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979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28A0-41B7-C94A-8808-D2B037A44CDD}" type="datetimeFigureOut">
              <a:rPr lang="en-US" smtClean="0"/>
              <a:t>2015-01-27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7B75B-AD10-5D4E-8A17-59578D4FA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4840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28A0-41B7-C94A-8808-D2B037A44CDD}" type="datetimeFigureOut">
              <a:rPr lang="en-US" smtClean="0"/>
              <a:t>2015-01-27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7B75B-AD10-5D4E-8A17-59578D4FA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357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28A0-41B7-C94A-8808-D2B037A44CDD}" type="datetimeFigureOut">
              <a:rPr lang="en-US" smtClean="0"/>
              <a:t>2015-01-27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7B75B-AD10-5D4E-8A17-59578D4FA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887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28A0-41B7-C94A-8808-D2B037A44CDD}" type="datetimeFigureOut">
              <a:rPr lang="en-US" smtClean="0"/>
              <a:t>2015-01-27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7B75B-AD10-5D4E-8A17-59578D4FA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40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028A0-41B7-C94A-8808-D2B037A44CDD}" type="datetimeFigureOut">
              <a:rPr lang="en-US" smtClean="0"/>
              <a:t>2015-01-27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7B75B-AD10-5D4E-8A17-59578D4FA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817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3028A0-41B7-C94A-8808-D2B037A44CDD}" type="datetimeFigureOut">
              <a:rPr lang="en-US" smtClean="0"/>
              <a:t>2015-01-27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67B75B-AD10-5D4E-8A17-59578D4FA8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409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png"/><Relationship Id="rId1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ZoneTexte 36"/>
          <p:cNvSpPr txBox="1"/>
          <p:nvPr/>
        </p:nvSpPr>
        <p:spPr>
          <a:xfrm>
            <a:off x="5409403" y="6497158"/>
            <a:ext cx="370926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dirty="0" err="1" smtClean="0">
                <a:latin typeface="Arial"/>
                <a:cs typeface="Arial"/>
              </a:rPr>
              <a:t>Tabariès</a:t>
            </a:r>
            <a:r>
              <a:rPr lang="fr-FR" sz="1600" dirty="0" smtClean="0">
                <a:latin typeface="Arial"/>
                <a:cs typeface="Arial"/>
              </a:rPr>
              <a:t> </a:t>
            </a:r>
            <a:r>
              <a:rPr lang="fr-FR" sz="1600" i="1" dirty="0" smtClean="0">
                <a:latin typeface="Arial"/>
                <a:cs typeface="Arial"/>
              </a:rPr>
              <a:t>et al</a:t>
            </a:r>
            <a:r>
              <a:rPr lang="fr-FR" sz="1600" dirty="0" smtClean="0">
                <a:latin typeface="Arial"/>
                <a:cs typeface="Arial"/>
              </a:rPr>
              <a:t>., 2015 </a:t>
            </a:r>
            <a:r>
              <a:rPr lang="fr-FR" sz="1600" dirty="0" smtClean="0">
                <a:latin typeface="Arial"/>
                <a:cs typeface="Arial"/>
              </a:rPr>
              <a:t>– </a:t>
            </a:r>
            <a:r>
              <a:rPr lang="fr-FR" sz="1600" dirty="0" err="1">
                <a:latin typeface="Arial"/>
                <a:cs typeface="Arial"/>
              </a:rPr>
              <a:t>Additional</a:t>
            </a:r>
            <a:r>
              <a:rPr lang="fr-FR" sz="1600" dirty="0">
                <a:latin typeface="Arial"/>
                <a:cs typeface="Arial"/>
              </a:rPr>
              <a:t> </a:t>
            </a:r>
            <a:r>
              <a:rPr lang="fr-FR" sz="1600" dirty="0" smtClean="0">
                <a:latin typeface="Arial"/>
                <a:cs typeface="Arial"/>
              </a:rPr>
              <a:t>File </a:t>
            </a:r>
            <a:r>
              <a:rPr lang="fr-FR" sz="1600" dirty="0">
                <a:latin typeface="Arial"/>
                <a:cs typeface="Arial"/>
              </a:rPr>
              <a:t>2</a:t>
            </a:r>
          </a:p>
          <a:p>
            <a:endParaRPr lang="fr-FR" sz="1600" dirty="0">
              <a:latin typeface="Arial"/>
              <a:cs typeface="Arial"/>
            </a:endParaRPr>
          </a:p>
        </p:txBody>
      </p:sp>
      <p:pic>
        <p:nvPicPr>
          <p:cNvPr id="4" name="Image 2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2758" y="3360146"/>
            <a:ext cx="2045816" cy="1464532"/>
          </a:xfrm>
          <a:prstGeom prst="rect">
            <a:avLst/>
          </a:prstGeom>
        </p:spPr>
      </p:pic>
      <p:pic>
        <p:nvPicPr>
          <p:cNvPr id="5" name="Imag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7097" y="3355716"/>
            <a:ext cx="2050598" cy="1473392"/>
          </a:xfrm>
          <a:prstGeom prst="rect">
            <a:avLst/>
          </a:prstGeom>
        </p:spPr>
      </p:pic>
      <p:pic>
        <p:nvPicPr>
          <p:cNvPr id="6" name="Imag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2759" y="4930795"/>
            <a:ext cx="2045815" cy="1462379"/>
          </a:xfrm>
          <a:prstGeom prst="rect">
            <a:avLst/>
          </a:prstGeom>
        </p:spPr>
      </p:pic>
      <p:pic>
        <p:nvPicPr>
          <p:cNvPr id="7" name="Imag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00792" y="4919685"/>
            <a:ext cx="2063209" cy="1484598"/>
          </a:xfrm>
          <a:prstGeom prst="rect">
            <a:avLst/>
          </a:prstGeom>
        </p:spPr>
      </p:pic>
      <p:pic>
        <p:nvPicPr>
          <p:cNvPr id="8" name="Image 2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04901" y="1831423"/>
            <a:ext cx="2041295" cy="1460197"/>
          </a:xfrm>
          <a:prstGeom prst="rect">
            <a:avLst/>
          </a:prstGeom>
        </p:spPr>
      </p:pic>
      <p:pic>
        <p:nvPicPr>
          <p:cNvPr id="9" name="Image 2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20480" y="1821357"/>
            <a:ext cx="2023832" cy="1480328"/>
          </a:xfrm>
          <a:prstGeom prst="rect">
            <a:avLst/>
          </a:prstGeom>
        </p:spPr>
      </p:pic>
      <p:pic>
        <p:nvPicPr>
          <p:cNvPr id="10" name="Image 2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27468" y="1835775"/>
            <a:ext cx="2030583" cy="1451492"/>
          </a:xfrm>
          <a:prstGeom prst="rect">
            <a:avLst/>
          </a:prstGeom>
        </p:spPr>
      </p:pic>
      <p:pic>
        <p:nvPicPr>
          <p:cNvPr id="11" name="Image 3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575019" y="310553"/>
            <a:ext cx="2041295" cy="1464408"/>
          </a:xfrm>
          <a:prstGeom prst="rect">
            <a:avLst/>
          </a:prstGeom>
        </p:spPr>
      </p:pic>
      <p:pic>
        <p:nvPicPr>
          <p:cNvPr id="12" name="Image 3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701969" y="310553"/>
            <a:ext cx="2060855" cy="1494686"/>
          </a:xfrm>
          <a:prstGeom prst="rect">
            <a:avLst/>
          </a:prstGeom>
        </p:spPr>
      </p:pic>
      <p:pic>
        <p:nvPicPr>
          <p:cNvPr id="13" name="Image 3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824538" y="310553"/>
            <a:ext cx="2036442" cy="1455679"/>
          </a:xfrm>
          <a:prstGeom prst="rect">
            <a:avLst/>
          </a:prstGeom>
        </p:spPr>
      </p:pic>
      <p:sp>
        <p:nvSpPr>
          <p:cNvPr id="14" name="ZoneTexte 34"/>
          <p:cNvSpPr txBox="1"/>
          <p:nvPr/>
        </p:nvSpPr>
        <p:spPr>
          <a:xfrm>
            <a:off x="1195164" y="-64504"/>
            <a:ext cx="4283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>
                <a:latin typeface="Arial"/>
                <a:cs typeface="Arial"/>
              </a:rPr>
              <a:t>A</a:t>
            </a:r>
            <a:endParaRPr lang="fr-FR" sz="2800" dirty="0">
              <a:latin typeface="Arial"/>
              <a:cs typeface="Arial"/>
            </a:endParaRPr>
          </a:p>
        </p:txBody>
      </p:sp>
      <p:sp>
        <p:nvSpPr>
          <p:cNvPr id="15" name="ZoneTexte 35"/>
          <p:cNvSpPr txBox="1"/>
          <p:nvPr/>
        </p:nvSpPr>
        <p:spPr>
          <a:xfrm>
            <a:off x="5731159" y="3232833"/>
            <a:ext cx="4241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dirty="0" smtClean="0">
                <a:latin typeface="Arial"/>
                <a:cs typeface="Arial"/>
              </a:rPr>
              <a:t>B</a:t>
            </a:r>
            <a:endParaRPr lang="fr-FR" sz="2800" dirty="0">
              <a:latin typeface="Arial"/>
              <a:cs typeface="Arial"/>
            </a:endParaRPr>
          </a:p>
        </p:txBody>
      </p:sp>
      <p:sp>
        <p:nvSpPr>
          <p:cNvPr id="17" name="ZoneTexte 38"/>
          <p:cNvSpPr txBox="1"/>
          <p:nvPr/>
        </p:nvSpPr>
        <p:spPr>
          <a:xfrm>
            <a:off x="6122049" y="5930"/>
            <a:ext cx="1570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Arial"/>
                <a:cs typeface="Arial"/>
              </a:rPr>
              <a:t>40X-Adjacent</a:t>
            </a:r>
            <a:endParaRPr lang="fr-FR" dirty="0">
              <a:latin typeface="Arial"/>
              <a:cs typeface="Arial"/>
            </a:endParaRPr>
          </a:p>
        </p:txBody>
      </p:sp>
      <p:sp>
        <p:nvSpPr>
          <p:cNvPr id="18" name="ZoneTexte 39"/>
          <p:cNvSpPr txBox="1"/>
          <p:nvPr/>
        </p:nvSpPr>
        <p:spPr>
          <a:xfrm>
            <a:off x="2326433" y="5930"/>
            <a:ext cx="595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Arial"/>
                <a:cs typeface="Arial"/>
              </a:rPr>
              <a:t>20X</a:t>
            </a:r>
            <a:endParaRPr lang="fr-FR" dirty="0">
              <a:latin typeface="Arial"/>
              <a:cs typeface="Arial"/>
            </a:endParaRPr>
          </a:p>
        </p:txBody>
      </p:sp>
      <p:sp>
        <p:nvSpPr>
          <p:cNvPr id="19" name="ZoneTexte 40"/>
          <p:cNvSpPr txBox="1"/>
          <p:nvPr/>
        </p:nvSpPr>
        <p:spPr>
          <a:xfrm>
            <a:off x="1146816" y="2111110"/>
            <a:ext cx="461665" cy="759470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fr-FR" dirty="0" smtClean="0">
                <a:latin typeface="Arial"/>
                <a:cs typeface="Arial"/>
              </a:rPr>
              <a:t>LIVER</a:t>
            </a:r>
            <a:endParaRPr lang="fr-FR" dirty="0">
              <a:latin typeface="Arial"/>
              <a:cs typeface="Arial"/>
            </a:endParaRPr>
          </a:p>
        </p:txBody>
      </p:sp>
      <p:sp>
        <p:nvSpPr>
          <p:cNvPr id="20" name="ZoneTexte 41"/>
          <p:cNvSpPr txBox="1"/>
          <p:nvPr/>
        </p:nvSpPr>
        <p:spPr>
          <a:xfrm>
            <a:off x="1148906" y="640291"/>
            <a:ext cx="461665" cy="733659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fr-FR" dirty="0" smtClean="0">
                <a:latin typeface="Arial"/>
                <a:cs typeface="Arial"/>
              </a:rPr>
              <a:t>LUNG</a:t>
            </a:r>
            <a:endParaRPr lang="fr-FR" dirty="0">
              <a:latin typeface="Arial"/>
              <a:cs typeface="Arial"/>
            </a:endParaRPr>
          </a:p>
        </p:txBody>
      </p:sp>
      <p:sp>
        <p:nvSpPr>
          <p:cNvPr id="21" name="ZoneTexte 42"/>
          <p:cNvSpPr txBox="1"/>
          <p:nvPr/>
        </p:nvSpPr>
        <p:spPr>
          <a:xfrm>
            <a:off x="4092174" y="5930"/>
            <a:ext cx="13778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Arial"/>
                <a:cs typeface="Arial"/>
              </a:rPr>
              <a:t>40X-Margin</a:t>
            </a:r>
            <a:endParaRPr lang="fr-FR" dirty="0">
              <a:latin typeface="Arial"/>
              <a:cs typeface="Arial"/>
            </a:endParaRPr>
          </a:p>
        </p:txBody>
      </p:sp>
      <p:sp>
        <p:nvSpPr>
          <p:cNvPr id="22" name="ZoneTexte 43"/>
          <p:cNvSpPr txBox="1"/>
          <p:nvPr/>
        </p:nvSpPr>
        <p:spPr>
          <a:xfrm>
            <a:off x="1162674" y="5089905"/>
            <a:ext cx="461665" cy="1143903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fr-FR" dirty="0" smtClean="0">
                <a:latin typeface="Arial"/>
                <a:cs typeface="Arial"/>
              </a:rPr>
              <a:t>PRIMARY</a:t>
            </a:r>
            <a:endParaRPr lang="fr-FR" dirty="0">
              <a:latin typeface="Arial"/>
              <a:cs typeface="Arial"/>
            </a:endParaRPr>
          </a:p>
        </p:txBody>
      </p:sp>
      <p:sp>
        <p:nvSpPr>
          <p:cNvPr id="23" name="ZoneTexte 44"/>
          <p:cNvSpPr txBox="1"/>
          <p:nvPr/>
        </p:nvSpPr>
        <p:spPr>
          <a:xfrm>
            <a:off x="1151366" y="3662127"/>
            <a:ext cx="461665" cy="746508"/>
          </a:xfrm>
          <a:prstGeom prst="rect">
            <a:avLst/>
          </a:prstGeom>
          <a:noFill/>
        </p:spPr>
        <p:txBody>
          <a:bodyPr vert="vert270" wrap="none" rtlCol="0">
            <a:spAutoFit/>
          </a:bodyPr>
          <a:lstStyle/>
          <a:p>
            <a:r>
              <a:rPr lang="fr-FR" dirty="0" smtClean="0">
                <a:latin typeface="Arial"/>
                <a:cs typeface="Arial"/>
              </a:rPr>
              <a:t>BONE</a:t>
            </a:r>
            <a:endParaRPr lang="fr-FR" dirty="0">
              <a:latin typeface="Arial"/>
              <a:cs typeface="Arial"/>
            </a:endParaRPr>
          </a:p>
        </p:txBody>
      </p:sp>
      <p:graphicFrame>
        <p:nvGraphicFramePr>
          <p:cNvPr id="24" name="Graphique 2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3481513"/>
              </p:ext>
            </p:extLst>
          </p:nvPr>
        </p:nvGraphicFramePr>
        <p:xfrm>
          <a:off x="5993070" y="3634390"/>
          <a:ext cx="2030165" cy="29421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6072645" y="3315729"/>
            <a:ext cx="17414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latin typeface="Arial"/>
                <a:cs typeface="Arial"/>
              </a:rPr>
              <a:t>Neutrophil </a:t>
            </a:r>
            <a:r>
              <a:rPr lang="en-US" sz="1400" dirty="0" err="1" smtClean="0">
                <a:latin typeface="Arial"/>
                <a:cs typeface="Arial"/>
              </a:rPr>
              <a:t>Elastase</a:t>
            </a:r>
            <a:endParaRPr lang="en-US" sz="1400" dirty="0">
              <a:latin typeface="Arial"/>
              <a:cs typeface="Arial"/>
            </a:endParaRPr>
          </a:p>
          <a:p>
            <a:pPr algn="ctr"/>
            <a:r>
              <a:rPr lang="en-US" sz="1400" dirty="0" smtClean="0">
                <a:latin typeface="Arial"/>
                <a:cs typeface="Arial"/>
              </a:rPr>
              <a:t>Staining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28" name="TextBox 27"/>
          <p:cNvSpPr txBox="1"/>
          <p:nvPr/>
        </p:nvSpPr>
        <p:spPr>
          <a:xfrm rot="16200000">
            <a:off x="4879699" y="4866295"/>
            <a:ext cx="19978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latin typeface="Arial"/>
                <a:cs typeface="Arial"/>
              </a:rPr>
              <a:t>Positive Pixels/Total Pixels</a:t>
            </a:r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26" name="Connecteur droit 25"/>
          <p:cNvCxnSpPr/>
          <p:nvPr/>
        </p:nvCxnSpPr>
        <p:spPr>
          <a:xfrm>
            <a:off x="3388901" y="1697282"/>
            <a:ext cx="1400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>
            <a:off x="3770516" y="1697282"/>
            <a:ext cx="140036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ZoneTexte 1"/>
          <p:cNvSpPr txBox="1"/>
          <p:nvPr/>
        </p:nvSpPr>
        <p:spPr>
          <a:xfrm>
            <a:off x="6389803" y="3935868"/>
            <a:ext cx="2613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*</a:t>
            </a:r>
            <a:endParaRPr lang="fr-FR" sz="1200" dirty="0"/>
          </a:p>
        </p:txBody>
      </p:sp>
      <p:sp>
        <p:nvSpPr>
          <p:cNvPr id="29" name="ZoneTexte 28"/>
          <p:cNvSpPr txBox="1"/>
          <p:nvPr/>
        </p:nvSpPr>
        <p:spPr>
          <a:xfrm>
            <a:off x="6760498" y="4048578"/>
            <a:ext cx="2613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*</a:t>
            </a:r>
            <a:endParaRPr lang="fr-FR" sz="1200" dirty="0"/>
          </a:p>
        </p:txBody>
      </p:sp>
      <p:sp>
        <p:nvSpPr>
          <p:cNvPr id="30" name="ZoneTexte 29"/>
          <p:cNvSpPr txBox="1"/>
          <p:nvPr/>
        </p:nvSpPr>
        <p:spPr>
          <a:xfrm>
            <a:off x="6463368" y="5206444"/>
            <a:ext cx="26131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*</a:t>
            </a:r>
            <a:endParaRPr lang="fr-FR" sz="1200" dirty="0"/>
          </a:p>
        </p:txBody>
      </p:sp>
    </p:spTree>
    <p:extLst>
      <p:ext uri="{BB962C8B-B14F-4D97-AF65-F5344CB8AC3E}">
        <p14:creationId xmlns:p14="http://schemas.microsoft.com/office/powerpoint/2010/main" val="15886892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34</Words>
  <Application>Microsoft Macintosh PowerPoint</Application>
  <PresentationFormat>On-screen Show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Peter Siegel</dc:creator>
  <cp:lastModifiedBy>Peter Siegel</cp:lastModifiedBy>
  <cp:revision>15</cp:revision>
  <dcterms:created xsi:type="dcterms:W3CDTF">2014-01-04T21:20:22Z</dcterms:created>
  <dcterms:modified xsi:type="dcterms:W3CDTF">2015-01-28T02:52:42Z</dcterms:modified>
</cp:coreProperties>
</file>