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9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F66E1-3F0A-FD4E-89FC-E603468313D9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48282-8C58-2E4A-ADC6-D9F39782F1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38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Distal: D7-3 distal-2</a:t>
            </a:r>
          </a:p>
          <a:p>
            <a:r>
              <a:rPr lang="en-US" dirty="0" smtClean="0"/>
              <a:t>Invasive</a:t>
            </a:r>
            <a:r>
              <a:rPr lang="en-US" baseline="0" dirty="0" smtClean="0"/>
              <a:t> front: D7-6 tum1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CFF2B-1323-4A49-8E45-531768F90A2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8467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672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8056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95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14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79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00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12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481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576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86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3920-7870-A24D-9321-94EB3E3868CD}" type="datetimeFigureOut">
              <a:rPr lang="fr-FR" smtClean="0"/>
              <a:t>2015-01-27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96983-A6C3-FE44-B4AF-BBE177BBD6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027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microsoft.com/office/2007/relationships/hdphoto" Target="../media/hdphoto1.wdp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6"/>
          <p:cNvSpPr txBox="1"/>
          <p:nvPr/>
        </p:nvSpPr>
        <p:spPr>
          <a:xfrm rot="16200000">
            <a:off x="-56013" y="1567620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Arial"/>
                <a:cs typeface="Arial"/>
              </a:rPr>
              <a:t>Distal</a:t>
            </a:r>
            <a:endParaRPr lang="fr-FR" sz="1200" dirty="0">
              <a:latin typeface="Arial"/>
              <a:cs typeface="Arial"/>
            </a:endParaRPr>
          </a:p>
        </p:txBody>
      </p:sp>
      <p:sp>
        <p:nvSpPr>
          <p:cNvPr id="27" name="ZoneTexte 283"/>
          <p:cNvSpPr txBox="1"/>
          <p:nvPr/>
        </p:nvSpPr>
        <p:spPr>
          <a:xfrm>
            <a:off x="4342721" y="11620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D14</a:t>
            </a:r>
            <a:endParaRPr lang="fr-FR" dirty="0"/>
          </a:p>
        </p:txBody>
      </p:sp>
      <p:cxnSp>
        <p:nvCxnSpPr>
          <p:cNvPr id="28" name="Connecteur droit 39"/>
          <p:cNvCxnSpPr/>
          <p:nvPr/>
        </p:nvCxnSpPr>
        <p:spPr>
          <a:xfrm flipV="1">
            <a:off x="321655" y="765143"/>
            <a:ext cx="0" cy="198149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7"/>
          <p:cNvSpPr txBox="1"/>
          <p:nvPr/>
        </p:nvSpPr>
        <p:spPr>
          <a:xfrm rot="16200000">
            <a:off x="-368598" y="4820163"/>
            <a:ext cx="11929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Arial"/>
                <a:cs typeface="Arial"/>
              </a:rPr>
              <a:t>Invasive  Front</a:t>
            </a:r>
            <a:endParaRPr lang="fr-FR" sz="1200" dirty="0">
              <a:latin typeface="Arial"/>
              <a:cs typeface="Arial"/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4716122" y="385810"/>
            <a:ext cx="1993868" cy="2382379"/>
            <a:chOff x="4722121" y="385810"/>
            <a:chExt cx="1993868" cy="2382379"/>
          </a:xfrm>
        </p:grpSpPr>
        <p:sp>
          <p:nvSpPr>
            <p:cNvPr id="47" name="ZoneTexte 70"/>
            <p:cNvSpPr txBox="1"/>
            <p:nvPr/>
          </p:nvSpPr>
          <p:spPr>
            <a:xfrm>
              <a:off x="5372104" y="385810"/>
              <a:ext cx="815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MMP9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369" name="Rectangle 368"/>
            <p:cNvSpPr/>
            <p:nvPr/>
          </p:nvSpPr>
          <p:spPr>
            <a:xfrm>
              <a:off x="4722122" y="710948"/>
              <a:ext cx="1993867" cy="205724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22121" y="710947"/>
              <a:ext cx="1993867" cy="205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4" name="Triangle isocèle 32"/>
            <p:cNvSpPr/>
            <p:nvPr/>
          </p:nvSpPr>
          <p:spPr>
            <a:xfrm>
              <a:off x="6432894" y="2067848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5" name="Triangle isocèle 33"/>
            <p:cNvSpPr/>
            <p:nvPr/>
          </p:nvSpPr>
          <p:spPr>
            <a:xfrm flipV="1">
              <a:off x="5340239" y="1785289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6" name="Triangle isocèle 34"/>
            <p:cNvSpPr/>
            <p:nvPr/>
          </p:nvSpPr>
          <p:spPr>
            <a:xfrm flipV="1">
              <a:off x="6099625" y="1952062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7" name="Triangle isocèle 35"/>
            <p:cNvSpPr/>
            <p:nvPr/>
          </p:nvSpPr>
          <p:spPr>
            <a:xfrm flipV="1">
              <a:off x="5052773" y="980925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8" name="Triangle isocèle 36"/>
            <p:cNvSpPr/>
            <p:nvPr/>
          </p:nvSpPr>
          <p:spPr>
            <a:xfrm flipV="1">
              <a:off x="6219711" y="2427254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9" name="Triangle isocèle 71"/>
            <p:cNvSpPr/>
            <p:nvPr/>
          </p:nvSpPr>
          <p:spPr>
            <a:xfrm flipV="1">
              <a:off x="6338081" y="2651999"/>
              <a:ext cx="45007" cy="5980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" name="Grouper 4"/>
          <p:cNvGrpSpPr/>
          <p:nvPr/>
        </p:nvGrpSpPr>
        <p:grpSpPr>
          <a:xfrm>
            <a:off x="2587417" y="385810"/>
            <a:ext cx="1993869" cy="2410634"/>
            <a:chOff x="2612393" y="385810"/>
            <a:chExt cx="1993869" cy="2410634"/>
          </a:xfrm>
        </p:grpSpPr>
        <p:sp>
          <p:nvSpPr>
            <p:cNvPr id="45" name="ZoneTexte 69"/>
            <p:cNvSpPr txBox="1"/>
            <p:nvPr/>
          </p:nvSpPr>
          <p:spPr>
            <a:xfrm>
              <a:off x="3223703" y="385810"/>
              <a:ext cx="71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accent4">
                      <a:lumMod val="75000"/>
                    </a:schemeClr>
                  </a:solidFill>
                </a:rPr>
                <a:t>Ly-6G</a:t>
              </a:r>
              <a:endParaRPr lang="fr-FR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2612393" y="711767"/>
              <a:ext cx="1993869" cy="207604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>
                <a:noFill/>
              </a:endParaRPr>
            </a:p>
          </p:txBody>
        </p:sp>
        <p:sp>
          <p:nvSpPr>
            <p:cNvPr id="326" name="Rectangle 325"/>
            <p:cNvSpPr/>
            <p:nvPr/>
          </p:nvSpPr>
          <p:spPr>
            <a:xfrm>
              <a:off x="2612393" y="711766"/>
              <a:ext cx="1993869" cy="2057107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16698" y="713638"/>
              <a:ext cx="1989564" cy="2082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82" name="Connecteur droit avec flèche 40"/>
            <p:cNvCxnSpPr/>
            <p:nvPr/>
          </p:nvCxnSpPr>
          <p:spPr>
            <a:xfrm>
              <a:off x="4016863" y="1854325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Connecteur droit avec flèche 41"/>
            <p:cNvCxnSpPr/>
            <p:nvPr/>
          </p:nvCxnSpPr>
          <p:spPr>
            <a:xfrm>
              <a:off x="2945025" y="923505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Connecteur droit avec flèche 42"/>
            <p:cNvCxnSpPr/>
            <p:nvPr/>
          </p:nvCxnSpPr>
          <p:spPr>
            <a:xfrm>
              <a:off x="4256937" y="2545368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Connecteur droit avec flèche 43"/>
            <p:cNvCxnSpPr/>
            <p:nvPr/>
          </p:nvCxnSpPr>
          <p:spPr>
            <a:xfrm>
              <a:off x="3258474" y="1710279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Connecteur droit avec flèche 44"/>
            <p:cNvCxnSpPr/>
            <p:nvPr/>
          </p:nvCxnSpPr>
          <p:spPr>
            <a:xfrm flipV="1">
              <a:off x="2717856" y="995529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Connecteur droit avec flèche 45"/>
            <p:cNvCxnSpPr/>
            <p:nvPr/>
          </p:nvCxnSpPr>
          <p:spPr>
            <a:xfrm flipV="1">
              <a:off x="4451814" y="1256340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Connecteur droit avec flèche 46"/>
            <p:cNvCxnSpPr/>
            <p:nvPr/>
          </p:nvCxnSpPr>
          <p:spPr>
            <a:xfrm>
              <a:off x="3905916" y="1197773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Connecteur droit avec flèche 47"/>
            <p:cNvCxnSpPr/>
            <p:nvPr/>
          </p:nvCxnSpPr>
          <p:spPr>
            <a:xfrm flipV="1">
              <a:off x="4340288" y="2047448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Connecteur droit avec flèche 48"/>
            <p:cNvCxnSpPr/>
            <p:nvPr/>
          </p:nvCxnSpPr>
          <p:spPr>
            <a:xfrm flipV="1">
              <a:off x="2790642" y="973922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Connecteur droit avec flèche 75"/>
            <p:cNvCxnSpPr/>
            <p:nvPr/>
          </p:nvCxnSpPr>
          <p:spPr>
            <a:xfrm>
              <a:off x="4120010" y="2319504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avec flèche 41"/>
            <p:cNvCxnSpPr/>
            <p:nvPr/>
          </p:nvCxnSpPr>
          <p:spPr>
            <a:xfrm>
              <a:off x="3097425" y="1259737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cteur droit avec flèche 41"/>
            <p:cNvCxnSpPr/>
            <p:nvPr/>
          </p:nvCxnSpPr>
          <p:spPr>
            <a:xfrm>
              <a:off x="3283245" y="1261729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r 3"/>
          <p:cNvGrpSpPr/>
          <p:nvPr/>
        </p:nvGrpSpPr>
        <p:grpSpPr>
          <a:xfrm>
            <a:off x="458711" y="385810"/>
            <a:ext cx="1993870" cy="2410634"/>
            <a:chOff x="458711" y="385810"/>
            <a:chExt cx="1993870" cy="2410634"/>
          </a:xfrm>
        </p:grpSpPr>
        <p:sp>
          <p:nvSpPr>
            <p:cNvPr id="46" name="ZoneTexte 15"/>
            <p:cNvSpPr txBox="1"/>
            <p:nvPr/>
          </p:nvSpPr>
          <p:spPr>
            <a:xfrm>
              <a:off x="1026498" y="385810"/>
              <a:ext cx="784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8000"/>
                  </a:solidFill>
                </a:rPr>
                <a:t>Cd11b</a:t>
              </a:r>
              <a:endParaRPr lang="fr-FR" dirty="0">
                <a:solidFill>
                  <a:srgbClr val="008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58712" y="711767"/>
              <a:ext cx="1993869" cy="207604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>
                <a:noFill/>
              </a:endParaRPr>
            </a:p>
          </p:txBody>
        </p:sp>
        <p:cxnSp>
          <p:nvCxnSpPr>
            <p:cNvPr id="53" name="Connecteur droit avec flèche 52"/>
            <p:cNvCxnSpPr/>
            <p:nvPr/>
          </p:nvCxnSpPr>
          <p:spPr>
            <a:xfrm>
              <a:off x="1948437" y="1640383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>
              <a:off x="1504674" y="1255168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>
              <a:off x="1710120" y="2351453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>
              <a:off x="920033" y="2008232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 flipV="1">
              <a:off x="1494691" y="1588303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 flipV="1">
              <a:off x="1896189" y="930534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>
              <a:off x="1896189" y="1507923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8711" y="711768"/>
              <a:ext cx="1993869" cy="20846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39" name="Connecteur droit avec flèche 24"/>
            <p:cNvCxnSpPr/>
            <p:nvPr/>
          </p:nvCxnSpPr>
          <p:spPr>
            <a:xfrm>
              <a:off x="1863191" y="1845949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Connecteur droit avec flèche 25"/>
            <p:cNvCxnSpPr/>
            <p:nvPr/>
          </p:nvCxnSpPr>
          <p:spPr>
            <a:xfrm>
              <a:off x="791352" y="915190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Connecteur droit avec flèche 26"/>
            <p:cNvCxnSpPr/>
            <p:nvPr/>
          </p:nvCxnSpPr>
          <p:spPr>
            <a:xfrm>
              <a:off x="2103266" y="2536948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avec flèche 27"/>
            <p:cNvCxnSpPr/>
            <p:nvPr/>
          </p:nvCxnSpPr>
          <p:spPr>
            <a:xfrm>
              <a:off x="1104802" y="1701912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droit avec flèche 28"/>
            <p:cNvCxnSpPr/>
            <p:nvPr/>
          </p:nvCxnSpPr>
          <p:spPr>
            <a:xfrm flipV="1">
              <a:off x="564183" y="937400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droit avec flèche 29"/>
            <p:cNvCxnSpPr/>
            <p:nvPr/>
          </p:nvCxnSpPr>
          <p:spPr>
            <a:xfrm flipV="1">
              <a:off x="2298142" y="1248003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0"/>
            <p:cNvCxnSpPr/>
            <p:nvPr/>
          </p:nvCxnSpPr>
          <p:spPr>
            <a:xfrm>
              <a:off x="1752244" y="1189440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Connecteur droit avec flèche 31"/>
            <p:cNvCxnSpPr/>
            <p:nvPr/>
          </p:nvCxnSpPr>
          <p:spPr>
            <a:xfrm flipV="1">
              <a:off x="2186617" y="2039060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necteur droit avec flèche 37"/>
            <p:cNvCxnSpPr/>
            <p:nvPr/>
          </p:nvCxnSpPr>
          <p:spPr>
            <a:xfrm flipV="1">
              <a:off x="636969" y="965603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74"/>
            <p:cNvCxnSpPr/>
            <p:nvPr/>
          </p:nvCxnSpPr>
          <p:spPr>
            <a:xfrm>
              <a:off x="1982601" y="2302949"/>
              <a:ext cx="0" cy="14403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avec flèche 41"/>
            <p:cNvCxnSpPr/>
            <p:nvPr/>
          </p:nvCxnSpPr>
          <p:spPr>
            <a:xfrm>
              <a:off x="960555" y="1261729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41"/>
            <p:cNvCxnSpPr/>
            <p:nvPr/>
          </p:nvCxnSpPr>
          <p:spPr>
            <a:xfrm>
              <a:off x="1146375" y="1263721"/>
              <a:ext cx="0" cy="144047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r 11"/>
          <p:cNvGrpSpPr/>
          <p:nvPr/>
        </p:nvGrpSpPr>
        <p:grpSpPr>
          <a:xfrm>
            <a:off x="4744801" y="3849035"/>
            <a:ext cx="2042776" cy="2091766"/>
            <a:chOff x="4722121" y="3849035"/>
            <a:chExt cx="2042776" cy="2091766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2121" y="3849035"/>
              <a:ext cx="1993869" cy="20917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3" name="Triangle isocèle 109"/>
            <p:cNvSpPr/>
            <p:nvPr/>
          </p:nvSpPr>
          <p:spPr>
            <a:xfrm>
              <a:off x="4937761" y="4899020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4" name="Triangle isocèle 111"/>
            <p:cNvSpPr/>
            <p:nvPr/>
          </p:nvSpPr>
          <p:spPr>
            <a:xfrm>
              <a:off x="4841608" y="5693982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5" name="Triangle isocèle 112"/>
            <p:cNvSpPr/>
            <p:nvPr/>
          </p:nvSpPr>
          <p:spPr>
            <a:xfrm>
              <a:off x="6543723" y="5216002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6" name="Triangle isocèle 113"/>
            <p:cNvSpPr/>
            <p:nvPr/>
          </p:nvSpPr>
          <p:spPr>
            <a:xfrm>
              <a:off x="6280819" y="5394869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9" name="Triangle isocèle 116"/>
            <p:cNvSpPr/>
            <p:nvPr/>
          </p:nvSpPr>
          <p:spPr>
            <a:xfrm flipV="1">
              <a:off x="5160797" y="5613793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0" name="Triangle isocèle 117"/>
            <p:cNvSpPr/>
            <p:nvPr/>
          </p:nvSpPr>
          <p:spPr>
            <a:xfrm flipV="1">
              <a:off x="5282377" y="5101416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1" name="Triangle isocèle 118"/>
            <p:cNvSpPr/>
            <p:nvPr/>
          </p:nvSpPr>
          <p:spPr>
            <a:xfrm flipV="1">
              <a:off x="5662781" y="5145117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Triangle isocèle 113"/>
            <p:cNvSpPr/>
            <p:nvPr/>
          </p:nvSpPr>
          <p:spPr>
            <a:xfrm>
              <a:off x="5710618" y="5569166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Triangle isocèle 113"/>
            <p:cNvSpPr/>
            <p:nvPr/>
          </p:nvSpPr>
          <p:spPr>
            <a:xfrm>
              <a:off x="5388583" y="5655875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Triangle isocèle 113"/>
            <p:cNvSpPr/>
            <p:nvPr/>
          </p:nvSpPr>
          <p:spPr>
            <a:xfrm flipV="1">
              <a:off x="5104801" y="4926854"/>
              <a:ext cx="57946" cy="7289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Forme libre 173"/>
            <p:cNvSpPr/>
            <p:nvPr/>
          </p:nvSpPr>
          <p:spPr>
            <a:xfrm>
              <a:off x="4772231" y="4657683"/>
              <a:ext cx="1992666" cy="175168"/>
            </a:xfrm>
            <a:custGeom>
              <a:avLst/>
              <a:gdLst>
                <a:gd name="connsiteX0" fmla="*/ 0 w 1992666"/>
                <a:gd name="connsiteY0" fmla="*/ 145973 h 175168"/>
                <a:gd name="connsiteX1" fmla="*/ 65693 w 1992666"/>
                <a:gd name="connsiteY1" fmla="*/ 94882 h 175168"/>
                <a:gd name="connsiteX2" fmla="*/ 102188 w 1992666"/>
                <a:gd name="connsiteY2" fmla="*/ 29194 h 175168"/>
                <a:gd name="connsiteX3" fmla="*/ 124086 w 1992666"/>
                <a:gd name="connsiteY3" fmla="*/ 14597 h 175168"/>
                <a:gd name="connsiteX4" fmla="*/ 197077 w 1992666"/>
                <a:gd name="connsiteY4" fmla="*/ 0 h 175168"/>
                <a:gd name="connsiteX5" fmla="*/ 262769 w 1992666"/>
                <a:gd name="connsiteY5" fmla="*/ 7298 h 175168"/>
                <a:gd name="connsiteX6" fmla="*/ 277368 w 1992666"/>
                <a:gd name="connsiteY6" fmla="*/ 29194 h 175168"/>
                <a:gd name="connsiteX7" fmla="*/ 299265 w 1992666"/>
                <a:gd name="connsiteY7" fmla="*/ 43792 h 175168"/>
                <a:gd name="connsiteX8" fmla="*/ 321163 w 1992666"/>
                <a:gd name="connsiteY8" fmla="*/ 72986 h 175168"/>
                <a:gd name="connsiteX9" fmla="*/ 372257 w 1992666"/>
                <a:gd name="connsiteY9" fmla="*/ 87584 h 175168"/>
                <a:gd name="connsiteX10" fmla="*/ 503641 w 1992666"/>
                <a:gd name="connsiteY10" fmla="*/ 102181 h 175168"/>
                <a:gd name="connsiteX11" fmla="*/ 540137 w 1992666"/>
                <a:gd name="connsiteY11" fmla="*/ 109480 h 175168"/>
                <a:gd name="connsiteX12" fmla="*/ 583932 w 1992666"/>
                <a:gd name="connsiteY12" fmla="*/ 145973 h 175168"/>
                <a:gd name="connsiteX13" fmla="*/ 671521 w 1992666"/>
                <a:gd name="connsiteY13" fmla="*/ 131376 h 175168"/>
                <a:gd name="connsiteX14" fmla="*/ 693419 w 1992666"/>
                <a:gd name="connsiteY14" fmla="*/ 87584 h 175168"/>
                <a:gd name="connsiteX15" fmla="*/ 737214 w 1992666"/>
                <a:gd name="connsiteY15" fmla="*/ 58389 h 175168"/>
                <a:gd name="connsiteX16" fmla="*/ 788308 w 1992666"/>
                <a:gd name="connsiteY16" fmla="*/ 43792 h 175168"/>
                <a:gd name="connsiteX17" fmla="*/ 948889 w 1992666"/>
                <a:gd name="connsiteY17" fmla="*/ 36493 h 175168"/>
                <a:gd name="connsiteX18" fmla="*/ 1072974 w 1992666"/>
                <a:gd name="connsiteY18" fmla="*/ 43792 h 175168"/>
                <a:gd name="connsiteX19" fmla="*/ 1094872 w 1992666"/>
                <a:gd name="connsiteY19" fmla="*/ 51090 h 175168"/>
                <a:gd name="connsiteX20" fmla="*/ 1204359 w 1992666"/>
                <a:gd name="connsiteY20" fmla="*/ 58389 h 175168"/>
                <a:gd name="connsiteX21" fmla="*/ 1233555 w 1992666"/>
                <a:gd name="connsiteY21" fmla="*/ 65688 h 175168"/>
                <a:gd name="connsiteX22" fmla="*/ 1248154 w 1992666"/>
                <a:gd name="connsiteY22" fmla="*/ 87584 h 175168"/>
                <a:gd name="connsiteX23" fmla="*/ 1270051 w 1992666"/>
                <a:gd name="connsiteY23" fmla="*/ 102181 h 175168"/>
                <a:gd name="connsiteX24" fmla="*/ 1401436 w 1992666"/>
                <a:gd name="connsiteY24" fmla="*/ 94882 h 175168"/>
                <a:gd name="connsiteX25" fmla="*/ 1430632 w 1992666"/>
                <a:gd name="connsiteY25" fmla="*/ 51090 h 175168"/>
                <a:gd name="connsiteX26" fmla="*/ 1452530 w 1992666"/>
                <a:gd name="connsiteY26" fmla="*/ 36493 h 175168"/>
                <a:gd name="connsiteX27" fmla="*/ 1576615 w 1992666"/>
                <a:gd name="connsiteY27" fmla="*/ 43792 h 175168"/>
                <a:gd name="connsiteX28" fmla="*/ 1598512 w 1992666"/>
                <a:gd name="connsiteY28" fmla="*/ 58389 h 175168"/>
                <a:gd name="connsiteX29" fmla="*/ 1620410 w 1992666"/>
                <a:gd name="connsiteY29" fmla="*/ 65688 h 175168"/>
                <a:gd name="connsiteX30" fmla="*/ 1642307 w 1992666"/>
                <a:gd name="connsiteY30" fmla="*/ 80285 h 175168"/>
                <a:gd name="connsiteX31" fmla="*/ 1664205 w 1992666"/>
                <a:gd name="connsiteY31" fmla="*/ 87584 h 175168"/>
                <a:gd name="connsiteX32" fmla="*/ 1693401 w 1992666"/>
                <a:gd name="connsiteY32" fmla="*/ 102181 h 175168"/>
                <a:gd name="connsiteX33" fmla="*/ 1722598 w 1992666"/>
                <a:gd name="connsiteY33" fmla="*/ 109480 h 175168"/>
                <a:gd name="connsiteX34" fmla="*/ 1890478 w 1992666"/>
                <a:gd name="connsiteY34" fmla="*/ 124077 h 175168"/>
                <a:gd name="connsiteX35" fmla="*/ 1912376 w 1992666"/>
                <a:gd name="connsiteY35" fmla="*/ 138674 h 175168"/>
                <a:gd name="connsiteX36" fmla="*/ 1926974 w 1992666"/>
                <a:gd name="connsiteY36" fmla="*/ 153272 h 175168"/>
                <a:gd name="connsiteX37" fmla="*/ 1970769 w 1992666"/>
                <a:gd name="connsiteY37" fmla="*/ 167869 h 175168"/>
                <a:gd name="connsiteX38" fmla="*/ 1992666 w 1992666"/>
                <a:gd name="connsiteY38" fmla="*/ 175168 h 17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92666" h="175168">
                  <a:moveTo>
                    <a:pt x="0" y="145973"/>
                  </a:moveTo>
                  <a:cubicBezTo>
                    <a:pt x="40503" y="125723"/>
                    <a:pt x="44566" y="131852"/>
                    <a:pt x="65693" y="94882"/>
                  </a:cubicBezTo>
                  <a:cubicBezTo>
                    <a:pt x="82076" y="66215"/>
                    <a:pt x="60662" y="56875"/>
                    <a:pt x="102188" y="29194"/>
                  </a:cubicBezTo>
                  <a:cubicBezTo>
                    <a:pt x="109487" y="24328"/>
                    <a:pt x="116023" y="18052"/>
                    <a:pt x="124086" y="14597"/>
                  </a:cubicBezTo>
                  <a:cubicBezTo>
                    <a:pt x="137949" y="8656"/>
                    <a:pt x="187191" y="1647"/>
                    <a:pt x="197077" y="0"/>
                  </a:cubicBezTo>
                  <a:cubicBezTo>
                    <a:pt x="218974" y="2433"/>
                    <a:pt x="242063" y="-231"/>
                    <a:pt x="262769" y="7298"/>
                  </a:cubicBezTo>
                  <a:cubicBezTo>
                    <a:pt x="271013" y="10296"/>
                    <a:pt x="271165" y="22991"/>
                    <a:pt x="277368" y="29194"/>
                  </a:cubicBezTo>
                  <a:cubicBezTo>
                    <a:pt x="283571" y="35397"/>
                    <a:pt x="293062" y="37589"/>
                    <a:pt x="299265" y="43792"/>
                  </a:cubicBezTo>
                  <a:cubicBezTo>
                    <a:pt x="307867" y="52393"/>
                    <a:pt x="311818" y="65199"/>
                    <a:pt x="321163" y="72986"/>
                  </a:cubicBezTo>
                  <a:cubicBezTo>
                    <a:pt x="325597" y="76681"/>
                    <a:pt x="370774" y="87254"/>
                    <a:pt x="372257" y="87584"/>
                  </a:cubicBezTo>
                  <a:cubicBezTo>
                    <a:pt x="429515" y="100307"/>
                    <a:pt x="422835" y="95965"/>
                    <a:pt x="503641" y="102181"/>
                  </a:cubicBezTo>
                  <a:cubicBezTo>
                    <a:pt x="515806" y="104614"/>
                    <a:pt x="528521" y="105124"/>
                    <a:pt x="540137" y="109480"/>
                  </a:cubicBezTo>
                  <a:cubicBezTo>
                    <a:pt x="556396" y="115577"/>
                    <a:pt x="572572" y="134614"/>
                    <a:pt x="583932" y="145973"/>
                  </a:cubicBezTo>
                  <a:cubicBezTo>
                    <a:pt x="613128" y="141107"/>
                    <a:pt x="643646" y="141331"/>
                    <a:pt x="671521" y="131376"/>
                  </a:cubicBezTo>
                  <a:cubicBezTo>
                    <a:pt x="692582" y="123855"/>
                    <a:pt x="681421" y="99581"/>
                    <a:pt x="693419" y="87584"/>
                  </a:cubicBezTo>
                  <a:cubicBezTo>
                    <a:pt x="705825" y="75178"/>
                    <a:pt x="720570" y="63937"/>
                    <a:pt x="737214" y="58389"/>
                  </a:cubicBezTo>
                  <a:cubicBezTo>
                    <a:pt x="749653" y="54243"/>
                    <a:pt x="776387" y="44709"/>
                    <a:pt x="788308" y="43792"/>
                  </a:cubicBezTo>
                  <a:cubicBezTo>
                    <a:pt x="841732" y="39683"/>
                    <a:pt x="895362" y="38926"/>
                    <a:pt x="948889" y="36493"/>
                  </a:cubicBezTo>
                  <a:cubicBezTo>
                    <a:pt x="990251" y="38926"/>
                    <a:pt x="1031746" y="39670"/>
                    <a:pt x="1072974" y="43792"/>
                  </a:cubicBezTo>
                  <a:cubicBezTo>
                    <a:pt x="1080630" y="44558"/>
                    <a:pt x="1087225" y="50240"/>
                    <a:pt x="1094872" y="51090"/>
                  </a:cubicBezTo>
                  <a:cubicBezTo>
                    <a:pt x="1131225" y="55129"/>
                    <a:pt x="1167863" y="55956"/>
                    <a:pt x="1204359" y="58389"/>
                  </a:cubicBezTo>
                  <a:cubicBezTo>
                    <a:pt x="1214091" y="60822"/>
                    <a:pt x="1225208" y="60124"/>
                    <a:pt x="1233555" y="65688"/>
                  </a:cubicBezTo>
                  <a:cubicBezTo>
                    <a:pt x="1240854" y="70554"/>
                    <a:pt x="1241951" y="81381"/>
                    <a:pt x="1248154" y="87584"/>
                  </a:cubicBezTo>
                  <a:cubicBezTo>
                    <a:pt x="1254357" y="93787"/>
                    <a:pt x="1262752" y="97315"/>
                    <a:pt x="1270051" y="102181"/>
                  </a:cubicBezTo>
                  <a:cubicBezTo>
                    <a:pt x="1313846" y="99748"/>
                    <a:pt x="1358348" y="103089"/>
                    <a:pt x="1401436" y="94882"/>
                  </a:cubicBezTo>
                  <a:cubicBezTo>
                    <a:pt x="1431295" y="89195"/>
                    <a:pt x="1418189" y="66643"/>
                    <a:pt x="1430632" y="51090"/>
                  </a:cubicBezTo>
                  <a:cubicBezTo>
                    <a:pt x="1436112" y="44240"/>
                    <a:pt x="1445231" y="41359"/>
                    <a:pt x="1452530" y="36493"/>
                  </a:cubicBezTo>
                  <a:cubicBezTo>
                    <a:pt x="1493892" y="38926"/>
                    <a:pt x="1535640" y="37646"/>
                    <a:pt x="1576615" y="43792"/>
                  </a:cubicBezTo>
                  <a:cubicBezTo>
                    <a:pt x="1585290" y="45093"/>
                    <a:pt x="1590666" y="54466"/>
                    <a:pt x="1598512" y="58389"/>
                  </a:cubicBezTo>
                  <a:cubicBezTo>
                    <a:pt x="1605394" y="61830"/>
                    <a:pt x="1613528" y="62247"/>
                    <a:pt x="1620410" y="65688"/>
                  </a:cubicBezTo>
                  <a:cubicBezTo>
                    <a:pt x="1628256" y="69611"/>
                    <a:pt x="1634461" y="76362"/>
                    <a:pt x="1642307" y="80285"/>
                  </a:cubicBezTo>
                  <a:cubicBezTo>
                    <a:pt x="1649189" y="83726"/>
                    <a:pt x="1657133" y="84553"/>
                    <a:pt x="1664205" y="87584"/>
                  </a:cubicBezTo>
                  <a:cubicBezTo>
                    <a:pt x="1674206" y="91870"/>
                    <a:pt x="1683213" y="98361"/>
                    <a:pt x="1693401" y="102181"/>
                  </a:cubicBezTo>
                  <a:cubicBezTo>
                    <a:pt x="1702794" y="105703"/>
                    <a:pt x="1712761" y="107513"/>
                    <a:pt x="1722598" y="109480"/>
                  </a:cubicBezTo>
                  <a:cubicBezTo>
                    <a:pt x="1787265" y="122412"/>
                    <a:pt x="1807604" y="119202"/>
                    <a:pt x="1890478" y="124077"/>
                  </a:cubicBezTo>
                  <a:cubicBezTo>
                    <a:pt x="1897777" y="128943"/>
                    <a:pt x="1905526" y="133194"/>
                    <a:pt x="1912376" y="138674"/>
                  </a:cubicBezTo>
                  <a:cubicBezTo>
                    <a:pt x="1917750" y="142973"/>
                    <a:pt x="1920819" y="150195"/>
                    <a:pt x="1926974" y="153272"/>
                  </a:cubicBezTo>
                  <a:cubicBezTo>
                    <a:pt x="1940737" y="160153"/>
                    <a:pt x="1956171" y="163003"/>
                    <a:pt x="1970769" y="167869"/>
                  </a:cubicBezTo>
                  <a:lnTo>
                    <a:pt x="1992666" y="175168"/>
                  </a:lnTo>
                </a:path>
              </a:pathLst>
            </a:custGeom>
            <a:ln w="9525" cmpd="sng">
              <a:solidFill>
                <a:srgbClr val="FFFFFF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r 8"/>
          <p:cNvGrpSpPr/>
          <p:nvPr/>
        </p:nvGrpSpPr>
        <p:grpSpPr>
          <a:xfrm>
            <a:off x="2622255" y="3864756"/>
            <a:ext cx="1992666" cy="2076045"/>
            <a:chOff x="2610915" y="3864756"/>
            <a:chExt cx="1992666" cy="2076045"/>
          </a:xfrm>
        </p:grpSpPr>
        <p:sp>
          <p:nvSpPr>
            <p:cNvPr id="40" name="Rectangle 39"/>
            <p:cNvSpPr/>
            <p:nvPr/>
          </p:nvSpPr>
          <p:spPr>
            <a:xfrm>
              <a:off x="2612393" y="3864756"/>
              <a:ext cx="1981102" cy="2076044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16697" y="3864756"/>
              <a:ext cx="1981101" cy="207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3" name="Connecteur droit avec flèche 77"/>
            <p:cNvCxnSpPr/>
            <p:nvPr/>
          </p:nvCxnSpPr>
          <p:spPr>
            <a:xfrm>
              <a:off x="3607248" y="5109782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avec flèche 78"/>
            <p:cNvCxnSpPr/>
            <p:nvPr/>
          </p:nvCxnSpPr>
          <p:spPr>
            <a:xfrm flipV="1">
              <a:off x="2855428" y="4951190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avec flèche 79"/>
            <p:cNvCxnSpPr/>
            <p:nvPr/>
          </p:nvCxnSpPr>
          <p:spPr>
            <a:xfrm flipV="1">
              <a:off x="2762265" y="5674672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avec flèche 80"/>
            <p:cNvCxnSpPr/>
            <p:nvPr/>
          </p:nvCxnSpPr>
          <p:spPr>
            <a:xfrm flipV="1">
              <a:off x="4224038" y="5330374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avec flèche 81"/>
            <p:cNvCxnSpPr/>
            <p:nvPr/>
          </p:nvCxnSpPr>
          <p:spPr>
            <a:xfrm flipV="1">
              <a:off x="4451094" y="5183313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avec flèche 82"/>
            <p:cNvCxnSpPr/>
            <p:nvPr/>
          </p:nvCxnSpPr>
          <p:spPr>
            <a:xfrm>
              <a:off x="3218412" y="5017848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avec flèche 83"/>
            <p:cNvCxnSpPr/>
            <p:nvPr/>
          </p:nvCxnSpPr>
          <p:spPr>
            <a:xfrm flipV="1">
              <a:off x="3314767" y="5659369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avec flèche 84"/>
            <p:cNvCxnSpPr/>
            <p:nvPr/>
          </p:nvCxnSpPr>
          <p:spPr>
            <a:xfrm>
              <a:off x="3017864" y="5266999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cteur droit avec flèche 85"/>
            <p:cNvCxnSpPr/>
            <p:nvPr/>
          </p:nvCxnSpPr>
          <p:spPr>
            <a:xfrm>
              <a:off x="3463276" y="5341004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avec flèche 96"/>
            <p:cNvCxnSpPr/>
            <p:nvPr/>
          </p:nvCxnSpPr>
          <p:spPr>
            <a:xfrm>
              <a:off x="3195162" y="5498695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avec flèche 85"/>
            <p:cNvCxnSpPr/>
            <p:nvPr/>
          </p:nvCxnSpPr>
          <p:spPr>
            <a:xfrm>
              <a:off x="3068241" y="4829248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85"/>
            <p:cNvCxnSpPr/>
            <p:nvPr/>
          </p:nvCxnSpPr>
          <p:spPr>
            <a:xfrm flipV="1">
              <a:off x="3629145" y="5579524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Forme libre 174"/>
            <p:cNvSpPr/>
            <p:nvPr/>
          </p:nvSpPr>
          <p:spPr>
            <a:xfrm>
              <a:off x="2610915" y="4657683"/>
              <a:ext cx="1992666" cy="175168"/>
            </a:xfrm>
            <a:custGeom>
              <a:avLst/>
              <a:gdLst>
                <a:gd name="connsiteX0" fmla="*/ 0 w 1992666"/>
                <a:gd name="connsiteY0" fmla="*/ 145973 h 175168"/>
                <a:gd name="connsiteX1" fmla="*/ 65693 w 1992666"/>
                <a:gd name="connsiteY1" fmla="*/ 94882 h 175168"/>
                <a:gd name="connsiteX2" fmla="*/ 102188 w 1992666"/>
                <a:gd name="connsiteY2" fmla="*/ 29194 h 175168"/>
                <a:gd name="connsiteX3" fmla="*/ 124086 w 1992666"/>
                <a:gd name="connsiteY3" fmla="*/ 14597 h 175168"/>
                <a:gd name="connsiteX4" fmla="*/ 197077 w 1992666"/>
                <a:gd name="connsiteY4" fmla="*/ 0 h 175168"/>
                <a:gd name="connsiteX5" fmla="*/ 262769 w 1992666"/>
                <a:gd name="connsiteY5" fmla="*/ 7298 h 175168"/>
                <a:gd name="connsiteX6" fmla="*/ 277368 w 1992666"/>
                <a:gd name="connsiteY6" fmla="*/ 29194 h 175168"/>
                <a:gd name="connsiteX7" fmla="*/ 299265 w 1992666"/>
                <a:gd name="connsiteY7" fmla="*/ 43792 h 175168"/>
                <a:gd name="connsiteX8" fmla="*/ 321163 w 1992666"/>
                <a:gd name="connsiteY8" fmla="*/ 72986 h 175168"/>
                <a:gd name="connsiteX9" fmla="*/ 372257 w 1992666"/>
                <a:gd name="connsiteY9" fmla="*/ 87584 h 175168"/>
                <a:gd name="connsiteX10" fmla="*/ 503641 w 1992666"/>
                <a:gd name="connsiteY10" fmla="*/ 102181 h 175168"/>
                <a:gd name="connsiteX11" fmla="*/ 540137 w 1992666"/>
                <a:gd name="connsiteY11" fmla="*/ 109480 h 175168"/>
                <a:gd name="connsiteX12" fmla="*/ 583932 w 1992666"/>
                <a:gd name="connsiteY12" fmla="*/ 145973 h 175168"/>
                <a:gd name="connsiteX13" fmla="*/ 671521 w 1992666"/>
                <a:gd name="connsiteY13" fmla="*/ 131376 h 175168"/>
                <a:gd name="connsiteX14" fmla="*/ 693419 w 1992666"/>
                <a:gd name="connsiteY14" fmla="*/ 87584 h 175168"/>
                <a:gd name="connsiteX15" fmla="*/ 737214 w 1992666"/>
                <a:gd name="connsiteY15" fmla="*/ 58389 h 175168"/>
                <a:gd name="connsiteX16" fmla="*/ 788308 w 1992666"/>
                <a:gd name="connsiteY16" fmla="*/ 43792 h 175168"/>
                <a:gd name="connsiteX17" fmla="*/ 948889 w 1992666"/>
                <a:gd name="connsiteY17" fmla="*/ 36493 h 175168"/>
                <a:gd name="connsiteX18" fmla="*/ 1072974 w 1992666"/>
                <a:gd name="connsiteY18" fmla="*/ 43792 h 175168"/>
                <a:gd name="connsiteX19" fmla="*/ 1094872 w 1992666"/>
                <a:gd name="connsiteY19" fmla="*/ 51090 h 175168"/>
                <a:gd name="connsiteX20" fmla="*/ 1204359 w 1992666"/>
                <a:gd name="connsiteY20" fmla="*/ 58389 h 175168"/>
                <a:gd name="connsiteX21" fmla="*/ 1233555 w 1992666"/>
                <a:gd name="connsiteY21" fmla="*/ 65688 h 175168"/>
                <a:gd name="connsiteX22" fmla="*/ 1248154 w 1992666"/>
                <a:gd name="connsiteY22" fmla="*/ 87584 h 175168"/>
                <a:gd name="connsiteX23" fmla="*/ 1270051 w 1992666"/>
                <a:gd name="connsiteY23" fmla="*/ 102181 h 175168"/>
                <a:gd name="connsiteX24" fmla="*/ 1401436 w 1992666"/>
                <a:gd name="connsiteY24" fmla="*/ 94882 h 175168"/>
                <a:gd name="connsiteX25" fmla="*/ 1430632 w 1992666"/>
                <a:gd name="connsiteY25" fmla="*/ 51090 h 175168"/>
                <a:gd name="connsiteX26" fmla="*/ 1452530 w 1992666"/>
                <a:gd name="connsiteY26" fmla="*/ 36493 h 175168"/>
                <a:gd name="connsiteX27" fmla="*/ 1576615 w 1992666"/>
                <a:gd name="connsiteY27" fmla="*/ 43792 h 175168"/>
                <a:gd name="connsiteX28" fmla="*/ 1598512 w 1992666"/>
                <a:gd name="connsiteY28" fmla="*/ 58389 h 175168"/>
                <a:gd name="connsiteX29" fmla="*/ 1620410 w 1992666"/>
                <a:gd name="connsiteY29" fmla="*/ 65688 h 175168"/>
                <a:gd name="connsiteX30" fmla="*/ 1642307 w 1992666"/>
                <a:gd name="connsiteY30" fmla="*/ 80285 h 175168"/>
                <a:gd name="connsiteX31" fmla="*/ 1664205 w 1992666"/>
                <a:gd name="connsiteY31" fmla="*/ 87584 h 175168"/>
                <a:gd name="connsiteX32" fmla="*/ 1693401 w 1992666"/>
                <a:gd name="connsiteY32" fmla="*/ 102181 h 175168"/>
                <a:gd name="connsiteX33" fmla="*/ 1722598 w 1992666"/>
                <a:gd name="connsiteY33" fmla="*/ 109480 h 175168"/>
                <a:gd name="connsiteX34" fmla="*/ 1890478 w 1992666"/>
                <a:gd name="connsiteY34" fmla="*/ 124077 h 175168"/>
                <a:gd name="connsiteX35" fmla="*/ 1912376 w 1992666"/>
                <a:gd name="connsiteY35" fmla="*/ 138674 h 175168"/>
                <a:gd name="connsiteX36" fmla="*/ 1926974 w 1992666"/>
                <a:gd name="connsiteY36" fmla="*/ 153272 h 175168"/>
                <a:gd name="connsiteX37" fmla="*/ 1970769 w 1992666"/>
                <a:gd name="connsiteY37" fmla="*/ 167869 h 175168"/>
                <a:gd name="connsiteX38" fmla="*/ 1992666 w 1992666"/>
                <a:gd name="connsiteY38" fmla="*/ 175168 h 17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92666" h="175168">
                  <a:moveTo>
                    <a:pt x="0" y="145973"/>
                  </a:moveTo>
                  <a:cubicBezTo>
                    <a:pt x="40503" y="125723"/>
                    <a:pt x="44566" y="131852"/>
                    <a:pt x="65693" y="94882"/>
                  </a:cubicBezTo>
                  <a:cubicBezTo>
                    <a:pt x="82076" y="66215"/>
                    <a:pt x="60662" y="56875"/>
                    <a:pt x="102188" y="29194"/>
                  </a:cubicBezTo>
                  <a:cubicBezTo>
                    <a:pt x="109487" y="24328"/>
                    <a:pt x="116023" y="18052"/>
                    <a:pt x="124086" y="14597"/>
                  </a:cubicBezTo>
                  <a:cubicBezTo>
                    <a:pt x="137949" y="8656"/>
                    <a:pt x="187191" y="1647"/>
                    <a:pt x="197077" y="0"/>
                  </a:cubicBezTo>
                  <a:cubicBezTo>
                    <a:pt x="218974" y="2433"/>
                    <a:pt x="242063" y="-231"/>
                    <a:pt x="262769" y="7298"/>
                  </a:cubicBezTo>
                  <a:cubicBezTo>
                    <a:pt x="271013" y="10296"/>
                    <a:pt x="271165" y="22991"/>
                    <a:pt x="277368" y="29194"/>
                  </a:cubicBezTo>
                  <a:cubicBezTo>
                    <a:pt x="283571" y="35397"/>
                    <a:pt x="293062" y="37589"/>
                    <a:pt x="299265" y="43792"/>
                  </a:cubicBezTo>
                  <a:cubicBezTo>
                    <a:pt x="307867" y="52393"/>
                    <a:pt x="311818" y="65199"/>
                    <a:pt x="321163" y="72986"/>
                  </a:cubicBezTo>
                  <a:cubicBezTo>
                    <a:pt x="325597" y="76681"/>
                    <a:pt x="370774" y="87254"/>
                    <a:pt x="372257" y="87584"/>
                  </a:cubicBezTo>
                  <a:cubicBezTo>
                    <a:pt x="429515" y="100307"/>
                    <a:pt x="422835" y="95965"/>
                    <a:pt x="503641" y="102181"/>
                  </a:cubicBezTo>
                  <a:cubicBezTo>
                    <a:pt x="515806" y="104614"/>
                    <a:pt x="528521" y="105124"/>
                    <a:pt x="540137" y="109480"/>
                  </a:cubicBezTo>
                  <a:cubicBezTo>
                    <a:pt x="556396" y="115577"/>
                    <a:pt x="572572" y="134614"/>
                    <a:pt x="583932" y="145973"/>
                  </a:cubicBezTo>
                  <a:cubicBezTo>
                    <a:pt x="613128" y="141107"/>
                    <a:pt x="643646" y="141331"/>
                    <a:pt x="671521" y="131376"/>
                  </a:cubicBezTo>
                  <a:cubicBezTo>
                    <a:pt x="692582" y="123855"/>
                    <a:pt x="681421" y="99581"/>
                    <a:pt x="693419" y="87584"/>
                  </a:cubicBezTo>
                  <a:cubicBezTo>
                    <a:pt x="705825" y="75178"/>
                    <a:pt x="720570" y="63937"/>
                    <a:pt x="737214" y="58389"/>
                  </a:cubicBezTo>
                  <a:cubicBezTo>
                    <a:pt x="749653" y="54243"/>
                    <a:pt x="776387" y="44709"/>
                    <a:pt x="788308" y="43792"/>
                  </a:cubicBezTo>
                  <a:cubicBezTo>
                    <a:pt x="841732" y="39683"/>
                    <a:pt x="895362" y="38926"/>
                    <a:pt x="948889" y="36493"/>
                  </a:cubicBezTo>
                  <a:cubicBezTo>
                    <a:pt x="990251" y="38926"/>
                    <a:pt x="1031746" y="39670"/>
                    <a:pt x="1072974" y="43792"/>
                  </a:cubicBezTo>
                  <a:cubicBezTo>
                    <a:pt x="1080630" y="44558"/>
                    <a:pt x="1087225" y="50240"/>
                    <a:pt x="1094872" y="51090"/>
                  </a:cubicBezTo>
                  <a:cubicBezTo>
                    <a:pt x="1131225" y="55129"/>
                    <a:pt x="1167863" y="55956"/>
                    <a:pt x="1204359" y="58389"/>
                  </a:cubicBezTo>
                  <a:cubicBezTo>
                    <a:pt x="1214091" y="60822"/>
                    <a:pt x="1225208" y="60124"/>
                    <a:pt x="1233555" y="65688"/>
                  </a:cubicBezTo>
                  <a:cubicBezTo>
                    <a:pt x="1240854" y="70554"/>
                    <a:pt x="1241951" y="81381"/>
                    <a:pt x="1248154" y="87584"/>
                  </a:cubicBezTo>
                  <a:cubicBezTo>
                    <a:pt x="1254357" y="93787"/>
                    <a:pt x="1262752" y="97315"/>
                    <a:pt x="1270051" y="102181"/>
                  </a:cubicBezTo>
                  <a:cubicBezTo>
                    <a:pt x="1313846" y="99748"/>
                    <a:pt x="1358348" y="103089"/>
                    <a:pt x="1401436" y="94882"/>
                  </a:cubicBezTo>
                  <a:cubicBezTo>
                    <a:pt x="1431295" y="89195"/>
                    <a:pt x="1418189" y="66643"/>
                    <a:pt x="1430632" y="51090"/>
                  </a:cubicBezTo>
                  <a:cubicBezTo>
                    <a:pt x="1436112" y="44240"/>
                    <a:pt x="1445231" y="41359"/>
                    <a:pt x="1452530" y="36493"/>
                  </a:cubicBezTo>
                  <a:cubicBezTo>
                    <a:pt x="1493892" y="38926"/>
                    <a:pt x="1535640" y="37646"/>
                    <a:pt x="1576615" y="43792"/>
                  </a:cubicBezTo>
                  <a:cubicBezTo>
                    <a:pt x="1585290" y="45093"/>
                    <a:pt x="1590666" y="54466"/>
                    <a:pt x="1598512" y="58389"/>
                  </a:cubicBezTo>
                  <a:cubicBezTo>
                    <a:pt x="1605394" y="61830"/>
                    <a:pt x="1613528" y="62247"/>
                    <a:pt x="1620410" y="65688"/>
                  </a:cubicBezTo>
                  <a:cubicBezTo>
                    <a:pt x="1628256" y="69611"/>
                    <a:pt x="1634461" y="76362"/>
                    <a:pt x="1642307" y="80285"/>
                  </a:cubicBezTo>
                  <a:cubicBezTo>
                    <a:pt x="1649189" y="83726"/>
                    <a:pt x="1657133" y="84553"/>
                    <a:pt x="1664205" y="87584"/>
                  </a:cubicBezTo>
                  <a:cubicBezTo>
                    <a:pt x="1674206" y="91870"/>
                    <a:pt x="1683213" y="98361"/>
                    <a:pt x="1693401" y="102181"/>
                  </a:cubicBezTo>
                  <a:cubicBezTo>
                    <a:pt x="1702794" y="105703"/>
                    <a:pt x="1712761" y="107513"/>
                    <a:pt x="1722598" y="109480"/>
                  </a:cubicBezTo>
                  <a:cubicBezTo>
                    <a:pt x="1787265" y="122412"/>
                    <a:pt x="1807604" y="119202"/>
                    <a:pt x="1890478" y="124077"/>
                  </a:cubicBezTo>
                  <a:cubicBezTo>
                    <a:pt x="1897777" y="128943"/>
                    <a:pt x="1905526" y="133194"/>
                    <a:pt x="1912376" y="138674"/>
                  </a:cubicBezTo>
                  <a:cubicBezTo>
                    <a:pt x="1917750" y="142973"/>
                    <a:pt x="1920819" y="150195"/>
                    <a:pt x="1926974" y="153272"/>
                  </a:cubicBezTo>
                  <a:cubicBezTo>
                    <a:pt x="1940737" y="160153"/>
                    <a:pt x="1956171" y="163003"/>
                    <a:pt x="1970769" y="167869"/>
                  </a:cubicBezTo>
                  <a:lnTo>
                    <a:pt x="1992666" y="175168"/>
                  </a:lnTo>
                </a:path>
              </a:pathLst>
            </a:custGeom>
            <a:ln w="9525" cmpd="sng">
              <a:solidFill>
                <a:srgbClr val="FFFFFF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r 7"/>
          <p:cNvGrpSpPr/>
          <p:nvPr/>
        </p:nvGrpSpPr>
        <p:grpSpPr>
          <a:xfrm>
            <a:off x="497756" y="3863226"/>
            <a:ext cx="2003251" cy="2076045"/>
            <a:chOff x="497756" y="3863226"/>
            <a:chExt cx="2003251" cy="2076045"/>
          </a:xfrm>
        </p:grpSpPr>
        <p:cxnSp>
          <p:nvCxnSpPr>
            <p:cNvPr id="69" name="Connecteur droit avec flèche 68"/>
            <p:cNvCxnSpPr/>
            <p:nvPr/>
          </p:nvCxnSpPr>
          <p:spPr>
            <a:xfrm>
              <a:off x="1045962" y="4282415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avec flèche 73"/>
            <p:cNvCxnSpPr/>
            <p:nvPr/>
          </p:nvCxnSpPr>
          <p:spPr>
            <a:xfrm flipV="1">
              <a:off x="686108" y="4137052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avec flèche 68"/>
            <p:cNvCxnSpPr/>
            <p:nvPr/>
          </p:nvCxnSpPr>
          <p:spPr>
            <a:xfrm>
              <a:off x="1056457" y="4293171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73"/>
            <p:cNvCxnSpPr/>
            <p:nvPr/>
          </p:nvCxnSpPr>
          <p:spPr>
            <a:xfrm flipV="1">
              <a:off x="696603" y="4147807"/>
              <a:ext cx="0" cy="1453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Rectangle 155"/>
            <p:cNvSpPr/>
            <p:nvPr/>
          </p:nvSpPr>
          <p:spPr>
            <a:xfrm>
              <a:off x="497756" y="3863226"/>
              <a:ext cx="1993869" cy="207604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160" name="Picture 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7757" y="3863226"/>
              <a:ext cx="1993868" cy="207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3" name="Connecteur droit avec flèche 77"/>
            <p:cNvCxnSpPr/>
            <p:nvPr/>
          </p:nvCxnSpPr>
          <p:spPr>
            <a:xfrm>
              <a:off x="1482777" y="5095184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avec flèche 78"/>
            <p:cNvCxnSpPr/>
            <p:nvPr/>
          </p:nvCxnSpPr>
          <p:spPr>
            <a:xfrm flipV="1">
              <a:off x="730957" y="4936592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79"/>
            <p:cNvCxnSpPr/>
            <p:nvPr/>
          </p:nvCxnSpPr>
          <p:spPr>
            <a:xfrm flipV="1">
              <a:off x="637794" y="5660074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80"/>
            <p:cNvCxnSpPr/>
            <p:nvPr/>
          </p:nvCxnSpPr>
          <p:spPr>
            <a:xfrm flipV="1">
              <a:off x="2099567" y="5359570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81"/>
            <p:cNvCxnSpPr/>
            <p:nvPr/>
          </p:nvCxnSpPr>
          <p:spPr>
            <a:xfrm flipV="1">
              <a:off x="2326623" y="5168715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82"/>
            <p:cNvCxnSpPr/>
            <p:nvPr/>
          </p:nvCxnSpPr>
          <p:spPr>
            <a:xfrm>
              <a:off x="1093941" y="5003250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83"/>
            <p:cNvCxnSpPr/>
            <p:nvPr/>
          </p:nvCxnSpPr>
          <p:spPr>
            <a:xfrm flipV="1">
              <a:off x="1190296" y="5644771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84"/>
            <p:cNvCxnSpPr/>
            <p:nvPr/>
          </p:nvCxnSpPr>
          <p:spPr>
            <a:xfrm>
              <a:off x="893393" y="5252401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85"/>
            <p:cNvCxnSpPr/>
            <p:nvPr/>
          </p:nvCxnSpPr>
          <p:spPr>
            <a:xfrm>
              <a:off x="1353403" y="5326406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96"/>
            <p:cNvCxnSpPr/>
            <p:nvPr/>
          </p:nvCxnSpPr>
          <p:spPr>
            <a:xfrm>
              <a:off x="1070691" y="5484097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85"/>
            <p:cNvCxnSpPr/>
            <p:nvPr/>
          </p:nvCxnSpPr>
          <p:spPr>
            <a:xfrm>
              <a:off x="943770" y="4814650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85"/>
            <p:cNvCxnSpPr/>
            <p:nvPr/>
          </p:nvCxnSpPr>
          <p:spPr>
            <a:xfrm flipV="1">
              <a:off x="1504674" y="5564926"/>
              <a:ext cx="0" cy="147061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Forme libre 175"/>
            <p:cNvSpPr/>
            <p:nvPr/>
          </p:nvSpPr>
          <p:spPr>
            <a:xfrm>
              <a:off x="508341" y="4655825"/>
              <a:ext cx="1992666" cy="175168"/>
            </a:xfrm>
            <a:custGeom>
              <a:avLst/>
              <a:gdLst>
                <a:gd name="connsiteX0" fmla="*/ 0 w 1992666"/>
                <a:gd name="connsiteY0" fmla="*/ 145973 h 175168"/>
                <a:gd name="connsiteX1" fmla="*/ 65693 w 1992666"/>
                <a:gd name="connsiteY1" fmla="*/ 94882 h 175168"/>
                <a:gd name="connsiteX2" fmla="*/ 102188 w 1992666"/>
                <a:gd name="connsiteY2" fmla="*/ 29194 h 175168"/>
                <a:gd name="connsiteX3" fmla="*/ 124086 w 1992666"/>
                <a:gd name="connsiteY3" fmla="*/ 14597 h 175168"/>
                <a:gd name="connsiteX4" fmla="*/ 197077 w 1992666"/>
                <a:gd name="connsiteY4" fmla="*/ 0 h 175168"/>
                <a:gd name="connsiteX5" fmla="*/ 262769 w 1992666"/>
                <a:gd name="connsiteY5" fmla="*/ 7298 h 175168"/>
                <a:gd name="connsiteX6" fmla="*/ 277368 w 1992666"/>
                <a:gd name="connsiteY6" fmla="*/ 29194 h 175168"/>
                <a:gd name="connsiteX7" fmla="*/ 299265 w 1992666"/>
                <a:gd name="connsiteY7" fmla="*/ 43792 h 175168"/>
                <a:gd name="connsiteX8" fmla="*/ 321163 w 1992666"/>
                <a:gd name="connsiteY8" fmla="*/ 72986 h 175168"/>
                <a:gd name="connsiteX9" fmla="*/ 372257 w 1992666"/>
                <a:gd name="connsiteY9" fmla="*/ 87584 h 175168"/>
                <a:gd name="connsiteX10" fmla="*/ 503641 w 1992666"/>
                <a:gd name="connsiteY10" fmla="*/ 102181 h 175168"/>
                <a:gd name="connsiteX11" fmla="*/ 540137 w 1992666"/>
                <a:gd name="connsiteY11" fmla="*/ 109480 h 175168"/>
                <a:gd name="connsiteX12" fmla="*/ 583932 w 1992666"/>
                <a:gd name="connsiteY12" fmla="*/ 145973 h 175168"/>
                <a:gd name="connsiteX13" fmla="*/ 671521 w 1992666"/>
                <a:gd name="connsiteY13" fmla="*/ 131376 h 175168"/>
                <a:gd name="connsiteX14" fmla="*/ 693419 w 1992666"/>
                <a:gd name="connsiteY14" fmla="*/ 87584 h 175168"/>
                <a:gd name="connsiteX15" fmla="*/ 737214 w 1992666"/>
                <a:gd name="connsiteY15" fmla="*/ 58389 h 175168"/>
                <a:gd name="connsiteX16" fmla="*/ 788308 w 1992666"/>
                <a:gd name="connsiteY16" fmla="*/ 43792 h 175168"/>
                <a:gd name="connsiteX17" fmla="*/ 948889 w 1992666"/>
                <a:gd name="connsiteY17" fmla="*/ 36493 h 175168"/>
                <a:gd name="connsiteX18" fmla="*/ 1072974 w 1992666"/>
                <a:gd name="connsiteY18" fmla="*/ 43792 h 175168"/>
                <a:gd name="connsiteX19" fmla="*/ 1094872 w 1992666"/>
                <a:gd name="connsiteY19" fmla="*/ 51090 h 175168"/>
                <a:gd name="connsiteX20" fmla="*/ 1204359 w 1992666"/>
                <a:gd name="connsiteY20" fmla="*/ 58389 h 175168"/>
                <a:gd name="connsiteX21" fmla="*/ 1233555 w 1992666"/>
                <a:gd name="connsiteY21" fmla="*/ 65688 h 175168"/>
                <a:gd name="connsiteX22" fmla="*/ 1248154 w 1992666"/>
                <a:gd name="connsiteY22" fmla="*/ 87584 h 175168"/>
                <a:gd name="connsiteX23" fmla="*/ 1270051 w 1992666"/>
                <a:gd name="connsiteY23" fmla="*/ 102181 h 175168"/>
                <a:gd name="connsiteX24" fmla="*/ 1401436 w 1992666"/>
                <a:gd name="connsiteY24" fmla="*/ 94882 h 175168"/>
                <a:gd name="connsiteX25" fmla="*/ 1430632 w 1992666"/>
                <a:gd name="connsiteY25" fmla="*/ 51090 h 175168"/>
                <a:gd name="connsiteX26" fmla="*/ 1452530 w 1992666"/>
                <a:gd name="connsiteY26" fmla="*/ 36493 h 175168"/>
                <a:gd name="connsiteX27" fmla="*/ 1576615 w 1992666"/>
                <a:gd name="connsiteY27" fmla="*/ 43792 h 175168"/>
                <a:gd name="connsiteX28" fmla="*/ 1598512 w 1992666"/>
                <a:gd name="connsiteY28" fmla="*/ 58389 h 175168"/>
                <a:gd name="connsiteX29" fmla="*/ 1620410 w 1992666"/>
                <a:gd name="connsiteY29" fmla="*/ 65688 h 175168"/>
                <a:gd name="connsiteX30" fmla="*/ 1642307 w 1992666"/>
                <a:gd name="connsiteY30" fmla="*/ 80285 h 175168"/>
                <a:gd name="connsiteX31" fmla="*/ 1664205 w 1992666"/>
                <a:gd name="connsiteY31" fmla="*/ 87584 h 175168"/>
                <a:gd name="connsiteX32" fmla="*/ 1693401 w 1992666"/>
                <a:gd name="connsiteY32" fmla="*/ 102181 h 175168"/>
                <a:gd name="connsiteX33" fmla="*/ 1722598 w 1992666"/>
                <a:gd name="connsiteY33" fmla="*/ 109480 h 175168"/>
                <a:gd name="connsiteX34" fmla="*/ 1890478 w 1992666"/>
                <a:gd name="connsiteY34" fmla="*/ 124077 h 175168"/>
                <a:gd name="connsiteX35" fmla="*/ 1912376 w 1992666"/>
                <a:gd name="connsiteY35" fmla="*/ 138674 h 175168"/>
                <a:gd name="connsiteX36" fmla="*/ 1926974 w 1992666"/>
                <a:gd name="connsiteY36" fmla="*/ 153272 h 175168"/>
                <a:gd name="connsiteX37" fmla="*/ 1970769 w 1992666"/>
                <a:gd name="connsiteY37" fmla="*/ 167869 h 175168"/>
                <a:gd name="connsiteX38" fmla="*/ 1992666 w 1992666"/>
                <a:gd name="connsiteY38" fmla="*/ 175168 h 17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92666" h="175168">
                  <a:moveTo>
                    <a:pt x="0" y="145973"/>
                  </a:moveTo>
                  <a:cubicBezTo>
                    <a:pt x="40503" y="125723"/>
                    <a:pt x="44566" y="131852"/>
                    <a:pt x="65693" y="94882"/>
                  </a:cubicBezTo>
                  <a:cubicBezTo>
                    <a:pt x="82076" y="66215"/>
                    <a:pt x="60662" y="56875"/>
                    <a:pt x="102188" y="29194"/>
                  </a:cubicBezTo>
                  <a:cubicBezTo>
                    <a:pt x="109487" y="24328"/>
                    <a:pt x="116023" y="18052"/>
                    <a:pt x="124086" y="14597"/>
                  </a:cubicBezTo>
                  <a:cubicBezTo>
                    <a:pt x="137949" y="8656"/>
                    <a:pt x="187191" y="1647"/>
                    <a:pt x="197077" y="0"/>
                  </a:cubicBezTo>
                  <a:cubicBezTo>
                    <a:pt x="218974" y="2433"/>
                    <a:pt x="242063" y="-231"/>
                    <a:pt x="262769" y="7298"/>
                  </a:cubicBezTo>
                  <a:cubicBezTo>
                    <a:pt x="271013" y="10296"/>
                    <a:pt x="271165" y="22991"/>
                    <a:pt x="277368" y="29194"/>
                  </a:cubicBezTo>
                  <a:cubicBezTo>
                    <a:pt x="283571" y="35397"/>
                    <a:pt x="293062" y="37589"/>
                    <a:pt x="299265" y="43792"/>
                  </a:cubicBezTo>
                  <a:cubicBezTo>
                    <a:pt x="307867" y="52393"/>
                    <a:pt x="311818" y="65199"/>
                    <a:pt x="321163" y="72986"/>
                  </a:cubicBezTo>
                  <a:cubicBezTo>
                    <a:pt x="325597" y="76681"/>
                    <a:pt x="370774" y="87254"/>
                    <a:pt x="372257" y="87584"/>
                  </a:cubicBezTo>
                  <a:cubicBezTo>
                    <a:pt x="429515" y="100307"/>
                    <a:pt x="422835" y="95965"/>
                    <a:pt x="503641" y="102181"/>
                  </a:cubicBezTo>
                  <a:cubicBezTo>
                    <a:pt x="515806" y="104614"/>
                    <a:pt x="528521" y="105124"/>
                    <a:pt x="540137" y="109480"/>
                  </a:cubicBezTo>
                  <a:cubicBezTo>
                    <a:pt x="556396" y="115577"/>
                    <a:pt x="572572" y="134614"/>
                    <a:pt x="583932" y="145973"/>
                  </a:cubicBezTo>
                  <a:cubicBezTo>
                    <a:pt x="613128" y="141107"/>
                    <a:pt x="643646" y="141331"/>
                    <a:pt x="671521" y="131376"/>
                  </a:cubicBezTo>
                  <a:cubicBezTo>
                    <a:pt x="692582" y="123855"/>
                    <a:pt x="681421" y="99581"/>
                    <a:pt x="693419" y="87584"/>
                  </a:cubicBezTo>
                  <a:cubicBezTo>
                    <a:pt x="705825" y="75178"/>
                    <a:pt x="720570" y="63937"/>
                    <a:pt x="737214" y="58389"/>
                  </a:cubicBezTo>
                  <a:cubicBezTo>
                    <a:pt x="749653" y="54243"/>
                    <a:pt x="776387" y="44709"/>
                    <a:pt x="788308" y="43792"/>
                  </a:cubicBezTo>
                  <a:cubicBezTo>
                    <a:pt x="841732" y="39683"/>
                    <a:pt x="895362" y="38926"/>
                    <a:pt x="948889" y="36493"/>
                  </a:cubicBezTo>
                  <a:cubicBezTo>
                    <a:pt x="990251" y="38926"/>
                    <a:pt x="1031746" y="39670"/>
                    <a:pt x="1072974" y="43792"/>
                  </a:cubicBezTo>
                  <a:cubicBezTo>
                    <a:pt x="1080630" y="44558"/>
                    <a:pt x="1087225" y="50240"/>
                    <a:pt x="1094872" y="51090"/>
                  </a:cubicBezTo>
                  <a:cubicBezTo>
                    <a:pt x="1131225" y="55129"/>
                    <a:pt x="1167863" y="55956"/>
                    <a:pt x="1204359" y="58389"/>
                  </a:cubicBezTo>
                  <a:cubicBezTo>
                    <a:pt x="1214091" y="60822"/>
                    <a:pt x="1225208" y="60124"/>
                    <a:pt x="1233555" y="65688"/>
                  </a:cubicBezTo>
                  <a:cubicBezTo>
                    <a:pt x="1240854" y="70554"/>
                    <a:pt x="1241951" y="81381"/>
                    <a:pt x="1248154" y="87584"/>
                  </a:cubicBezTo>
                  <a:cubicBezTo>
                    <a:pt x="1254357" y="93787"/>
                    <a:pt x="1262752" y="97315"/>
                    <a:pt x="1270051" y="102181"/>
                  </a:cubicBezTo>
                  <a:cubicBezTo>
                    <a:pt x="1313846" y="99748"/>
                    <a:pt x="1358348" y="103089"/>
                    <a:pt x="1401436" y="94882"/>
                  </a:cubicBezTo>
                  <a:cubicBezTo>
                    <a:pt x="1431295" y="89195"/>
                    <a:pt x="1418189" y="66643"/>
                    <a:pt x="1430632" y="51090"/>
                  </a:cubicBezTo>
                  <a:cubicBezTo>
                    <a:pt x="1436112" y="44240"/>
                    <a:pt x="1445231" y="41359"/>
                    <a:pt x="1452530" y="36493"/>
                  </a:cubicBezTo>
                  <a:cubicBezTo>
                    <a:pt x="1493892" y="38926"/>
                    <a:pt x="1535640" y="37646"/>
                    <a:pt x="1576615" y="43792"/>
                  </a:cubicBezTo>
                  <a:cubicBezTo>
                    <a:pt x="1585290" y="45093"/>
                    <a:pt x="1590666" y="54466"/>
                    <a:pt x="1598512" y="58389"/>
                  </a:cubicBezTo>
                  <a:cubicBezTo>
                    <a:pt x="1605394" y="61830"/>
                    <a:pt x="1613528" y="62247"/>
                    <a:pt x="1620410" y="65688"/>
                  </a:cubicBezTo>
                  <a:cubicBezTo>
                    <a:pt x="1628256" y="69611"/>
                    <a:pt x="1634461" y="76362"/>
                    <a:pt x="1642307" y="80285"/>
                  </a:cubicBezTo>
                  <a:cubicBezTo>
                    <a:pt x="1649189" y="83726"/>
                    <a:pt x="1657133" y="84553"/>
                    <a:pt x="1664205" y="87584"/>
                  </a:cubicBezTo>
                  <a:cubicBezTo>
                    <a:pt x="1674206" y="91870"/>
                    <a:pt x="1683213" y="98361"/>
                    <a:pt x="1693401" y="102181"/>
                  </a:cubicBezTo>
                  <a:cubicBezTo>
                    <a:pt x="1702794" y="105703"/>
                    <a:pt x="1712761" y="107513"/>
                    <a:pt x="1722598" y="109480"/>
                  </a:cubicBezTo>
                  <a:cubicBezTo>
                    <a:pt x="1787265" y="122412"/>
                    <a:pt x="1807604" y="119202"/>
                    <a:pt x="1890478" y="124077"/>
                  </a:cubicBezTo>
                  <a:cubicBezTo>
                    <a:pt x="1897777" y="128943"/>
                    <a:pt x="1905526" y="133194"/>
                    <a:pt x="1912376" y="138674"/>
                  </a:cubicBezTo>
                  <a:cubicBezTo>
                    <a:pt x="1917750" y="142973"/>
                    <a:pt x="1920819" y="150195"/>
                    <a:pt x="1926974" y="153272"/>
                  </a:cubicBezTo>
                  <a:cubicBezTo>
                    <a:pt x="1940737" y="160153"/>
                    <a:pt x="1956171" y="163003"/>
                    <a:pt x="1970769" y="167869"/>
                  </a:cubicBezTo>
                  <a:lnTo>
                    <a:pt x="1992666" y="175168"/>
                  </a:lnTo>
                </a:path>
              </a:pathLst>
            </a:custGeom>
            <a:ln w="9525" cmpd="sng">
              <a:solidFill>
                <a:srgbClr val="FFFFFF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r 12"/>
          <p:cNvGrpSpPr/>
          <p:nvPr/>
        </p:nvGrpSpPr>
        <p:grpSpPr>
          <a:xfrm>
            <a:off x="6844827" y="3843651"/>
            <a:ext cx="2009032" cy="2081428"/>
            <a:chOff x="6844827" y="3843651"/>
            <a:chExt cx="2009032" cy="2081428"/>
          </a:xfrm>
        </p:grpSpPr>
        <p:sp>
          <p:nvSpPr>
            <p:cNvPr id="122" name="Rectangle 121"/>
            <p:cNvSpPr/>
            <p:nvPr/>
          </p:nvSpPr>
          <p:spPr>
            <a:xfrm>
              <a:off x="6844827" y="3849034"/>
              <a:ext cx="1993869" cy="207604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>
                <a:noFill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844828" y="3849034"/>
              <a:ext cx="1993868" cy="207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30" name="Straight Connector 429"/>
            <p:cNvCxnSpPr/>
            <p:nvPr/>
          </p:nvCxnSpPr>
          <p:spPr>
            <a:xfrm>
              <a:off x="8290577" y="5778236"/>
              <a:ext cx="48355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Forme libre 1"/>
            <p:cNvSpPr/>
            <p:nvPr/>
          </p:nvSpPr>
          <p:spPr>
            <a:xfrm>
              <a:off x="6861193" y="4657683"/>
              <a:ext cx="1992666" cy="175168"/>
            </a:xfrm>
            <a:custGeom>
              <a:avLst/>
              <a:gdLst>
                <a:gd name="connsiteX0" fmla="*/ 0 w 1992666"/>
                <a:gd name="connsiteY0" fmla="*/ 145973 h 175168"/>
                <a:gd name="connsiteX1" fmla="*/ 65693 w 1992666"/>
                <a:gd name="connsiteY1" fmla="*/ 94882 h 175168"/>
                <a:gd name="connsiteX2" fmla="*/ 102188 w 1992666"/>
                <a:gd name="connsiteY2" fmla="*/ 29194 h 175168"/>
                <a:gd name="connsiteX3" fmla="*/ 124086 w 1992666"/>
                <a:gd name="connsiteY3" fmla="*/ 14597 h 175168"/>
                <a:gd name="connsiteX4" fmla="*/ 197077 w 1992666"/>
                <a:gd name="connsiteY4" fmla="*/ 0 h 175168"/>
                <a:gd name="connsiteX5" fmla="*/ 262769 w 1992666"/>
                <a:gd name="connsiteY5" fmla="*/ 7298 h 175168"/>
                <a:gd name="connsiteX6" fmla="*/ 277368 w 1992666"/>
                <a:gd name="connsiteY6" fmla="*/ 29194 h 175168"/>
                <a:gd name="connsiteX7" fmla="*/ 299265 w 1992666"/>
                <a:gd name="connsiteY7" fmla="*/ 43792 h 175168"/>
                <a:gd name="connsiteX8" fmla="*/ 321163 w 1992666"/>
                <a:gd name="connsiteY8" fmla="*/ 72986 h 175168"/>
                <a:gd name="connsiteX9" fmla="*/ 372257 w 1992666"/>
                <a:gd name="connsiteY9" fmla="*/ 87584 h 175168"/>
                <a:gd name="connsiteX10" fmla="*/ 503641 w 1992666"/>
                <a:gd name="connsiteY10" fmla="*/ 102181 h 175168"/>
                <a:gd name="connsiteX11" fmla="*/ 540137 w 1992666"/>
                <a:gd name="connsiteY11" fmla="*/ 109480 h 175168"/>
                <a:gd name="connsiteX12" fmla="*/ 583932 w 1992666"/>
                <a:gd name="connsiteY12" fmla="*/ 145973 h 175168"/>
                <a:gd name="connsiteX13" fmla="*/ 671521 w 1992666"/>
                <a:gd name="connsiteY13" fmla="*/ 131376 h 175168"/>
                <a:gd name="connsiteX14" fmla="*/ 693419 w 1992666"/>
                <a:gd name="connsiteY14" fmla="*/ 87584 h 175168"/>
                <a:gd name="connsiteX15" fmla="*/ 737214 w 1992666"/>
                <a:gd name="connsiteY15" fmla="*/ 58389 h 175168"/>
                <a:gd name="connsiteX16" fmla="*/ 788308 w 1992666"/>
                <a:gd name="connsiteY16" fmla="*/ 43792 h 175168"/>
                <a:gd name="connsiteX17" fmla="*/ 948889 w 1992666"/>
                <a:gd name="connsiteY17" fmla="*/ 36493 h 175168"/>
                <a:gd name="connsiteX18" fmla="*/ 1072974 w 1992666"/>
                <a:gd name="connsiteY18" fmla="*/ 43792 h 175168"/>
                <a:gd name="connsiteX19" fmla="*/ 1094872 w 1992666"/>
                <a:gd name="connsiteY19" fmla="*/ 51090 h 175168"/>
                <a:gd name="connsiteX20" fmla="*/ 1204359 w 1992666"/>
                <a:gd name="connsiteY20" fmla="*/ 58389 h 175168"/>
                <a:gd name="connsiteX21" fmla="*/ 1233555 w 1992666"/>
                <a:gd name="connsiteY21" fmla="*/ 65688 h 175168"/>
                <a:gd name="connsiteX22" fmla="*/ 1248154 w 1992666"/>
                <a:gd name="connsiteY22" fmla="*/ 87584 h 175168"/>
                <a:gd name="connsiteX23" fmla="*/ 1270051 w 1992666"/>
                <a:gd name="connsiteY23" fmla="*/ 102181 h 175168"/>
                <a:gd name="connsiteX24" fmla="*/ 1401436 w 1992666"/>
                <a:gd name="connsiteY24" fmla="*/ 94882 h 175168"/>
                <a:gd name="connsiteX25" fmla="*/ 1430632 w 1992666"/>
                <a:gd name="connsiteY25" fmla="*/ 51090 h 175168"/>
                <a:gd name="connsiteX26" fmla="*/ 1452530 w 1992666"/>
                <a:gd name="connsiteY26" fmla="*/ 36493 h 175168"/>
                <a:gd name="connsiteX27" fmla="*/ 1576615 w 1992666"/>
                <a:gd name="connsiteY27" fmla="*/ 43792 h 175168"/>
                <a:gd name="connsiteX28" fmla="*/ 1598512 w 1992666"/>
                <a:gd name="connsiteY28" fmla="*/ 58389 h 175168"/>
                <a:gd name="connsiteX29" fmla="*/ 1620410 w 1992666"/>
                <a:gd name="connsiteY29" fmla="*/ 65688 h 175168"/>
                <a:gd name="connsiteX30" fmla="*/ 1642307 w 1992666"/>
                <a:gd name="connsiteY30" fmla="*/ 80285 h 175168"/>
                <a:gd name="connsiteX31" fmla="*/ 1664205 w 1992666"/>
                <a:gd name="connsiteY31" fmla="*/ 87584 h 175168"/>
                <a:gd name="connsiteX32" fmla="*/ 1693401 w 1992666"/>
                <a:gd name="connsiteY32" fmla="*/ 102181 h 175168"/>
                <a:gd name="connsiteX33" fmla="*/ 1722598 w 1992666"/>
                <a:gd name="connsiteY33" fmla="*/ 109480 h 175168"/>
                <a:gd name="connsiteX34" fmla="*/ 1890478 w 1992666"/>
                <a:gd name="connsiteY34" fmla="*/ 124077 h 175168"/>
                <a:gd name="connsiteX35" fmla="*/ 1912376 w 1992666"/>
                <a:gd name="connsiteY35" fmla="*/ 138674 h 175168"/>
                <a:gd name="connsiteX36" fmla="*/ 1926974 w 1992666"/>
                <a:gd name="connsiteY36" fmla="*/ 153272 h 175168"/>
                <a:gd name="connsiteX37" fmla="*/ 1970769 w 1992666"/>
                <a:gd name="connsiteY37" fmla="*/ 167869 h 175168"/>
                <a:gd name="connsiteX38" fmla="*/ 1992666 w 1992666"/>
                <a:gd name="connsiteY38" fmla="*/ 175168 h 17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92666" h="175168">
                  <a:moveTo>
                    <a:pt x="0" y="145973"/>
                  </a:moveTo>
                  <a:cubicBezTo>
                    <a:pt x="40503" y="125723"/>
                    <a:pt x="44566" y="131852"/>
                    <a:pt x="65693" y="94882"/>
                  </a:cubicBezTo>
                  <a:cubicBezTo>
                    <a:pt x="82076" y="66215"/>
                    <a:pt x="60662" y="56875"/>
                    <a:pt x="102188" y="29194"/>
                  </a:cubicBezTo>
                  <a:cubicBezTo>
                    <a:pt x="109487" y="24328"/>
                    <a:pt x="116023" y="18052"/>
                    <a:pt x="124086" y="14597"/>
                  </a:cubicBezTo>
                  <a:cubicBezTo>
                    <a:pt x="137949" y="8656"/>
                    <a:pt x="187191" y="1647"/>
                    <a:pt x="197077" y="0"/>
                  </a:cubicBezTo>
                  <a:cubicBezTo>
                    <a:pt x="218974" y="2433"/>
                    <a:pt x="242063" y="-231"/>
                    <a:pt x="262769" y="7298"/>
                  </a:cubicBezTo>
                  <a:cubicBezTo>
                    <a:pt x="271013" y="10296"/>
                    <a:pt x="271165" y="22991"/>
                    <a:pt x="277368" y="29194"/>
                  </a:cubicBezTo>
                  <a:cubicBezTo>
                    <a:pt x="283571" y="35397"/>
                    <a:pt x="293062" y="37589"/>
                    <a:pt x="299265" y="43792"/>
                  </a:cubicBezTo>
                  <a:cubicBezTo>
                    <a:pt x="307867" y="52393"/>
                    <a:pt x="311818" y="65199"/>
                    <a:pt x="321163" y="72986"/>
                  </a:cubicBezTo>
                  <a:cubicBezTo>
                    <a:pt x="325597" y="76681"/>
                    <a:pt x="370774" y="87254"/>
                    <a:pt x="372257" y="87584"/>
                  </a:cubicBezTo>
                  <a:cubicBezTo>
                    <a:pt x="429515" y="100307"/>
                    <a:pt x="422835" y="95965"/>
                    <a:pt x="503641" y="102181"/>
                  </a:cubicBezTo>
                  <a:cubicBezTo>
                    <a:pt x="515806" y="104614"/>
                    <a:pt x="528521" y="105124"/>
                    <a:pt x="540137" y="109480"/>
                  </a:cubicBezTo>
                  <a:cubicBezTo>
                    <a:pt x="556396" y="115577"/>
                    <a:pt x="572572" y="134614"/>
                    <a:pt x="583932" y="145973"/>
                  </a:cubicBezTo>
                  <a:cubicBezTo>
                    <a:pt x="613128" y="141107"/>
                    <a:pt x="643646" y="141331"/>
                    <a:pt x="671521" y="131376"/>
                  </a:cubicBezTo>
                  <a:cubicBezTo>
                    <a:pt x="692582" y="123855"/>
                    <a:pt x="681421" y="99581"/>
                    <a:pt x="693419" y="87584"/>
                  </a:cubicBezTo>
                  <a:cubicBezTo>
                    <a:pt x="705825" y="75178"/>
                    <a:pt x="720570" y="63937"/>
                    <a:pt x="737214" y="58389"/>
                  </a:cubicBezTo>
                  <a:cubicBezTo>
                    <a:pt x="749653" y="54243"/>
                    <a:pt x="776387" y="44709"/>
                    <a:pt x="788308" y="43792"/>
                  </a:cubicBezTo>
                  <a:cubicBezTo>
                    <a:pt x="841732" y="39683"/>
                    <a:pt x="895362" y="38926"/>
                    <a:pt x="948889" y="36493"/>
                  </a:cubicBezTo>
                  <a:cubicBezTo>
                    <a:pt x="990251" y="38926"/>
                    <a:pt x="1031746" y="39670"/>
                    <a:pt x="1072974" y="43792"/>
                  </a:cubicBezTo>
                  <a:cubicBezTo>
                    <a:pt x="1080630" y="44558"/>
                    <a:pt x="1087225" y="50240"/>
                    <a:pt x="1094872" y="51090"/>
                  </a:cubicBezTo>
                  <a:cubicBezTo>
                    <a:pt x="1131225" y="55129"/>
                    <a:pt x="1167863" y="55956"/>
                    <a:pt x="1204359" y="58389"/>
                  </a:cubicBezTo>
                  <a:cubicBezTo>
                    <a:pt x="1214091" y="60822"/>
                    <a:pt x="1225208" y="60124"/>
                    <a:pt x="1233555" y="65688"/>
                  </a:cubicBezTo>
                  <a:cubicBezTo>
                    <a:pt x="1240854" y="70554"/>
                    <a:pt x="1241951" y="81381"/>
                    <a:pt x="1248154" y="87584"/>
                  </a:cubicBezTo>
                  <a:cubicBezTo>
                    <a:pt x="1254357" y="93787"/>
                    <a:pt x="1262752" y="97315"/>
                    <a:pt x="1270051" y="102181"/>
                  </a:cubicBezTo>
                  <a:cubicBezTo>
                    <a:pt x="1313846" y="99748"/>
                    <a:pt x="1358348" y="103089"/>
                    <a:pt x="1401436" y="94882"/>
                  </a:cubicBezTo>
                  <a:cubicBezTo>
                    <a:pt x="1431295" y="89195"/>
                    <a:pt x="1418189" y="66643"/>
                    <a:pt x="1430632" y="51090"/>
                  </a:cubicBezTo>
                  <a:cubicBezTo>
                    <a:pt x="1436112" y="44240"/>
                    <a:pt x="1445231" y="41359"/>
                    <a:pt x="1452530" y="36493"/>
                  </a:cubicBezTo>
                  <a:cubicBezTo>
                    <a:pt x="1493892" y="38926"/>
                    <a:pt x="1535640" y="37646"/>
                    <a:pt x="1576615" y="43792"/>
                  </a:cubicBezTo>
                  <a:cubicBezTo>
                    <a:pt x="1585290" y="45093"/>
                    <a:pt x="1590666" y="54466"/>
                    <a:pt x="1598512" y="58389"/>
                  </a:cubicBezTo>
                  <a:cubicBezTo>
                    <a:pt x="1605394" y="61830"/>
                    <a:pt x="1613528" y="62247"/>
                    <a:pt x="1620410" y="65688"/>
                  </a:cubicBezTo>
                  <a:cubicBezTo>
                    <a:pt x="1628256" y="69611"/>
                    <a:pt x="1634461" y="76362"/>
                    <a:pt x="1642307" y="80285"/>
                  </a:cubicBezTo>
                  <a:cubicBezTo>
                    <a:pt x="1649189" y="83726"/>
                    <a:pt x="1657133" y="84553"/>
                    <a:pt x="1664205" y="87584"/>
                  </a:cubicBezTo>
                  <a:cubicBezTo>
                    <a:pt x="1674206" y="91870"/>
                    <a:pt x="1683213" y="98361"/>
                    <a:pt x="1693401" y="102181"/>
                  </a:cubicBezTo>
                  <a:cubicBezTo>
                    <a:pt x="1702794" y="105703"/>
                    <a:pt x="1712761" y="107513"/>
                    <a:pt x="1722598" y="109480"/>
                  </a:cubicBezTo>
                  <a:cubicBezTo>
                    <a:pt x="1787265" y="122412"/>
                    <a:pt x="1807604" y="119202"/>
                    <a:pt x="1890478" y="124077"/>
                  </a:cubicBezTo>
                  <a:cubicBezTo>
                    <a:pt x="1897777" y="128943"/>
                    <a:pt x="1905526" y="133194"/>
                    <a:pt x="1912376" y="138674"/>
                  </a:cubicBezTo>
                  <a:cubicBezTo>
                    <a:pt x="1917750" y="142973"/>
                    <a:pt x="1920819" y="150195"/>
                    <a:pt x="1926974" y="153272"/>
                  </a:cubicBezTo>
                  <a:cubicBezTo>
                    <a:pt x="1940737" y="160153"/>
                    <a:pt x="1956171" y="163003"/>
                    <a:pt x="1970769" y="167869"/>
                  </a:cubicBezTo>
                  <a:lnTo>
                    <a:pt x="1992666" y="175168"/>
                  </a:lnTo>
                </a:path>
              </a:pathLst>
            </a:custGeom>
            <a:ln w="9525" cmpd="sng">
              <a:solidFill>
                <a:srgbClr val="FFFFFF"/>
              </a:solidFill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7443272" y="3843651"/>
              <a:ext cx="7360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Liver</a:t>
              </a:r>
              <a:r>
                <a:rPr lang="fr-FR" sz="800" dirty="0" smtClean="0">
                  <a:solidFill>
                    <a:schemeClr val="bg1"/>
                  </a:solidFill>
                  <a:latin typeface="Arial"/>
                  <a:cs typeface="Arial"/>
                </a:rPr>
                <a:t> Tissue</a:t>
              </a:r>
              <a:endParaRPr lang="fr-FR" sz="8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177" name="ZoneTexte 176"/>
            <p:cNvSpPr txBox="1"/>
            <p:nvPr/>
          </p:nvSpPr>
          <p:spPr>
            <a:xfrm>
              <a:off x="7567830" y="5333011"/>
              <a:ext cx="4869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Lesion</a:t>
              </a:r>
              <a:endParaRPr lang="fr-FR" sz="8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cxnSp>
        <p:nvCxnSpPr>
          <p:cNvPr id="127" name="Connecteur droit 39"/>
          <p:cNvCxnSpPr/>
          <p:nvPr/>
        </p:nvCxnSpPr>
        <p:spPr>
          <a:xfrm flipV="1">
            <a:off x="321655" y="3906023"/>
            <a:ext cx="0" cy="198149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ZoneTexte 47"/>
          <p:cNvSpPr txBox="1"/>
          <p:nvPr/>
        </p:nvSpPr>
        <p:spPr>
          <a:xfrm>
            <a:off x="5397752" y="6474356"/>
            <a:ext cx="3682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latin typeface="Arial"/>
                <a:cs typeface="Arial"/>
              </a:rPr>
              <a:t>Tabariès</a:t>
            </a:r>
            <a:r>
              <a:rPr lang="fr-FR" sz="1600" dirty="0" smtClean="0">
                <a:latin typeface="Arial"/>
                <a:cs typeface="Arial"/>
              </a:rPr>
              <a:t> </a:t>
            </a:r>
            <a:r>
              <a:rPr lang="fr-FR" sz="1600" i="1" dirty="0" smtClean="0">
                <a:latin typeface="Arial"/>
                <a:cs typeface="Arial"/>
              </a:rPr>
              <a:t>et al</a:t>
            </a:r>
            <a:r>
              <a:rPr lang="fr-FR" sz="1600" dirty="0" smtClean="0">
                <a:latin typeface="Arial"/>
                <a:cs typeface="Arial"/>
              </a:rPr>
              <a:t>., 2015 </a:t>
            </a:r>
            <a:r>
              <a:rPr lang="fr-FR" sz="1600" dirty="0" smtClean="0">
                <a:latin typeface="Arial"/>
                <a:cs typeface="Arial"/>
              </a:rPr>
              <a:t>– </a:t>
            </a:r>
            <a:r>
              <a:rPr lang="fr-FR" sz="1600" dirty="0" err="1" smtClean="0">
                <a:latin typeface="Arial"/>
                <a:cs typeface="Arial"/>
              </a:rPr>
              <a:t>Additional</a:t>
            </a:r>
            <a:r>
              <a:rPr lang="fr-FR" sz="1600" dirty="0" smtClean="0">
                <a:latin typeface="Arial"/>
                <a:cs typeface="Arial"/>
              </a:rPr>
              <a:t> </a:t>
            </a:r>
            <a:r>
              <a:rPr lang="fr-FR" sz="1600" dirty="0" smtClean="0">
                <a:latin typeface="Arial"/>
                <a:cs typeface="Arial"/>
              </a:rPr>
              <a:t>File </a:t>
            </a:r>
            <a:r>
              <a:rPr lang="fr-FR" sz="1600" dirty="0">
                <a:latin typeface="Arial"/>
                <a:cs typeface="Arial"/>
              </a:rPr>
              <a:t>5</a:t>
            </a:r>
          </a:p>
        </p:txBody>
      </p:sp>
      <p:grpSp>
        <p:nvGrpSpPr>
          <p:cNvPr id="7" name="Grouper 6"/>
          <p:cNvGrpSpPr/>
          <p:nvPr/>
        </p:nvGrpSpPr>
        <p:grpSpPr>
          <a:xfrm>
            <a:off x="6844826" y="385810"/>
            <a:ext cx="1993870" cy="2385880"/>
            <a:chOff x="6844826" y="385810"/>
            <a:chExt cx="1993870" cy="2385880"/>
          </a:xfrm>
        </p:grpSpPr>
        <p:sp>
          <p:nvSpPr>
            <p:cNvPr id="131" name="TextBox 130"/>
            <p:cNvSpPr txBox="1"/>
            <p:nvPr/>
          </p:nvSpPr>
          <p:spPr>
            <a:xfrm>
              <a:off x="7495151" y="385810"/>
              <a:ext cx="633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DAPI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844827" y="695645"/>
              <a:ext cx="1993869" cy="207604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>
                <a:noFill/>
              </a:endParaRPr>
            </a:p>
          </p:txBody>
        </p:sp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844826" y="695642"/>
              <a:ext cx="1993869" cy="2076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9" name="ZoneTexte 128"/>
            <p:cNvSpPr txBox="1"/>
            <p:nvPr/>
          </p:nvSpPr>
          <p:spPr>
            <a:xfrm>
              <a:off x="7302208" y="750159"/>
              <a:ext cx="101822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>
                  <a:solidFill>
                    <a:schemeClr val="bg1"/>
                  </a:solidFill>
                  <a:latin typeface="Arial"/>
                  <a:cs typeface="Arial"/>
                </a:rPr>
                <a:t>Distal </a:t>
              </a:r>
              <a:r>
                <a:rPr lang="fr-FR" sz="8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Liver</a:t>
              </a:r>
              <a:r>
                <a:rPr lang="fr-FR" sz="800" dirty="0" smtClean="0">
                  <a:solidFill>
                    <a:schemeClr val="bg1"/>
                  </a:solidFill>
                  <a:latin typeface="Arial"/>
                  <a:cs typeface="Arial"/>
                </a:rPr>
                <a:t> Tissue</a:t>
              </a:r>
              <a:endParaRPr lang="fr-FR" sz="8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5558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42</Words>
  <Application>Microsoft Macintosh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Sebastien Tabaries</dc:creator>
  <cp:lastModifiedBy>Peter Siegel</cp:lastModifiedBy>
  <cp:revision>6</cp:revision>
  <dcterms:created xsi:type="dcterms:W3CDTF">2014-10-17T21:55:35Z</dcterms:created>
  <dcterms:modified xsi:type="dcterms:W3CDTF">2015-01-28T02:53:55Z</dcterms:modified>
</cp:coreProperties>
</file>