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F079A-0ADA-49E1-B003-EF1F6E09A7B4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04222-B1C6-4C61-B974-9CF1C0F626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30458" y="609600"/>
            <a:ext cx="7030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Follow-up study of </a:t>
            </a:r>
            <a:r>
              <a:rPr lang="en-US" sz="1200" b="1" i="1" dirty="0" smtClean="0"/>
              <a:t>PFKFB2</a:t>
            </a:r>
          </a:p>
          <a:p>
            <a:r>
              <a:rPr lang="en-US" sz="1200" dirty="0" smtClean="0"/>
              <a:t>Whole-genome sequence data of 234 Pima Indians identified 13 tag SNPs in/near PFKFB2  (mAF≥0.01; r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&gt;0.8)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4648200"/>
            <a:ext cx="359438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Association analyses with metabolic traits </a:t>
            </a:r>
          </a:p>
          <a:p>
            <a:r>
              <a:rPr lang="en-US" sz="1200" dirty="0" smtClean="0"/>
              <a:t>Body composition (n=555)</a:t>
            </a:r>
          </a:p>
          <a:p>
            <a:r>
              <a:rPr lang="en-US" sz="1200" dirty="0" err="1" smtClean="0"/>
              <a:t>Hyperinsulinemic</a:t>
            </a:r>
            <a:r>
              <a:rPr lang="en-US" sz="1200" dirty="0" smtClean="0"/>
              <a:t>, </a:t>
            </a:r>
            <a:r>
              <a:rPr lang="en-US" sz="1200" dirty="0" err="1" smtClean="0"/>
              <a:t>euglycemic</a:t>
            </a:r>
            <a:r>
              <a:rPr lang="en-US" sz="1200" dirty="0" smtClean="0"/>
              <a:t> clamp (n=555)</a:t>
            </a:r>
          </a:p>
          <a:p>
            <a:r>
              <a:rPr lang="en-US" sz="1200" dirty="0" smtClean="0"/>
              <a:t>Respiratory chamber (n=423)</a:t>
            </a:r>
          </a:p>
          <a:p>
            <a:r>
              <a:rPr lang="en-US" sz="1200" dirty="0" smtClean="0"/>
              <a:t>Acute insulin response (n=298, full-heritage NGT)</a:t>
            </a:r>
          </a:p>
          <a:p>
            <a:r>
              <a:rPr lang="en-US" sz="1200" i="1" dirty="0" smtClean="0"/>
              <a:t>Ad </a:t>
            </a:r>
            <a:r>
              <a:rPr lang="en-US" sz="1200" i="1" dirty="0" err="1" smtClean="0"/>
              <a:t>libitum</a:t>
            </a:r>
            <a:r>
              <a:rPr lang="en-US" sz="1200" dirty="0" smtClean="0"/>
              <a:t> food intake (n=194 including 48 Caucasians)</a:t>
            </a:r>
          </a:p>
          <a:p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057400" y="1066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Genotyping of tag SNPs in American Indians from the GRIC  with longitudinal data</a:t>
            </a:r>
          </a:p>
          <a:p>
            <a:r>
              <a:rPr lang="en-US" sz="1200" dirty="0" smtClean="0"/>
              <a:t>(13 tags analyzed in full-heritage Pima; </a:t>
            </a:r>
            <a:r>
              <a:rPr lang="en-US" sz="1200" dirty="0" smtClean="0"/>
              <a:t>8 </a:t>
            </a:r>
            <a:r>
              <a:rPr lang="en-US" sz="1200" dirty="0" smtClean="0"/>
              <a:t>tags analyzed in all subjects)   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152401" y="1586805"/>
            <a:ext cx="50291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Association analyses in  American Indians from  the Gila River</a:t>
            </a:r>
          </a:p>
          <a:p>
            <a:r>
              <a:rPr lang="en-US" sz="1200" b="1" dirty="0" smtClean="0"/>
              <a:t> Indian Community (GRIC)</a:t>
            </a:r>
          </a:p>
          <a:p>
            <a:r>
              <a:rPr lang="en-US" sz="1200" b="1" i="1" dirty="0" smtClean="0"/>
              <a:t>Full heritage Pima Indians</a:t>
            </a:r>
          </a:p>
          <a:p>
            <a:r>
              <a:rPr lang="en-US" sz="1200" dirty="0" smtClean="0"/>
              <a:t>Maximum BMI (n=3412; age&gt;15 years)</a:t>
            </a:r>
          </a:p>
          <a:p>
            <a:r>
              <a:rPr lang="en-US" sz="1200" dirty="0" smtClean="0"/>
              <a:t>Maximum BMI z-score (n=2296; age= 5-20 years)</a:t>
            </a:r>
          </a:p>
          <a:p>
            <a:r>
              <a:rPr lang="en-US" sz="1200" dirty="0" smtClean="0"/>
              <a:t>T2D (n=3625) </a:t>
            </a:r>
          </a:p>
          <a:p>
            <a:r>
              <a:rPr lang="en-US" sz="1200" dirty="0" smtClean="0"/>
              <a:t>DN (n= 1610)  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52400" y="3022937"/>
            <a:ext cx="388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/>
              <a:t>Mixed heritage American Indians</a:t>
            </a:r>
          </a:p>
          <a:p>
            <a:r>
              <a:rPr lang="en-US" sz="1200" dirty="0" smtClean="0"/>
              <a:t>Max BMI (n=3427; age&gt;15 years)</a:t>
            </a:r>
          </a:p>
          <a:p>
            <a:r>
              <a:rPr lang="en-US" sz="1200" dirty="0" smtClean="0"/>
              <a:t>Maximum BMI z-score (n=3054; age= 5-20 years)</a:t>
            </a:r>
          </a:p>
          <a:p>
            <a:r>
              <a:rPr lang="en-US" sz="1200" dirty="0" smtClean="0"/>
              <a:t>T2D (n=4085) </a:t>
            </a:r>
          </a:p>
          <a:p>
            <a:r>
              <a:rPr lang="en-US" sz="1200" dirty="0" smtClean="0"/>
              <a:t>DN (n= 842)  </a:t>
            </a:r>
            <a:endParaRPr lang="en-US" sz="12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057400" y="1066800"/>
            <a:ext cx="0" cy="533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133600" y="4191000"/>
            <a:ext cx="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267200" y="2590800"/>
            <a:ext cx="1446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Replication of 2 tags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5791200" y="2438400"/>
            <a:ext cx="3045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Association analyses in  urban American Indians  being recruited for a cross-sectional study of T2D and DN</a:t>
            </a:r>
          </a:p>
          <a:p>
            <a:r>
              <a:rPr lang="en-US" sz="1200" dirty="0" smtClean="0"/>
              <a:t>T2D (n=3106)</a:t>
            </a:r>
          </a:p>
          <a:p>
            <a:r>
              <a:rPr lang="en-US" sz="1200" dirty="0" smtClean="0"/>
              <a:t>DN (n=864)</a:t>
            </a:r>
            <a:endParaRPr lang="en-US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343400" y="2971800"/>
            <a:ext cx="13716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52400" y="152400"/>
            <a:ext cx="1896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Supplemental Figure 1.</a:t>
            </a:r>
            <a:endParaRPr lang="en-US" sz="1400" dirty="0"/>
          </a:p>
        </p:txBody>
      </p:sp>
      <p:sp>
        <p:nvSpPr>
          <p:cNvPr id="38" name="Rectangle 37"/>
          <p:cNvSpPr/>
          <p:nvPr/>
        </p:nvSpPr>
        <p:spPr>
          <a:xfrm>
            <a:off x="152400" y="609600"/>
            <a:ext cx="7010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52400" y="4648200"/>
            <a:ext cx="3581400" cy="121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52400" y="1600200"/>
            <a:ext cx="4114800" cy="259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791200" y="2362200"/>
            <a:ext cx="3048000" cy="114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133600" y="4191000"/>
            <a:ext cx="1862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13 tags analyzed in </a:t>
            </a:r>
          </a:p>
          <a:p>
            <a:r>
              <a:rPr lang="en-US" sz="1200" dirty="0" smtClean="0"/>
              <a:t>inpatient American Indians</a:t>
            </a:r>
            <a:endParaRPr lang="en-US" sz="12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4267200" y="4191000"/>
            <a:ext cx="9144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191000" y="4648200"/>
            <a:ext cx="4038600" cy="121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072087" y="4218801"/>
            <a:ext cx="18144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13 tags analyzed  for </a:t>
            </a:r>
            <a:r>
              <a:rPr lang="en-US" sz="1200" dirty="0" err="1" smtClean="0"/>
              <a:t>eQTL</a:t>
            </a:r>
            <a:endParaRPr lang="en-US" sz="1200" dirty="0" smtClean="0"/>
          </a:p>
        </p:txBody>
      </p:sp>
      <p:sp>
        <p:nvSpPr>
          <p:cNvPr id="46" name="Rectangle 45"/>
          <p:cNvSpPr/>
          <p:nvPr/>
        </p:nvSpPr>
        <p:spPr>
          <a:xfrm>
            <a:off x="4191000" y="4687669"/>
            <a:ext cx="441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Association analyses of SNPs with </a:t>
            </a:r>
            <a:r>
              <a:rPr lang="en-US" sz="1200" b="1" i="1" dirty="0" smtClean="0"/>
              <a:t>PFKFB2</a:t>
            </a:r>
            <a:r>
              <a:rPr lang="en-US" sz="1200" b="1" dirty="0" smtClean="0"/>
              <a:t> expression </a:t>
            </a:r>
          </a:p>
          <a:p>
            <a:r>
              <a:rPr lang="en-US" sz="1200" dirty="0" smtClean="0"/>
              <a:t>Adipose tissue biopsies (n=201, all have data on % fat and BMI)</a:t>
            </a:r>
          </a:p>
          <a:p>
            <a:r>
              <a:rPr lang="en-US" sz="1200" dirty="0" smtClean="0"/>
              <a:t>Kidney tissue biopsies (n=61)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>
            <a:lum bright="30000" contrast="96000"/>
            <a:grayscl/>
            <a:biLevel thresh="50000"/>
          </a:blip>
          <a:srcRect l="56667" t="36989" r="21111" b="59871"/>
          <a:stretch>
            <a:fillRect/>
          </a:stretch>
        </p:blipFill>
        <p:spPr bwMode="auto">
          <a:xfrm>
            <a:off x="990600" y="1477926"/>
            <a:ext cx="3962400" cy="50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 descr="C:\Users\ymuller\Desktop\PFKFB2\paper\D'-R2-pim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3955" y="1922721"/>
            <a:ext cx="3095625" cy="2801679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lum bright="30000" contrast="96000"/>
            <a:grayscl/>
            <a:biLevel thresh="50000"/>
          </a:blip>
          <a:srcRect l="56667" t="33185" r="21111" b="64913"/>
          <a:stretch>
            <a:fillRect/>
          </a:stretch>
        </p:blipFill>
        <p:spPr bwMode="auto">
          <a:xfrm>
            <a:off x="990600" y="1249326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4043" y="1249326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PFKFB2</a:t>
            </a:r>
            <a:endParaRPr lang="en-US" sz="1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477926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PFKFB2</a:t>
            </a:r>
            <a:endParaRPr lang="en-US" sz="1200" b="1" i="1" dirty="0"/>
          </a:p>
        </p:txBody>
      </p:sp>
      <p:pic>
        <p:nvPicPr>
          <p:cNvPr id="7" name="Picture 6" descr="C:\Users\ymuller\Desktop\PFKFB2\paper\D'-r2-cau-pfkfb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905000"/>
            <a:ext cx="3276600" cy="2819400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>
            <a:lum bright="30000" contrast="96000"/>
            <a:grayscl/>
            <a:biLevel thresh="50000"/>
          </a:blip>
          <a:srcRect l="56667" t="36989" r="21111" b="59871"/>
          <a:stretch>
            <a:fillRect/>
          </a:stretch>
        </p:blipFill>
        <p:spPr bwMode="auto">
          <a:xfrm>
            <a:off x="4876800" y="1477926"/>
            <a:ext cx="3962400" cy="50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>
            <a:lum bright="30000" contrast="96000"/>
            <a:grayscl/>
            <a:biLevel thresh="50000"/>
          </a:blip>
          <a:srcRect l="56667" t="33185" r="21111" b="64913"/>
          <a:stretch>
            <a:fillRect/>
          </a:stretch>
        </p:blipFill>
        <p:spPr bwMode="auto">
          <a:xfrm>
            <a:off x="4876800" y="1249326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43000" y="4419600"/>
            <a:ext cx="888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Pima (r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922396" y="4419600"/>
            <a:ext cx="1326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Caucasian (r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249566" y="28194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283106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35766" y="298346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790688" y="298346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838200"/>
            <a:ext cx="333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83820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943302" y="1295400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3’UTR</a:t>
            </a:r>
            <a:endParaRPr lang="en-US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155180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3’UTR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076902" y="155180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3’UTR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829502" y="1295400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3’UTR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28600" y="381000"/>
            <a:ext cx="1863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Supplemental Figure 2.</a:t>
            </a: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 l="5867" t="21106" r="31992" b="54066"/>
          <a:stretch>
            <a:fillRect/>
          </a:stretch>
        </p:blipFill>
        <p:spPr bwMode="auto">
          <a:xfrm>
            <a:off x="838200" y="1595802"/>
            <a:ext cx="6400800" cy="2137998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 rot="16200000">
            <a:off x="1169278" y="1780914"/>
            <a:ext cx="693115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Heart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 rot="16200000">
            <a:off x="1630560" y="1798125"/>
            <a:ext cx="693116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Brain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2095412" y="1786390"/>
            <a:ext cx="669647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Lung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 rot="16200000">
            <a:off x="2386561" y="1953802"/>
            <a:ext cx="1004470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Placenta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 rot="16200000">
            <a:off x="2992734" y="1781697"/>
            <a:ext cx="660259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Liver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 rot="16200000">
            <a:off x="3334833" y="1847410"/>
            <a:ext cx="860527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Muscle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 rot="16200000">
            <a:off x="3743862" y="1853668"/>
            <a:ext cx="848011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Kidney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 rot="16200000">
            <a:off x="4030249" y="1994620"/>
            <a:ext cx="1182834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Pancreas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 rot="16200000">
            <a:off x="4799996" y="1743364"/>
            <a:ext cx="583595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Islet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 rot="16200000">
            <a:off x="4774485" y="2200013"/>
            <a:ext cx="1559902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Hypothalamus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 rot="16200000">
            <a:off x="5321332" y="1765268"/>
            <a:ext cx="1228208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Adipose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 rot="16200000">
            <a:off x="5850907" y="1938853"/>
            <a:ext cx="1015423" cy="2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Negative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2000" y="697468"/>
            <a:ext cx="1863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 smtClean="0"/>
          </a:p>
          <a:p>
            <a:r>
              <a:rPr lang="en-US" sz="1400" dirty="0" smtClean="0"/>
              <a:t>Supplemental Figure 3.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288</Words>
  <Application>Microsoft Office PowerPoint</Application>
  <PresentationFormat>On-screen Show (4:3)</PresentationFormat>
  <Paragraphs>62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Leslie Baier</dc:creator>
  <cp:lastModifiedBy>Li Muller</cp:lastModifiedBy>
  <cp:revision>28</cp:revision>
  <dcterms:created xsi:type="dcterms:W3CDTF">2014-06-18T21:13:20Z</dcterms:created>
  <dcterms:modified xsi:type="dcterms:W3CDTF">2014-12-18T17:59:29Z</dcterms:modified>
</cp:coreProperties>
</file>