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A12BC-417F-42B8-8858-604CE68A94C8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4A48FA-6297-4762-B715-011EF53F7F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5130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1AD8-3CB4-4335-B92E-042D364CF35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4352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C6DD-0DB5-4D3F-B98D-64FEB4721298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2F2F5-5B13-4D62-AC76-AF31A63B15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8662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C6DD-0DB5-4D3F-B98D-64FEB4721298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2F2F5-5B13-4D62-AC76-AF31A63B15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6983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C6DD-0DB5-4D3F-B98D-64FEB4721298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2F2F5-5B13-4D62-AC76-AF31A63B15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5274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C6DD-0DB5-4D3F-B98D-64FEB4721298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2F2F5-5B13-4D62-AC76-AF31A63B15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6202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C6DD-0DB5-4D3F-B98D-64FEB4721298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2F2F5-5B13-4D62-AC76-AF31A63B15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7174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C6DD-0DB5-4D3F-B98D-64FEB4721298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2F2F5-5B13-4D62-AC76-AF31A63B15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87069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C6DD-0DB5-4D3F-B98D-64FEB4721298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2F2F5-5B13-4D62-AC76-AF31A63B15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2849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C6DD-0DB5-4D3F-B98D-64FEB4721298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2F2F5-5B13-4D62-AC76-AF31A63B15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1445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C6DD-0DB5-4D3F-B98D-64FEB4721298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2F2F5-5B13-4D62-AC76-AF31A63B15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4055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C6DD-0DB5-4D3F-B98D-64FEB4721298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2F2F5-5B13-4D62-AC76-AF31A63B15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1908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C6DD-0DB5-4D3F-B98D-64FEB4721298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2F2F5-5B13-4D62-AC76-AF31A63B15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044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8C6DD-0DB5-4D3F-B98D-64FEB4721298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2F2F5-5B13-4D62-AC76-AF31A63B15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997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405946" y="774801"/>
            <a:ext cx="5799100" cy="5099489"/>
            <a:chOff x="2165148" y="1156063"/>
            <a:chExt cx="4515194" cy="4363744"/>
          </a:xfrm>
        </p:grpSpPr>
        <p:pic>
          <p:nvPicPr>
            <p:cNvPr id="5" name="Picture 4" descr="ER-neg_NR_heatmap.bmp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27177" y="1709807"/>
              <a:ext cx="3810000" cy="38100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355977" y="1484622"/>
              <a:ext cx="232397" cy="2897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23412" y="1484622"/>
              <a:ext cx="232397" cy="2897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94177" y="1484622"/>
              <a:ext cx="232397" cy="2897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289177" y="1484622"/>
              <a:ext cx="232397" cy="2897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25691" y="1484622"/>
              <a:ext cx="232397" cy="2897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1585030" y="3214515"/>
              <a:ext cx="1447800" cy="2875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Groups: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822577" y="1156063"/>
              <a:ext cx="1447800" cy="31604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Tumors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6003161" y="3471025"/>
              <a:ext cx="1066800" cy="2875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NRs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740352" y="6497946"/>
            <a:ext cx="1390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Sup. Fig.1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280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2350" y="1980819"/>
            <a:ext cx="2895600" cy="2267712"/>
          </a:xfrm>
          <a:prstGeom prst="rect">
            <a:avLst/>
          </a:prstGeom>
        </p:spPr>
      </p:pic>
      <p:sp>
        <p:nvSpPr>
          <p:cNvPr id="4" name="TextBox 14"/>
          <p:cNvSpPr txBox="1">
            <a:spLocks noChangeArrowheads="1"/>
          </p:cNvSpPr>
          <p:nvPr/>
        </p:nvSpPr>
        <p:spPr bwMode="auto">
          <a:xfrm rot="16200000">
            <a:off x="2288621" y="2559440"/>
            <a:ext cx="6981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1.25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 rot="16200000">
            <a:off x="2680866" y="2684517"/>
            <a:ext cx="44796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2.5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 rot="16200000">
            <a:off x="3011365" y="2756100"/>
            <a:ext cx="3048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 rot="16200000">
            <a:off x="1999686" y="2559441"/>
            <a:ext cx="69811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499925" y="2599033"/>
            <a:ext cx="76339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2251414" y="2323933"/>
            <a:ext cx="13068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DOX (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ug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/ml)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1403648" y="3031534"/>
            <a:ext cx="7810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</a:t>
            </a:r>
            <a:r>
              <a:rPr lang="el-GR" sz="12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1403648" y="3342495"/>
            <a:ext cx="7810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3349" y="1721223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MDA-MB-453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 rot="16200000">
            <a:off x="2844729" y="3061672"/>
            <a:ext cx="14194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MTT Fold Change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49"/>
          <p:cNvSpPr txBox="1">
            <a:spLocks noChangeArrowheads="1"/>
          </p:cNvSpPr>
          <p:nvPr/>
        </p:nvSpPr>
        <p:spPr bwMode="auto">
          <a:xfrm>
            <a:off x="4918788" y="2808804"/>
            <a:ext cx="3694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zh-CN" sz="1400" b="1" dirty="0" smtClean="0">
                <a:cs typeface="Arial" panose="020B0604020202020204" pitchFamily="34" charset="0"/>
              </a:rPr>
              <a:t>**</a:t>
            </a:r>
            <a:endParaRPr lang="en-US" altLang="zh-CN" sz="1400" b="1" dirty="0">
              <a:cs typeface="Arial" panose="020B0604020202020204" pitchFamily="34" charset="0"/>
            </a:endParaRPr>
          </a:p>
        </p:txBody>
      </p:sp>
      <p:sp>
        <p:nvSpPr>
          <p:cNvPr id="17" name="TextBox 49"/>
          <p:cNvSpPr txBox="1">
            <a:spLocks noChangeArrowheads="1"/>
          </p:cNvSpPr>
          <p:nvPr/>
        </p:nvSpPr>
        <p:spPr bwMode="auto">
          <a:xfrm>
            <a:off x="5134247" y="3132841"/>
            <a:ext cx="3694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zh-CN" sz="1400" b="1" dirty="0" smtClean="0">
                <a:cs typeface="Arial" panose="020B0604020202020204" pitchFamily="34" charset="0"/>
              </a:rPr>
              <a:t>**</a:t>
            </a:r>
            <a:endParaRPr lang="en-US" altLang="zh-CN" sz="1400" b="1" dirty="0">
              <a:cs typeface="Arial" panose="020B0604020202020204" pitchFamily="34" charset="0"/>
            </a:endParaRPr>
          </a:p>
        </p:txBody>
      </p:sp>
      <p:sp>
        <p:nvSpPr>
          <p:cNvPr id="18" name="TextBox 49"/>
          <p:cNvSpPr txBox="1">
            <a:spLocks noChangeArrowheads="1"/>
          </p:cNvSpPr>
          <p:nvPr/>
        </p:nvSpPr>
        <p:spPr bwMode="auto">
          <a:xfrm>
            <a:off x="5360602" y="2923549"/>
            <a:ext cx="3694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zh-CN" sz="1400" b="1" dirty="0" smtClean="0">
                <a:cs typeface="Arial" panose="020B0604020202020204" pitchFamily="34" charset="0"/>
              </a:rPr>
              <a:t>*</a:t>
            </a:r>
            <a:endParaRPr lang="en-US" altLang="zh-CN" sz="1400" b="1" dirty="0">
              <a:cs typeface="Arial" panose="020B0604020202020204" pitchFamily="34" charset="0"/>
            </a:endParaRPr>
          </a:p>
        </p:txBody>
      </p:sp>
      <p:sp>
        <p:nvSpPr>
          <p:cNvPr id="19" name="TextBox 49"/>
          <p:cNvSpPr txBox="1">
            <a:spLocks noChangeArrowheads="1"/>
          </p:cNvSpPr>
          <p:nvPr/>
        </p:nvSpPr>
        <p:spPr bwMode="auto">
          <a:xfrm>
            <a:off x="5583260" y="3134330"/>
            <a:ext cx="3694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zh-CN" sz="1400" b="1" dirty="0" smtClean="0">
                <a:cs typeface="Arial" panose="020B0604020202020204" pitchFamily="34" charset="0"/>
              </a:rPr>
              <a:t>**</a:t>
            </a:r>
            <a:endParaRPr lang="en-US" altLang="zh-CN" sz="1400" b="1" dirty="0"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84698" y="3031534"/>
            <a:ext cx="1133856" cy="56692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740352" y="6497946"/>
            <a:ext cx="1390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Sup. Fig.2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04241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Z:\Guowei Gu\NR PROJECT\THRB PAPER\oncogene\pathw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29408"/>
            <a:ext cx="5932445" cy="27432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40352" y="6497946"/>
            <a:ext cx="1390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Sup. Fig.3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53036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741040" y="2893137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pPKA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25301" y="3856188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Caspase3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35696" y="3538178"/>
            <a:ext cx="1894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Cleaved-Caspase3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59542" y="2383590"/>
            <a:ext cx="33167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C   H89   D   D+H   C   H89    D   D+H        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3872359" y="2412774"/>
            <a:ext cx="10355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128476" y="2126047"/>
            <a:ext cx="4503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EV</a:t>
            </a:r>
            <a:endParaRPr lang="en-US" sz="12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5087334" y="2412774"/>
            <a:ext cx="869454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298926" y="2133196"/>
            <a:ext cx="4503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SH</a:t>
            </a:r>
            <a:endParaRPr lang="en-US" sz="1200" dirty="0"/>
          </a:p>
        </p:txBody>
      </p:sp>
      <p:sp>
        <p:nvSpPr>
          <p:cNvPr id="20" name="TextBox 22"/>
          <p:cNvSpPr txBox="1">
            <a:spLocks noChangeArrowheads="1"/>
          </p:cNvSpPr>
          <p:nvPr/>
        </p:nvSpPr>
        <p:spPr bwMode="auto">
          <a:xfrm>
            <a:off x="4097544" y="1986047"/>
            <a:ext cx="166615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3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 sz="93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 sz="93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 sz="93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 sz="93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702175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702175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702175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702175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Aft>
                <a:spcPts val="200"/>
              </a:spcAft>
            </a:pPr>
            <a:r>
              <a:rPr lang="en-US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HCC2185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41040" y="3226226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PKA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47212" y="2572165"/>
            <a:ext cx="4844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</a:t>
            </a:r>
            <a:r>
              <a:rPr lang="en-US" sz="1200" dirty="0" err="1" smtClean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endParaRPr lang="en-US" sz="1200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974770" y="4152830"/>
            <a:ext cx="7393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10629" y="2618394"/>
            <a:ext cx="2414016" cy="176174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740352" y="6497946"/>
            <a:ext cx="1390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Sup. Fig.4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410215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2460551" y="282134"/>
            <a:ext cx="421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 rot="16200000">
            <a:off x="1809598" y="1504901"/>
            <a:ext cx="19062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Renilla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Luciferase / </a:t>
            </a:r>
            <a:r>
              <a:rPr lang="en-US" sz="1200" dirty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-Gal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60551" y="3429000"/>
            <a:ext cx="421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12"/>
          <p:cNvSpPr txBox="1">
            <a:spLocks noChangeArrowheads="1"/>
          </p:cNvSpPr>
          <p:nvPr/>
        </p:nvSpPr>
        <p:spPr bwMode="auto">
          <a:xfrm>
            <a:off x="4211960" y="193463"/>
            <a:ext cx="1080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altLang="zh-CN" sz="1200" dirty="0" smtClean="0">
                <a:cs typeface="Arial" panose="020B0604020202020204" pitchFamily="34" charset="0"/>
              </a:rPr>
              <a:t>HCC202 EV</a:t>
            </a:r>
            <a:endParaRPr lang="en-US" altLang="zh-CN" sz="1200" dirty="0">
              <a:cs typeface="Arial" panose="020B0604020202020204" pitchFamily="34" charset="0"/>
            </a:endParaRPr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4276633" y="3631030"/>
            <a:ext cx="1080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altLang="zh-CN" sz="1200" dirty="0" smtClean="0">
                <a:cs typeface="Arial" panose="020B0604020202020204" pitchFamily="34" charset="0"/>
              </a:rPr>
              <a:t>HCC202 SH</a:t>
            </a:r>
            <a:endParaRPr lang="en-US" altLang="zh-CN" sz="1200" dirty="0">
              <a:cs typeface="Arial" panose="020B0604020202020204" pitchFamily="34" charset="0"/>
            </a:endParaRPr>
          </a:p>
        </p:txBody>
      </p:sp>
      <p:sp>
        <p:nvSpPr>
          <p:cNvPr id="24" name="TextBox 49"/>
          <p:cNvSpPr txBox="1">
            <a:spLocks noChangeArrowheads="1"/>
          </p:cNvSpPr>
          <p:nvPr/>
        </p:nvSpPr>
        <p:spPr bwMode="auto">
          <a:xfrm>
            <a:off x="3523168" y="1006384"/>
            <a:ext cx="533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zh-CN" sz="1400" b="1" dirty="0"/>
              <a:t> ***</a:t>
            </a:r>
          </a:p>
        </p:txBody>
      </p:sp>
      <p:sp>
        <p:nvSpPr>
          <p:cNvPr id="32" name="TextBox 49"/>
          <p:cNvSpPr txBox="1">
            <a:spLocks noChangeArrowheads="1"/>
          </p:cNvSpPr>
          <p:nvPr/>
        </p:nvSpPr>
        <p:spPr bwMode="auto">
          <a:xfrm>
            <a:off x="3773713" y="853919"/>
            <a:ext cx="533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zh-CN" sz="1400" b="1" dirty="0"/>
              <a:t> ***</a:t>
            </a:r>
          </a:p>
        </p:txBody>
      </p:sp>
      <p:sp>
        <p:nvSpPr>
          <p:cNvPr id="33" name="TextBox 49"/>
          <p:cNvSpPr txBox="1">
            <a:spLocks noChangeArrowheads="1"/>
          </p:cNvSpPr>
          <p:nvPr/>
        </p:nvSpPr>
        <p:spPr bwMode="auto">
          <a:xfrm>
            <a:off x="4038756" y="820065"/>
            <a:ext cx="533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zh-CN" sz="1400" b="1" dirty="0"/>
              <a:t> </a:t>
            </a:r>
            <a:r>
              <a:rPr lang="en-US" altLang="zh-CN" sz="1400" b="1" dirty="0" smtClean="0"/>
              <a:t>**</a:t>
            </a:r>
            <a:endParaRPr lang="en-US" altLang="zh-CN" sz="1400" b="1" dirty="0"/>
          </a:p>
        </p:txBody>
      </p:sp>
      <p:sp>
        <p:nvSpPr>
          <p:cNvPr id="34" name="TextBox 49"/>
          <p:cNvSpPr txBox="1">
            <a:spLocks noChangeArrowheads="1"/>
          </p:cNvSpPr>
          <p:nvPr/>
        </p:nvSpPr>
        <p:spPr bwMode="auto">
          <a:xfrm>
            <a:off x="3256468" y="1201874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NS</a:t>
            </a:r>
            <a:endParaRPr lang="en-US" altLang="zh-C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49"/>
          <p:cNvSpPr txBox="1">
            <a:spLocks noChangeArrowheads="1"/>
          </p:cNvSpPr>
          <p:nvPr/>
        </p:nvSpPr>
        <p:spPr bwMode="auto">
          <a:xfrm>
            <a:off x="4291965" y="905616"/>
            <a:ext cx="533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zh-CN" sz="1400" b="1" dirty="0"/>
              <a:t> </a:t>
            </a:r>
            <a:r>
              <a:rPr lang="en-US" altLang="zh-CN" sz="1400" b="1" dirty="0" smtClean="0"/>
              <a:t>*</a:t>
            </a:r>
            <a:endParaRPr lang="en-US" altLang="zh-CN" sz="1400" b="1" dirty="0"/>
          </a:p>
        </p:txBody>
      </p:sp>
      <p:sp>
        <p:nvSpPr>
          <p:cNvPr id="36" name="TextBox 49"/>
          <p:cNvSpPr txBox="1">
            <a:spLocks noChangeArrowheads="1"/>
          </p:cNvSpPr>
          <p:nvPr/>
        </p:nvSpPr>
        <p:spPr bwMode="auto">
          <a:xfrm>
            <a:off x="4562648" y="767906"/>
            <a:ext cx="533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zh-CN" sz="1400" b="1" dirty="0"/>
              <a:t> </a:t>
            </a:r>
            <a:r>
              <a:rPr lang="en-US" altLang="zh-CN" sz="1400" b="1" dirty="0" smtClean="0"/>
              <a:t>**</a:t>
            </a:r>
            <a:endParaRPr lang="en-US" altLang="zh-CN" sz="1400" b="1" dirty="0"/>
          </a:p>
        </p:txBody>
      </p:sp>
      <p:sp>
        <p:nvSpPr>
          <p:cNvPr id="37" name="TextBox 49"/>
          <p:cNvSpPr txBox="1">
            <a:spLocks noChangeArrowheads="1"/>
          </p:cNvSpPr>
          <p:nvPr/>
        </p:nvSpPr>
        <p:spPr bwMode="auto">
          <a:xfrm>
            <a:off x="4819188" y="670447"/>
            <a:ext cx="533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zh-CN" sz="1400" b="1" dirty="0"/>
              <a:t> </a:t>
            </a:r>
            <a:r>
              <a:rPr lang="en-US" altLang="zh-CN" sz="1400" b="1" dirty="0" smtClean="0"/>
              <a:t>**</a:t>
            </a:r>
            <a:endParaRPr lang="en-US" altLang="zh-CN" sz="1400" b="1" dirty="0"/>
          </a:p>
        </p:txBody>
      </p:sp>
      <p:sp>
        <p:nvSpPr>
          <p:cNvPr id="38" name="TextBox 49"/>
          <p:cNvSpPr txBox="1">
            <a:spLocks noChangeArrowheads="1"/>
          </p:cNvSpPr>
          <p:nvPr/>
        </p:nvSpPr>
        <p:spPr bwMode="auto">
          <a:xfrm>
            <a:off x="5083120" y="737296"/>
            <a:ext cx="533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zh-CN" sz="1400" b="1" dirty="0"/>
              <a:t> ***</a:t>
            </a:r>
          </a:p>
        </p:txBody>
      </p:sp>
      <p:sp>
        <p:nvSpPr>
          <p:cNvPr id="39" name="TextBox 49"/>
          <p:cNvSpPr txBox="1">
            <a:spLocks noChangeArrowheads="1"/>
          </p:cNvSpPr>
          <p:nvPr/>
        </p:nvSpPr>
        <p:spPr bwMode="auto">
          <a:xfrm>
            <a:off x="5356753" y="904471"/>
            <a:ext cx="533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zh-CN" sz="1400" b="1" dirty="0"/>
              <a:t> ***</a:t>
            </a:r>
          </a:p>
        </p:txBody>
      </p:sp>
      <p:sp>
        <p:nvSpPr>
          <p:cNvPr id="40" name="TextBox 49"/>
          <p:cNvSpPr txBox="1">
            <a:spLocks noChangeArrowheads="1"/>
          </p:cNvSpPr>
          <p:nvPr/>
        </p:nvSpPr>
        <p:spPr bwMode="auto">
          <a:xfrm>
            <a:off x="5603592" y="656016"/>
            <a:ext cx="533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zh-CN" sz="1400" b="1" dirty="0"/>
              <a:t> </a:t>
            </a:r>
            <a:r>
              <a:rPr lang="en-US" altLang="zh-CN" sz="1400" b="1" dirty="0" smtClean="0"/>
              <a:t>**</a:t>
            </a:r>
            <a:endParaRPr lang="en-US" altLang="zh-CN" sz="1400" b="1" dirty="0"/>
          </a:p>
        </p:txBody>
      </p:sp>
      <p:sp>
        <p:nvSpPr>
          <p:cNvPr id="41" name="TextBox 49"/>
          <p:cNvSpPr txBox="1">
            <a:spLocks noChangeArrowheads="1"/>
          </p:cNvSpPr>
          <p:nvPr/>
        </p:nvSpPr>
        <p:spPr bwMode="auto">
          <a:xfrm>
            <a:off x="5866928" y="521760"/>
            <a:ext cx="533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zh-CN" sz="1400" b="1" dirty="0"/>
              <a:t> </a:t>
            </a:r>
            <a:r>
              <a:rPr lang="en-US" altLang="zh-CN" sz="1400" b="1" dirty="0" smtClean="0"/>
              <a:t>**</a:t>
            </a:r>
            <a:endParaRPr lang="en-US" altLang="zh-CN" sz="1400" b="1" dirty="0"/>
          </a:p>
        </p:txBody>
      </p:sp>
      <p:sp>
        <p:nvSpPr>
          <p:cNvPr id="42" name="TextBox 49"/>
          <p:cNvSpPr txBox="1">
            <a:spLocks noChangeArrowheads="1"/>
          </p:cNvSpPr>
          <p:nvPr/>
        </p:nvSpPr>
        <p:spPr bwMode="auto">
          <a:xfrm>
            <a:off x="6126832" y="583608"/>
            <a:ext cx="533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zh-CN" sz="1400" b="1" dirty="0"/>
              <a:t> ***</a:t>
            </a:r>
          </a:p>
        </p:txBody>
      </p:sp>
      <p:sp>
        <p:nvSpPr>
          <p:cNvPr id="43" name="TextBox 49"/>
          <p:cNvSpPr txBox="1">
            <a:spLocks noChangeArrowheads="1"/>
          </p:cNvSpPr>
          <p:nvPr/>
        </p:nvSpPr>
        <p:spPr bwMode="auto">
          <a:xfrm>
            <a:off x="4565720" y="3841905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zh-CN" sz="1200" dirty="0">
                <a:cs typeface="Arial" panose="020B0604020202020204" pitchFamily="34" charset="0"/>
              </a:rPr>
              <a:t> </a:t>
            </a:r>
            <a:r>
              <a:rPr lang="en-US" altLang="zh-CN" sz="1200" dirty="0" smtClean="0">
                <a:cs typeface="Arial" panose="020B0604020202020204" pitchFamily="34" charset="0"/>
              </a:rPr>
              <a:t>NS</a:t>
            </a:r>
            <a:endParaRPr lang="en-US" altLang="zh-CN" sz="1200" dirty="0">
              <a:cs typeface="Arial" panose="020B060402020202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492688" y="4077072"/>
            <a:ext cx="298167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 rot="16200000">
            <a:off x="1778435" y="4812199"/>
            <a:ext cx="19062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Renilla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Luciferase / </a:t>
            </a:r>
            <a:r>
              <a:rPr lang="en-US" sz="1200" dirty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-Gal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8316" y="454850"/>
            <a:ext cx="3749040" cy="31089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3398" y="3616993"/>
            <a:ext cx="3742944" cy="316992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7740352" y="6497946"/>
            <a:ext cx="1390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Sup. Fig.5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95403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39"/>
          <p:cNvSpPr txBox="1">
            <a:spLocks noChangeArrowheads="1"/>
          </p:cNvSpPr>
          <p:nvPr/>
        </p:nvSpPr>
        <p:spPr bwMode="auto">
          <a:xfrm>
            <a:off x="2717878" y="1689194"/>
            <a:ext cx="381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0"/>
          <p:cNvSpPr txBox="1">
            <a:spLocks noChangeArrowheads="1"/>
          </p:cNvSpPr>
          <p:nvPr/>
        </p:nvSpPr>
        <p:spPr bwMode="auto">
          <a:xfrm>
            <a:off x="2955216" y="887461"/>
            <a:ext cx="723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altLang="zh-CN" sz="1200" dirty="0" err="1" smtClean="0">
                <a:cs typeface="Arial" panose="020B0604020202020204" pitchFamily="34" charset="0"/>
              </a:rPr>
              <a:t>TR</a:t>
            </a:r>
            <a:r>
              <a:rPr lang="en-US" altLang="zh-CN" sz="1200" dirty="0" err="1" smtClean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endParaRPr lang="en-US" altLang="zh-CN" sz="1200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2926640" y="1200093"/>
            <a:ext cx="762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altLang="zh-CN" sz="1200" dirty="0" smtClean="0">
                <a:cs typeface="Arial" panose="020B0604020202020204" pitchFamily="34" charset="0"/>
              </a:rPr>
              <a:t>GAPDH</a:t>
            </a:r>
            <a:endParaRPr lang="en-US" altLang="zh-CN" sz="1200" dirty="0">
              <a:cs typeface="Arial" panose="020B0604020202020204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78863116"/>
              </p:ext>
            </p:extLst>
          </p:nvPr>
        </p:nvGraphicFramePr>
        <p:xfrm>
          <a:off x="2793237" y="419545"/>
          <a:ext cx="2913063" cy="38481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949325"/>
                <a:gridCol w="280988"/>
                <a:gridCol w="279400"/>
                <a:gridCol w="280987"/>
                <a:gridCol w="280988"/>
                <a:gridCol w="279400"/>
                <a:gridCol w="280987"/>
                <a:gridCol w="280988"/>
              </a:tblGrid>
              <a:tr h="762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GC-1 (</a:t>
                      </a:r>
                      <a:r>
                        <a:rPr kumimoji="0" lang="en-US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-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 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KB-141 (</a:t>
                      </a:r>
                      <a:r>
                        <a:rPr kumimoji="0" lang="en-US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-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4205666" y="82184"/>
            <a:ext cx="7713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HCC202</a:t>
            </a:r>
            <a:endParaRPr lang="en-US" altLang="zh-C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39"/>
          <p:cNvSpPr txBox="1">
            <a:spLocks noChangeArrowheads="1"/>
          </p:cNvSpPr>
          <p:nvPr/>
        </p:nvSpPr>
        <p:spPr bwMode="auto">
          <a:xfrm>
            <a:off x="2717878" y="8692"/>
            <a:ext cx="381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49"/>
          <p:cNvSpPr txBox="1">
            <a:spLocks noChangeArrowheads="1"/>
          </p:cNvSpPr>
          <p:nvPr/>
        </p:nvSpPr>
        <p:spPr bwMode="auto">
          <a:xfrm>
            <a:off x="5796136" y="5517232"/>
            <a:ext cx="533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zh-CN" b="1" dirty="0"/>
              <a:t> </a:t>
            </a:r>
            <a:r>
              <a:rPr lang="en-US" altLang="zh-CN" b="1" dirty="0" smtClean="0"/>
              <a:t>*</a:t>
            </a:r>
            <a:endParaRPr lang="en-US" altLang="zh-CN" b="1" dirty="0"/>
          </a:p>
        </p:txBody>
      </p:sp>
      <p:sp>
        <p:nvSpPr>
          <p:cNvPr id="24" name="Rectangle 23"/>
          <p:cNvSpPr/>
          <p:nvPr/>
        </p:nvSpPr>
        <p:spPr>
          <a:xfrm rot="16200000">
            <a:off x="2222023" y="5307338"/>
            <a:ext cx="14194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MTT Fold Change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 rot="16200000">
            <a:off x="2222024" y="2636434"/>
            <a:ext cx="14194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MTT Fold Change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9"/>
          <p:cNvSpPr txBox="1">
            <a:spLocks noChangeArrowheads="1"/>
          </p:cNvSpPr>
          <p:nvPr/>
        </p:nvSpPr>
        <p:spPr bwMode="auto">
          <a:xfrm>
            <a:off x="2717878" y="4339143"/>
            <a:ext cx="381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TextBox 49"/>
          <p:cNvSpPr txBox="1">
            <a:spLocks noChangeArrowheads="1"/>
          </p:cNvSpPr>
          <p:nvPr/>
        </p:nvSpPr>
        <p:spPr bwMode="auto">
          <a:xfrm>
            <a:off x="5698266" y="2356508"/>
            <a:ext cx="8787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b="1" dirty="0"/>
              <a:t> </a:t>
            </a:r>
            <a:r>
              <a:rPr lang="en-US" altLang="zh-CN" b="1" dirty="0" smtClean="0"/>
              <a:t>***</a:t>
            </a:r>
            <a:endParaRPr lang="en-US" altLang="zh-CN" b="1" dirty="0"/>
          </a:p>
        </p:txBody>
      </p:sp>
      <p:sp>
        <p:nvSpPr>
          <p:cNvPr id="77" name="TextBox 49"/>
          <p:cNvSpPr txBox="1">
            <a:spLocks noChangeArrowheads="1"/>
          </p:cNvSpPr>
          <p:nvPr/>
        </p:nvSpPr>
        <p:spPr bwMode="auto">
          <a:xfrm>
            <a:off x="6038441" y="2718500"/>
            <a:ext cx="8787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b="1" dirty="0"/>
              <a:t> </a:t>
            </a:r>
            <a:r>
              <a:rPr lang="en-US" altLang="zh-CN" b="1" dirty="0" smtClean="0"/>
              <a:t>***</a:t>
            </a:r>
            <a:endParaRPr lang="en-US" altLang="zh-CN" b="1" dirty="0"/>
          </a:p>
        </p:txBody>
      </p:sp>
      <p:grpSp>
        <p:nvGrpSpPr>
          <p:cNvPr id="78" name="Group 77"/>
          <p:cNvGrpSpPr/>
          <p:nvPr/>
        </p:nvGrpSpPr>
        <p:grpSpPr>
          <a:xfrm>
            <a:off x="5601549" y="2348126"/>
            <a:ext cx="228491" cy="546375"/>
            <a:chOff x="2996137" y="2661851"/>
            <a:chExt cx="228491" cy="988253"/>
          </a:xfrm>
        </p:grpSpPr>
        <p:cxnSp>
          <p:nvCxnSpPr>
            <p:cNvPr id="79" name="Straight Connector 78"/>
            <p:cNvCxnSpPr/>
            <p:nvPr/>
          </p:nvCxnSpPr>
          <p:spPr>
            <a:xfrm>
              <a:off x="2996137" y="3650104"/>
              <a:ext cx="22099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3003638" y="2661851"/>
              <a:ext cx="22099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3224628" y="2661851"/>
              <a:ext cx="0" cy="98825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/>
          <p:nvPr/>
        </p:nvGrpSpPr>
        <p:grpSpPr>
          <a:xfrm>
            <a:off x="5923865" y="2359740"/>
            <a:ext cx="228491" cy="1038817"/>
            <a:chOff x="2996137" y="2661851"/>
            <a:chExt cx="228491" cy="988253"/>
          </a:xfrm>
        </p:grpSpPr>
        <p:cxnSp>
          <p:nvCxnSpPr>
            <p:cNvPr id="83" name="Straight Connector 82"/>
            <p:cNvCxnSpPr/>
            <p:nvPr/>
          </p:nvCxnSpPr>
          <p:spPr>
            <a:xfrm>
              <a:off x="2996137" y="3650104"/>
              <a:ext cx="22099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3003638" y="2661851"/>
              <a:ext cx="22099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3224628" y="2661851"/>
              <a:ext cx="0" cy="98825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>
            <a:off x="5796136" y="5631815"/>
            <a:ext cx="228491" cy="116249"/>
            <a:chOff x="2996137" y="2661851"/>
            <a:chExt cx="228491" cy="988253"/>
          </a:xfrm>
        </p:grpSpPr>
        <p:cxnSp>
          <p:nvCxnSpPr>
            <p:cNvPr id="87" name="Straight Connector 86"/>
            <p:cNvCxnSpPr/>
            <p:nvPr/>
          </p:nvCxnSpPr>
          <p:spPr>
            <a:xfrm>
              <a:off x="2996137" y="3650104"/>
              <a:ext cx="22099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3003638" y="2661851"/>
              <a:ext cx="22099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3224628" y="2661851"/>
              <a:ext cx="0" cy="98825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89652" y="855313"/>
            <a:ext cx="2029968" cy="5486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0252" y="1699575"/>
            <a:ext cx="4047744" cy="2639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23688" y="4192648"/>
            <a:ext cx="2743200" cy="25908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7740352" y="6497946"/>
            <a:ext cx="1390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Sup. Fig.6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92283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Office PowerPoint</Application>
  <PresentationFormat>On-screen Show (4:3)</PresentationFormat>
  <Paragraphs>84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Baylor College of Medicine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ggu</dc:creator>
  <cp:lastModifiedBy>0010413</cp:lastModifiedBy>
  <cp:revision>1</cp:revision>
  <dcterms:created xsi:type="dcterms:W3CDTF">2015-03-16T16:01:28Z</dcterms:created>
  <dcterms:modified xsi:type="dcterms:W3CDTF">2015-03-19T11:29:35Z</dcterms:modified>
</cp:coreProperties>
</file>