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336" r:id="rId2"/>
    <p:sldId id="333" r:id="rId3"/>
    <p:sldId id="334" r:id="rId4"/>
    <p:sldId id="332" r:id="rId5"/>
    <p:sldId id="321" r:id="rId6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8000"/>
    <a:srgbClr val="5FDC76"/>
    <a:srgbClr val="004080"/>
    <a:srgbClr val="000080"/>
    <a:srgbClr val="3C61EB"/>
    <a:srgbClr val="00FF80"/>
    <a:srgbClr val="8000FF"/>
    <a:srgbClr val="FF6FCF"/>
    <a:srgbClr val="66FFCC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71" autoAdjust="0"/>
  </p:normalViewPr>
  <p:slideViewPr>
    <p:cSldViewPr snapToGrid="0" snapToObjects="1">
      <p:cViewPr>
        <p:scale>
          <a:sx n="147" d="100"/>
          <a:sy n="147" d="100"/>
        </p:scale>
        <p:origin x="-1000" y="25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1D6B6-EEED-DA44-9807-8D263AE5571A}" type="datetimeFigureOut">
              <a:rPr lang="en-US" smtClean="0"/>
              <a:t>1/12/15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FF1F8-8455-6546-93E2-AD4E4543C0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4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AB8A-1600-B147-B368-7266FE06AB59}" type="datetimeFigureOut">
              <a:rPr lang="en-US" smtClean="0"/>
              <a:t>1/12/15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94-F638-B84D-B0CA-3928FADC0D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987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AB8A-1600-B147-B368-7266FE06AB59}" type="datetimeFigureOut">
              <a:rPr lang="en-US" smtClean="0"/>
              <a:t>1/12/15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94-F638-B84D-B0CA-3928FADC0D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235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AB8A-1600-B147-B368-7266FE06AB59}" type="datetimeFigureOut">
              <a:rPr lang="en-US" smtClean="0"/>
              <a:t>1/12/15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94-F638-B84D-B0CA-3928FADC0D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025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AB8A-1600-B147-B368-7266FE06AB59}" type="datetimeFigureOut">
              <a:rPr lang="en-US" smtClean="0"/>
              <a:t>1/12/15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94-F638-B84D-B0CA-3928FADC0D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65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AB8A-1600-B147-B368-7266FE06AB59}" type="datetimeFigureOut">
              <a:rPr lang="en-US" smtClean="0"/>
              <a:t>1/12/15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94-F638-B84D-B0CA-3928FADC0D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69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AB8A-1600-B147-B368-7266FE06AB59}" type="datetimeFigureOut">
              <a:rPr lang="en-US" smtClean="0"/>
              <a:t>1/12/15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94-F638-B84D-B0CA-3928FADC0D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990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AB8A-1600-B147-B368-7266FE06AB59}" type="datetimeFigureOut">
              <a:rPr lang="en-US" smtClean="0"/>
              <a:t>1/12/15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94-F638-B84D-B0CA-3928FADC0D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381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AB8A-1600-B147-B368-7266FE06AB59}" type="datetimeFigureOut">
              <a:rPr lang="en-US" smtClean="0"/>
              <a:t>1/12/15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94-F638-B84D-B0CA-3928FADC0D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926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AB8A-1600-B147-B368-7266FE06AB59}" type="datetimeFigureOut">
              <a:rPr lang="en-US" smtClean="0"/>
              <a:t>1/12/15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94-F638-B84D-B0CA-3928FADC0D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519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AB8A-1600-B147-B368-7266FE06AB59}" type="datetimeFigureOut">
              <a:rPr lang="en-US" smtClean="0"/>
              <a:t>1/12/15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94-F638-B84D-B0CA-3928FADC0D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72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AB8A-1600-B147-B368-7266FE06AB59}" type="datetimeFigureOut">
              <a:rPr lang="en-US" smtClean="0"/>
              <a:t>1/12/15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94-F638-B84D-B0CA-3928FADC0D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399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9AB8A-1600-B147-B368-7266FE06AB59}" type="datetimeFigureOut">
              <a:rPr lang="en-US" smtClean="0"/>
              <a:t>1/12/15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D8F94-F638-B84D-B0CA-3928FADC0D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66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jpeg"/><Relationship Id="rId12" Type="http://schemas.openxmlformats.org/officeDocument/2006/relationships/image" Target="../media/image11.tiff"/><Relationship Id="rId13" Type="http://schemas.openxmlformats.org/officeDocument/2006/relationships/image" Target="../media/image12.jpeg"/><Relationship Id="rId14" Type="http://schemas.openxmlformats.org/officeDocument/2006/relationships/image" Target="../media/image13.tiff"/><Relationship Id="rId15" Type="http://schemas.openxmlformats.org/officeDocument/2006/relationships/image" Target="../media/image14.tiff"/><Relationship Id="rId16" Type="http://schemas.openxmlformats.org/officeDocument/2006/relationships/image" Target="../media/image15.tiff"/><Relationship Id="rId17" Type="http://schemas.openxmlformats.org/officeDocument/2006/relationships/image" Target="../media/image16.tiff"/><Relationship Id="rId18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tiff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7.jpeg"/><Relationship Id="rId12" Type="http://schemas.openxmlformats.org/officeDocument/2006/relationships/image" Target="../media/image28.tiff"/><Relationship Id="rId13" Type="http://schemas.openxmlformats.org/officeDocument/2006/relationships/image" Target="../media/image29.jpeg"/><Relationship Id="rId14" Type="http://schemas.openxmlformats.org/officeDocument/2006/relationships/image" Target="../media/image30.jpeg"/><Relationship Id="rId15" Type="http://schemas.openxmlformats.org/officeDocument/2006/relationships/image" Target="../media/image31.jpeg"/><Relationship Id="rId16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tiff"/><Relationship Id="rId5" Type="http://schemas.openxmlformats.org/officeDocument/2006/relationships/image" Target="../media/image21.jpeg"/><Relationship Id="rId6" Type="http://schemas.openxmlformats.org/officeDocument/2006/relationships/image" Target="../media/image22.emf"/><Relationship Id="rId7" Type="http://schemas.openxmlformats.org/officeDocument/2006/relationships/image" Target="../media/image23.emf"/><Relationship Id="rId8" Type="http://schemas.openxmlformats.org/officeDocument/2006/relationships/image" Target="../media/image24.emf"/><Relationship Id="rId9" Type="http://schemas.openxmlformats.org/officeDocument/2006/relationships/image" Target="../media/image25.jpeg"/><Relationship Id="rId10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8.emf"/><Relationship Id="rId20" Type="http://schemas.openxmlformats.org/officeDocument/2006/relationships/image" Target="../media/image47.png"/><Relationship Id="rId21" Type="http://schemas.openxmlformats.org/officeDocument/2006/relationships/image" Target="../media/image48.png"/><Relationship Id="rId22" Type="http://schemas.openxmlformats.org/officeDocument/2006/relationships/image" Target="../media/image49.png"/><Relationship Id="rId23" Type="http://schemas.openxmlformats.org/officeDocument/2006/relationships/image" Target="../media/image50.jpeg"/><Relationship Id="rId24" Type="http://schemas.openxmlformats.org/officeDocument/2006/relationships/image" Target="../media/image51.tiff"/><Relationship Id="rId10" Type="http://schemas.openxmlformats.org/officeDocument/2006/relationships/image" Target="../media/image39.png"/><Relationship Id="rId11" Type="http://schemas.openxmlformats.org/officeDocument/2006/relationships/image" Target="../media/image40.png"/><Relationship Id="rId12" Type="http://schemas.openxmlformats.org/officeDocument/2006/relationships/image" Target="../media/image41.jpeg"/><Relationship Id="rId13" Type="http://schemas.openxmlformats.org/officeDocument/2006/relationships/image" Target="../media/image42.jpeg"/><Relationship Id="rId14" Type="http://schemas.openxmlformats.org/officeDocument/2006/relationships/image" Target="../media/image43.jpeg"/><Relationship Id="rId15" Type="http://schemas.microsoft.com/office/2007/relationships/hdphoto" Target="../media/hdphoto1.wdp"/><Relationship Id="rId16" Type="http://schemas.openxmlformats.org/officeDocument/2006/relationships/image" Target="../media/image44.jpeg"/><Relationship Id="rId17" Type="http://schemas.microsoft.com/office/2007/relationships/hdphoto" Target="../media/hdphoto2.wdp"/><Relationship Id="rId18" Type="http://schemas.openxmlformats.org/officeDocument/2006/relationships/image" Target="../media/image45.emf"/><Relationship Id="rId19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jpg"/><Relationship Id="rId4" Type="http://schemas.openxmlformats.org/officeDocument/2006/relationships/image" Target="../media/image19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image" Target="../media/image37.jpeg"/><Relationship Id="rId8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0" Type="http://schemas.openxmlformats.org/officeDocument/2006/relationships/image" Target="../media/image63.emf"/><Relationship Id="rId21" Type="http://schemas.openxmlformats.org/officeDocument/2006/relationships/image" Target="../media/image64.jpeg"/><Relationship Id="rId22" Type="http://schemas.microsoft.com/office/2007/relationships/hdphoto" Target="../media/hdphoto10.wdp"/><Relationship Id="rId23" Type="http://schemas.openxmlformats.org/officeDocument/2006/relationships/image" Target="../media/image65.jpeg"/><Relationship Id="rId24" Type="http://schemas.microsoft.com/office/2007/relationships/hdphoto" Target="../media/hdphoto11.wdp"/><Relationship Id="rId25" Type="http://schemas.openxmlformats.org/officeDocument/2006/relationships/image" Target="../media/image66.jpeg"/><Relationship Id="rId26" Type="http://schemas.microsoft.com/office/2007/relationships/hdphoto" Target="../media/hdphoto12.wdp"/><Relationship Id="rId27" Type="http://schemas.openxmlformats.org/officeDocument/2006/relationships/image" Target="../media/image67.jpeg"/><Relationship Id="rId28" Type="http://schemas.microsoft.com/office/2007/relationships/hdphoto" Target="../media/hdphoto13.wdp"/><Relationship Id="rId29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emf"/><Relationship Id="rId3" Type="http://schemas.openxmlformats.org/officeDocument/2006/relationships/image" Target="../media/image53.png"/><Relationship Id="rId4" Type="http://schemas.openxmlformats.org/officeDocument/2006/relationships/image" Target="../media/image54.emf"/><Relationship Id="rId5" Type="http://schemas.openxmlformats.org/officeDocument/2006/relationships/image" Target="../media/image55.jpeg"/><Relationship Id="rId30" Type="http://schemas.microsoft.com/office/2007/relationships/hdphoto" Target="../media/hdphoto14.wdp"/><Relationship Id="rId31" Type="http://schemas.openxmlformats.org/officeDocument/2006/relationships/image" Target="../media/image69.jpeg"/><Relationship Id="rId32" Type="http://schemas.microsoft.com/office/2007/relationships/hdphoto" Target="../media/hdphoto15.wdp"/><Relationship Id="rId9" Type="http://schemas.openxmlformats.org/officeDocument/2006/relationships/image" Target="../media/image57.jpeg"/><Relationship Id="rId6" Type="http://schemas.microsoft.com/office/2007/relationships/hdphoto" Target="../media/hdphoto3.wdp"/><Relationship Id="rId7" Type="http://schemas.openxmlformats.org/officeDocument/2006/relationships/image" Target="../media/image56.jpeg"/><Relationship Id="rId8" Type="http://schemas.microsoft.com/office/2007/relationships/hdphoto" Target="../media/hdphoto4.wdp"/><Relationship Id="rId33" Type="http://schemas.openxmlformats.org/officeDocument/2006/relationships/image" Target="../media/image70.jpeg"/><Relationship Id="rId34" Type="http://schemas.microsoft.com/office/2007/relationships/hdphoto" Target="../media/hdphoto16.wdp"/><Relationship Id="rId35" Type="http://schemas.openxmlformats.org/officeDocument/2006/relationships/image" Target="../media/image71.jpeg"/><Relationship Id="rId36" Type="http://schemas.microsoft.com/office/2007/relationships/hdphoto" Target="../media/hdphoto17.wdp"/><Relationship Id="rId10" Type="http://schemas.microsoft.com/office/2007/relationships/hdphoto" Target="../media/hdphoto5.wdp"/><Relationship Id="rId11" Type="http://schemas.openxmlformats.org/officeDocument/2006/relationships/image" Target="../media/image58.jpeg"/><Relationship Id="rId12" Type="http://schemas.microsoft.com/office/2007/relationships/hdphoto" Target="../media/hdphoto6.wdp"/><Relationship Id="rId13" Type="http://schemas.openxmlformats.org/officeDocument/2006/relationships/image" Target="../media/image59.jpeg"/><Relationship Id="rId14" Type="http://schemas.microsoft.com/office/2007/relationships/hdphoto" Target="../media/hdphoto7.wdp"/><Relationship Id="rId15" Type="http://schemas.openxmlformats.org/officeDocument/2006/relationships/image" Target="../media/image60.jpeg"/><Relationship Id="rId16" Type="http://schemas.microsoft.com/office/2007/relationships/hdphoto" Target="../media/hdphoto8.wdp"/><Relationship Id="rId17" Type="http://schemas.openxmlformats.org/officeDocument/2006/relationships/image" Target="../media/image61.jpeg"/><Relationship Id="rId18" Type="http://schemas.openxmlformats.org/officeDocument/2006/relationships/image" Target="../media/image62.jpeg"/><Relationship Id="rId19" Type="http://schemas.microsoft.com/office/2007/relationships/hdphoto" Target="../media/hdphoto9.wdp"/><Relationship Id="rId37" Type="http://schemas.openxmlformats.org/officeDocument/2006/relationships/image" Target="../media/image72.emf"/><Relationship Id="rId38" Type="http://schemas.openxmlformats.org/officeDocument/2006/relationships/image" Target="../media/image73.emf"/><Relationship Id="rId39" Type="http://schemas.openxmlformats.org/officeDocument/2006/relationships/image" Target="../media/image74.emf"/><Relationship Id="rId40" Type="http://schemas.openxmlformats.org/officeDocument/2006/relationships/image" Target="../media/image75.emf"/><Relationship Id="rId41" Type="http://schemas.openxmlformats.org/officeDocument/2006/relationships/image" Target="../media/image76.emf"/><Relationship Id="rId42" Type="http://schemas.openxmlformats.org/officeDocument/2006/relationships/image" Target="../media/image77.tiff"/><Relationship Id="rId43" Type="http://schemas.openxmlformats.org/officeDocument/2006/relationships/image" Target="../media/image78.jpeg"/><Relationship Id="rId44" Type="http://schemas.openxmlformats.org/officeDocument/2006/relationships/image" Target="../media/image79.emf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7.jpeg"/><Relationship Id="rId12" Type="http://schemas.microsoft.com/office/2007/relationships/hdphoto" Target="../media/hdphoto20.wdp"/><Relationship Id="rId13" Type="http://schemas.openxmlformats.org/officeDocument/2006/relationships/image" Target="../media/image88.jpeg"/><Relationship Id="rId14" Type="http://schemas.microsoft.com/office/2007/relationships/hdphoto" Target="../media/hdphoto21.wdp"/><Relationship Id="rId15" Type="http://schemas.openxmlformats.org/officeDocument/2006/relationships/image" Target="../media/image89.jpeg"/><Relationship Id="rId16" Type="http://schemas.microsoft.com/office/2007/relationships/hdphoto" Target="../media/hdphoto22.wdp"/><Relationship Id="rId17" Type="http://schemas.openxmlformats.org/officeDocument/2006/relationships/image" Target="../media/image90.emf"/><Relationship Id="rId18" Type="http://schemas.openxmlformats.org/officeDocument/2006/relationships/image" Target="../media/image91.emf"/><Relationship Id="rId19" Type="http://schemas.openxmlformats.org/officeDocument/2006/relationships/image" Target="../media/image9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emf"/><Relationship Id="rId3" Type="http://schemas.openxmlformats.org/officeDocument/2006/relationships/image" Target="../media/image81.jpeg"/><Relationship Id="rId4" Type="http://schemas.openxmlformats.org/officeDocument/2006/relationships/image" Target="../media/image82.jpeg"/><Relationship Id="rId5" Type="http://schemas.openxmlformats.org/officeDocument/2006/relationships/image" Target="../media/image83.jpeg"/><Relationship Id="rId6" Type="http://schemas.openxmlformats.org/officeDocument/2006/relationships/image" Target="../media/image84.png"/><Relationship Id="rId7" Type="http://schemas.openxmlformats.org/officeDocument/2006/relationships/image" Target="../media/image85.jpeg"/><Relationship Id="rId8" Type="http://schemas.microsoft.com/office/2007/relationships/hdphoto" Target="../media/hdphoto18.wdp"/><Relationship Id="rId9" Type="http://schemas.openxmlformats.org/officeDocument/2006/relationships/image" Target="../media/image86.jpeg"/><Relationship Id="rId10" Type="http://schemas.microsoft.com/office/2007/relationships/hdphoto" Target="../media/hdphoto19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/>
          <p:cNvSpPr txBox="1"/>
          <p:nvPr/>
        </p:nvSpPr>
        <p:spPr>
          <a:xfrm>
            <a:off x="2855517" y="120134"/>
            <a:ext cx="3773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Guarnerio et al. Supplementary Fig. S1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447824" y="641991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B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51154" y="2965640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C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335534" y="2963766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D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004175" y="2963392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330299" y="5605295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F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004175" y="5605295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G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51154" y="641991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A</a:t>
            </a:r>
          </a:p>
        </p:txBody>
      </p:sp>
      <p:grpSp>
        <p:nvGrpSpPr>
          <p:cNvPr id="144" name="Group 143"/>
          <p:cNvGrpSpPr/>
          <p:nvPr/>
        </p:nvGrpSpPr>
        <p:grpSpPr>
          <a:xfrm>
            <a:off x="4650543" y="599537"/>
            <a:ext cx="1670622" cy="2001248"/>
            <a:chOff x="4175343" y="461297"/>
            <a:chExt cx="1670622" cy="2001248"/>
          </a:xfrm>
        </p:grpSpPr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 rot="16200000">
              <a:off x="4587605" y="704251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c-myc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4" name="TextBox 6"/>
            <p:cNvSpPr txBox="1">
              <a:spLocks noChangeArrowheads="1"/>
            </p:cNvSpPr>
            <p:nvPr/>
          </p:nvSpPr>
          <p:spPr bwMode="auto">
            <a:xfrm rot="16200000">
              <a:off x="4455990" y="853979"/>
              <a:ext cx="50783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CTR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7" name="TextBox 6"/>
            <p:cNvSpPr txBox="1">
              <a:spLocks noChangeArrowheads="1"/>
            </p:cNvSpPr>
            <p:nvPr/>
          </p:nvSpPr>
          <p:spPr bwMode="auto">
            <a:xfrm>
              <a:off x="5113838" y="1791790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c-myc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8" name="TextBox 6"/>
            <p:cNvSpPr txBox="1">
              <a:spLocks noChangeArrowheads="1"/>
            </p:cNvSpPr>
            <p:nvPr/>
          </p:nvSpPr>
          <p:spPr bwMode="auto">
            <a:xfrm>
              <a:off x="5113838" y="1173149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Hsp90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4243516" y="1270140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75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4186557" y="1058481"/>
              <a:ext cx="3558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100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4465838" y="1393449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4465838" y="1168818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8" name="Group 97"/>
            <p:cNvGrpSpPr/>
            <p:nvPr/>
          </p:nvGrpSpPr>
          <p:grpSpPr>
            <a:xfrm>
              <a:off x="4243516" y="1481522"/>
              <a:ext cx="913522" cy="981023"/>
              <a:chOff x="825268" y="5180378"/>
              <a:chExt cx="913522" cy="981023"/>
            </a:xfrm>
          </p:grpSpPr>
          <p:pic>
            <p:nvPicPr>
              <p:cNvPr id="7" name="Picture 6" descr="cmyc013.jpg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68550" y="5202293"/>
                <a:ext cx="570240" cy="959108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92" name="TextBox 91"/>
              <p:cNvSpPr txBox="1"/>
              <p:nvPr/>
            </p:nvSpPr>
            <p:spPr>
              <a:xfrm>
                <a:off x="825268" y="5180378"/>
                <a:ext cx="3000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/>
                    <a:cs typeface="Arial"/>
                  </a:rPr>
                  <a:t>75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828789" y="5564856"/>
                <a:ext cx="29878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/>
                    <a:cs typeface="Arial"/>
                  </a:rPr>
                  <a:t>50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  <p:cxnSp>
            <p:nvCxnSpPr>
              <p:cNvPr id="94" name="Straight Connector 93"/>
              <p:cNvCxnSpPr/>
              <p:nvPr/>
            </p:nvCxnSpPr>
            <p:spPr>
              <a:xfrm>
                <a:off x="1047590" y="5303687"/>
                <a:ext cx="120960" cy="0"/>
              </a:xfrm>
              <a:prstGeom prst="line">
                <a:avLst/>
              </a:prstGeom>
              <a:ln w="190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1047590" y="5675193"/>
                <a:ext cx="120960" cy="0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95"/>
              <p:cNvSpPr txBox="1"/>
              <p:nvPr/>
            </p:nvSpPr>
            <p:spPr>
              <a:xfrm>
                <a:off x="828789" y="5827593"/>
                <a:ext cx="29878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/>
                    <a:cs typeface="Arial"/>
                  </a:rPr>
                  <a:t>37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  <p:cxnSp>
            <p:nvCxnSpPr>
              <p:cNvPr id="97" name="Straight Connector 96"/>
              <p:cNvCxnSpPr/>
              <p:nvPr/>
            </p:nvCxnSpPr>
            <p:spPr>
              <a:xfrm>
                <a:off x="1047590" y="5937930"/>
                <a:ext cx="120960" cy="0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6" name="Picture 15" descr="cmyc013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86798" y="1151538"/>
              <a:ext cx="570240" cy="26783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1" name="TextBox 130"/>
            <p:cNvSpPr txBox="1"/>
            <p:nvPr/>
          </p:nvSpPr>
          <p:spPr>
            <a:xfrm>
              <a:off x="4175343" y="887841"/>
              <a:ext cx="3963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>
                  <a:latin typeface="Arial"/>
                  <a:cs typeface="Arial"/>
                </a:rPr>
                <a:t>kDa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2546040" y="2807271"/>
            <a:ext cx="1695337" cy="2385943"/>
            <a:chOff x="4563838" y="3250247"/>
            <a:chExt cx="1695337" cy="2385943"/>
          </a:xfrm>
        </p:grpSpPr>
        <p:pic>
          <p:nvPicPr>
            <p:cNvPr id="6" name="Picture 5" descr="idh2015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72119" y="4022650"/>
              <a:ext cx="578880" cy="323711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26" name="TextBox 6"/>
            <p:cNvSpPr txBox="1">
              <a:spLocks noChangeArrowheads="1"/>
            </p:cNvSpPr>
            <p:nvPr/>
          </p:nvSpPr>
          <p:spPr bwMode="auto">
            <a:xfrm rot="16200000">
              <a:off x="4901231" y="3586644"/>
              <a:ext cx="919013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IDH2</a:t>
              </a:r>
              <a:r>
                <a:rPr lang="en-US" sz="1000" baseline="30000" dirty="0" smtClean="0">
                  <a:latin typeface="Arial"/>
                  <a:cs typeface="Arial"/>
                </a:rPr>
                <a:t>R172K</a:t>
              </a:r>
              <a:endParaRPr lang="en-US" sz="1000" baseline="30000" dirty="0">
                <a:latin typeface="Arial"/>
                <a:cs typeface="Arial"/>
              </a:endParaRPr>
            </a:p>
          </p:txBody>
        </p:sp>
        <p:sp>
          <p:nvSpPr>
            <p:cNvPr id="30" name="TextBox 6"/>
            <p:cNvSpPr txBox="1">
              <a:spLocks noChangeArrowheads="1"/>
            </p:cNvSpPr>
            <p:nvPr/>
          </p:nvSpPr>
          <p:spPr bwMode="auto">
            <a:xfrm rot="16200000">
              <a:off x="4843319" y="3732022"/>
              <a:ext cx="50783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CTR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32" name="TextBox 6"/>
            <p:cNvSpPr txBox="1">
              <a:spLocks noChangeArrowheads="1"/>
            </p:cNvSpPr>
            <p:nvPr/>
          </p:nvSpPr>
          <p:spPr bwMode="auto">
            <a:xfrm>
              <a:off x="5527048" y="4046071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Hsp90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4620797" y="4160503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75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4563838" y="3948844"/>
              <a:ext cx="3558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100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20" name="Straight Connector 119"/>
            <p:cNvCxnSpPr/>
            <p:nvPr/>
          </p:nvCxnSpPr>
          <p:spPr>
            <a:xfrm>
              <a:off x="4851759" y="4283812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4843119" y="4059181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6"/>
            <p:cNvSpPr txBox="1">
              <a:spLocks noChangeArrowheads="1"/>
            </p:cNvSpPr>
            <p:nvPr/>
          </p:nvSpPr>
          <p:spPr bwMode="auto">
            <a:xfrm>
              <a:off x="5526557" y="4707897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IDH2</a:t>
              </a:r>
              <a:endParaRPr lang="en-US" sz="1000" dirty="0">
                <a:latin typeface="Arial"/>
                <a:cs typeface="Arial"/>
              </a:endParaRPr>
            </a:p>
          </p:txBody>
        </p:sp>
        <p:pic>
          <p:nvPicPr>
            <p:cNvPr id="25" name="Picture 24" descr="idh2015.jp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72719" y="4423586"/>
              <a:ext cx="586920" cy="121260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22" name="TextBox 121"/>
            <p:cNvSpPr txBox="1"/>
            <p:nvPr/>
          </p:nvSpPr>
          <p:spPr>
            <a:xfrm>
              <a:off x="4618578" y="4310690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75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4622099" y="4695168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50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24" name="Straight Connector 123"/>
            <p:cNvCxnSpPr/>
            <p:nvPr/>
          </p:nvCxnSpPr>
          <p:spPr>
            <a:xfrm>
              <a:off x="4840900" y="4433999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4840900" y="4805505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125"/>
            <p:cNvSpPr txBox="1"/>
            <p:nvPr/>
          </p:nvSpPr>
          <p:spPr>
            <a:xfrm>
              <a:off x="4622099" y="4923345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37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27" name="Straight Connector 126"/>
            <p:cNvCxnSpPr/>
            <p:nvPr/>
          </p:nvCxnSpPr>
          <p:spPr>
            <a:xfrm>
              <a:off x="4840900" y="5033682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/>
            <p:cNvSpPr txBox="1"/>
            <p:nvPr/>
          </p:nvSpPr>
          <p:spPr>
            <a:xfrm>
              <a:off x="4641475" y="5204638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25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29" name="Straight Connector 128"/>
            <p:cNvCxnSpPr/>
            <p:nvPr/>
          </p:nvCxnSpPr>
          <p:spPr>
            <a:xfrm>
              <a:off x="4860276" y="5314975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extBox 131"/>
            <p:cNvSpPr txBox="1"/>
            <p:nvPr/>
          </p:nvSpPr>
          <p:spPr>
            <a:xfrm>
              <a:off x="4565466" y="3777558"/>
              <a:ext cx="3963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>
                  <a:latin typeface="Arial"/>
                  <a:cs typeface="Arial"/>
                </a:rPr>
                <a:t>kDa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483759" y="2859111"/>
            <a:ext cx="1898119" cy="3187771"/>
            <a:chOff x="2313806" y="3288319"/>
            <a:chExt cx="1898119" cy="3187771"/>
          </a:xfrm>
        </p:grpSpPr>
        <p:pic>
          <p:nvPicPr>
            <p:cNvPr id="5" name="Picture 4" descr="kRas016.jp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44760" y="4031288"/>
              <a:ext cx="735038" cy="250551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21" name="TextBox 6"/>
            <p:cNvSpPr txBox="1">
              <a:spLocks noChangeArrowheads="1"/>
            </p:cNvSpPr>
            <p:nvPr/>
          </p:nvSpPr>
          <p:spPr bwMode="auto">
            <a:xfrm rot="16200000">
              <a:off x="2701266" y="3729131"/>
              <a:ext cx="50783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CTR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23" name="TextBox 6"/>
            <p:cNvSpPr txBox="1">
              <a:spLocks noChangeArrowheads="1"/>
            </p:cNvSpPr>
            <p:nvPr/>
          </p:nvSpPr>
          <p:spPr bwMode="auto">
            <a:xfrm>
              <a:off x="3471434" y="4813822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p-ERK1/2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24" name="TextBox 6"/>
            <p:cNvSpPr txBox="1">
              <a:spLocks noChangeArrowheads="1"/>
            </p:cNvSpPr>
            <p:nvPr/>
          </p:nvSpPr>
          <p:spPr bwMode="auto">
            <a:xfrm>
              <a:off x="3471434" y="4022381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Hsp90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27" name="TextBox 6"/>
            <p:cNvSpPr txBox="1">
              <a:spLocks noChangeArrowheads="1"/>
            </p:cNvSpPr>
            <p:nvPr/>
          </p:nvSpPr>
          <p:spPr bwMode="auto">
            <a:xfrm rot="16200000">
              <a:off x="2838561" y="3579893"/>
              <a:ext cx="82936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K-Ras</a:t>
              </a:r>
              <a:r>
                <a:rPr lang="en-US" sz="1000" baseline="30000" dirty="0" smtClean="0">
                  <a:latin typeface="Arial"/>
                  <a:cs typeface="Arial"/>
                </a:rPr>
                <a:t>G12V</a:t>
              </a:r>
              <a:endParaRPr lang="en-US" sz="1000" baseline="30000" dirty="0">
                <a:latin typeface="Arial"/>
                <a:cs typeface="Arial"/>
              </a:endParaRPr>
            </a:p>
          </p:txBody>
        </p:sp>
        <p:sp>
          <p:nvSpPr>
            <p:cNvPr id="28" name="TextBox 6"/>
            <p:cNvSpPr txBox="1">
              <a:spLocks noChangeArrowheads="1"/>
            </p:cNvSpPr>
            <p:nvPr/>
          </p:nvSpPr>
          <p:spPr bwMode="auto">
            <a:xfrm>
              <a:off x="3479798" y="5878376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k-Ras</a:t>
              </a:r>
              <a:endParaRPr lang="en-US" sz="1000" dirty="0">
                <a:latin typeface="Arial"/>
                <a:cs typeface="Arial"/>
              </a:endParaRPr>
            </a:p>
          </p:txBody>
        </p:sp>
        <p:pic>
          <p:nvPicPr>
            <p:cNvPr id="22" name="Picture 21" descr="kRas016.jp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44761" y="5530266"/>
              <a:ext cx="726674" cy="94582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99" name="TextBox 98"/>
            <p:cNvSpPr txBox="1"/>
            <p:nvPr/>
          </p:nvSpPr>
          <p:spPr>
            <a:xfrm>
              <a:off x="2382495" y="4145710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75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325536" y="3934051"/>
              <a:ext cx="3558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100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01" name="Straight Connector 100"/>
            <p:cNvCxnSpPr/>
            <p:nvPr/>
          </p:nvCxnSpPr>
          <p:spPr>
            <a:xfrm>
              <a:off x="2604817" y="4269019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2604817" y="4044388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3" name="Picture 102" descr="kRas016.jp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44760" y="4367169"/>
              <a:ext cx="735038" cy="10918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4" name="TextBox 103"/>
            <p:cNvSpPr txBox="1"/>
            <p:nvPr/>
          </p:nvSpPr>
          <p:spPr>
            <a:xfrm>
              <a:off x="2390660" y="4348232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75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394181" y="4732710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50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06" name="Straight Connector 105"/>
            <p:cNvCxnSpPr/>
            <p:nvPr/>
          </p:nvCxnSpPr>
          <p:spPr>
            <a:xfrm>
              <a:off x="2612982" y="4471541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2612982" y="4843047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/>
            <p:cNvSpPr txBox="1"/>
            <p:nvPr/>
          </p:nvSpPr>
          <p:spPr>
            <a:xfrm>
              <a:off x="2394181" y="4995447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37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09" name="Straight Connector 108"/>
            <p:cNvCxnSpPr/>
            <p:nvPr/>
          </p:nvCxnSpPr>
          <p:spPr>
            <a:xfrm>
              <a:off x="2612982" y="5105784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109"/>
            <p:cNvSpPr txBox="1"/>
            <p:nvPr/>
          </p:nvSpPr>
          <p:spPr>
            <a:xfrm>
              <a:off x="2390660" y="5768802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25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11" name="Straight Connector 110"/>
            <p:cNvCxnSpPr/>
            <p:nvPr/>
          </p:nvCxnSpPr>
          <p:spPr>
            <a:xfrm>
              <a:off x="2609461" y="5879139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>
              <a:off x="2390660" y="5979699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20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13" name="Straight Connector 112"/>
            <p:cNvCxnSpPr/>
            <p:nvPr/>
          </p:nvCxnSpPr>
          <p:spPr>
            <a:xfrm>
              <a:off x="2609461" y="6090036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113"/>
            <p:cNvSpPr txBox="1"/>
            <p:nvPr/>
          </p:nvSpPr>
          <p:spPr>
            <a:xfrm>
              <a:off x="2390660" y="5431184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37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15" name="Straight Connector 114"/>
            <p:cNvCxnSpPr/>
            <p:nvPr/>
          </p:nvCxnSpPr>
          <p:spPr>
            <a:xfrm>
              <a:off x="2609461" y="5541521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TextBox 115"/>
            <p:cNvSpPr txBox="1"/>
            <p:nvPr/>
          </p:nvSpPr>
          <p:spPr>
            <a:xfrm>
              <a:off x="2385030" y="6203681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15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17" name="Straight Connector 116"/>
            <p:cNvCxnSpPr/>
            <p:nvPr/>
          </p:nvCxnSpPr>
          <p:spPr>
            <a:xfrm>
              <a:off x="2603831" y="6314018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TextBox 132"/>
            <p:cNvSpPr txBox="1"/>
            <p:nvPr/>
          </p:nvSpPr>
          <p:spPr>
            <a:xfrm>
              <a:off x="2313806" y="3774537"/>
              <a:ext cx="3963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>
                  <a:latin typeface="Arial"/>
                  <a:cs typeface="Arial"/>
                </a:rPr>
                <a:t>kDa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4129869" y="2886528"/>
            <a:ext cx="1765191" cy="2145898"/>
            <a:chOff x="742436" y="6865267"/>
            <a:chExt cx="1765191" cy="2145898"/>
          </a:xfrm>
        </p:grpSpPr>
        <p:pic>
          <p:nvPicPr>
            <p:cNvPr id="8" name="Picture 7" descr="PTEN hsp90007.jpg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68550" y="7554195"/>
              <a:ext cx="630720" cy="338295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37" name="TextBox 6"/>
            <p:cNvSpPr txBox="1">
              <a:spLocks noChangeArrowheads="1"/>
            </p:cNvSpPr>
            <p:nvPr/>
          </p:nvSpPr>
          <p:spPr bwMode="auto">
            <a:xfrm rot="16200000">
              <a:off x="1257528" y="7108221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shPten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38" name="TextBox 6"/>
            <p:cNvSpPr txBox="1">
              <a:spLocks noChangeArrowheads="1"/>
            </p:cNvSpPr>
            <p:nvPr/>
          </p:nvSpPr>
          <p:spPr bwMode="auto">
            <a:xfrm rot="16200000">
              <a:off x="1117652" y="7256636"/>
              <a:ext cx="50783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CTR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39" name="TextBox 6"/>
            <p:cNvSpPr txBox="1">
              <a:spLocks noChangeArrowheads="1"/>
            </p:cNvSpPr>
            <p:nvPr/>
          </p:nvSpPr>
          <p:spPr bwMode="auto">
            <a:xfrm>
              <a:off x="1775500" y="8355340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Pten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40" name="TextBox 6"/>
            <p:cNvSpPr txBox="1">
              <a:spLocks noChangeArrowheads="1"/>
            </p:cNvSpPr>
            <p:nvPr/>
          </p:nvSpPr>
          <p:spPr bwMode="auto">
            <a:xfrm>
              <a:off x="1775500" y="7575806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Hsp90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827099" y="7705664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75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770140" y="7494005"/>
              <a:ext cx="3558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100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37" name="Straight Connector 136"/>
            <p:cNvCxnSpPr/>
            <p:nvPr/>
          </p:nvCxnSpPr>
          <p:spPr>
            <a:xfrm>
              <a:off x="1049421" y="7828973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1049421" y="7604342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7" name="Picture 146" descr="shPTEN051.tif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68550" y="7961167"/>
              <a:ext cx="630720" cy="104999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48" name="TextBox 147"/>
            <p:cNvSpPr txBox="1"/>
            <p:nvPr/>
          </p:nvSpPr>
          <p:spPr>
            <a:xfrm>
              <a:off x="824880" y="7971625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75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828401" y="8356103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50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50" name="Straight Connector 149"/>
            <p:cNvCxnSpPr/>
            <p:nvPr/>
          </p:nvCxnSpPr>
          <p:spPr>
            <a:xfrm>
              <a:off x="1047202" y="8094934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1047202" y="8466440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TextBox 151"/>
            <p:cNvSpPr txBox="1"/>
            <p:nvPr/>
          </p:nvSpPr>
          <p:spPr>
            <a:xfrm>
              <a:off x="828401" y="8618840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37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53" name="Straight Connector 152"/>
            <p:cNvCxnSpPr/>
            <p:nvPr/>
          </p:nvCxnSpPr>
          <p:spPr>
            <a:xfrm>
              <a:off x="1047202" y="8729177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TextBox 153"/>
            <p:cNvSpPr txBox="1"/>
            <p:nvPr/>
          </p:nvSpPr>
          <p:spPr>
            <a:xfrm>
              <a:off x="742436" y="7322928"/>
              <a:ext cx="3963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>
                  <a:latin typeface="Arial"/>
                  <a:cs typeface="Arial"/>
                </a:rPr>
                <a:t>kDa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2450997" y="5474064"/>
            <a:ext cx="1891866" cy="2257542"/>
            <a:chOff x="2175566" y="6506744"/>
            <a:chExt cx="1891866" cy="2257542"/>
          </a:xfrm>
        </p:grpSpPr>
        <p:pic>
          <p:nvPicPr>
            <p:cNvPr id="11" name="Picture 10" descr="pml bactin012.jpg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04301" y="7202315"/>
              <a:ext cx="748284" cy="41605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42" name="TextBox 6"/>
            <p:cNvSpPr txBox="1">
              <a:spLocks noChangeArrowheads="1"/>
            </p:cNvSpPr>
            <p:nvPr/>
          </p:nvSpPr>
          <p:spPr bwMode="auto">
            <a:xfrm rot="16200000">
              <a:off x="2687276" y="6749698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shPml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43" name="TextBox 6"/>
            <p:cNvSpPr txBox="1">
              <a:spLocks noChangeArrowheads="1"/>
            </p:cNvSpPr>
            <p:nvPr/>
          </p:nvSpPr>
          <p:spPr bwMode="auto">
            <a:xfrm rot="16200000">
              <a:off x="2547400" y="6898113"/>
              <a:ext cx="50783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CTR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44" name="TextBox 6"/>
            <p:cNvSpPr txBox="1">
              <a:spLocks noChangeArrowheads="1"/>
            </p:cNvSpPr>
            <p:nvPr/>
          </p:nvSpPr>
          <p:spPr bwMode="auto">
            <a:xfrm>
              <a:off x="3334848" y="7248404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β-actin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45" name="TextBox 6"/>
            <p:cNvSpPr txBox="1">
              <a:spLocks noChangeArrowheads="1"/>
            </p:cNvSpPr>
            <p:nvPr/>
          </p:nvSpPr>
          <p:spPr bwMode="auto">
            <a:xfrm>
              <a:off x="3335305" y="8228221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Pml</a:t>
              </a:r>
              <a:endParaRPr lang="en-US" sz="1000" dirty="0">
                <a:latin typeface="Arial"/>
                <a:cs typeface="Arial"/>
              </a:endParaRPr>
            </a:p>
          </p:txBody>
        </p:sp>
        <p:pic>
          <p:nvPicPr>
            <p:cNvPr id="143" name="Picture 142" descr="shPml053.tif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00779" y="7696100"/>
              <a:ext cx="748483" cy="106818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56" name="TextBox 155"/>
            <p:cNvSpPr txBox="1"/>
            <p:nvPr/>
          </p:nvSpPr>
          <p:spPr>
            <a:xfrm>
              <a:off x="2259438" y="8478945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75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2202479" y="8267286"/>
              <a:ext cx="3558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100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58" name="Straight Connector 157"/>
            <p:cNvCxnSpPr/>
            <p:nvPr/>
          </p:nvCxnSpPr>
          <p:spPr>
            <a:xfrm>
              <a:off x="2481760" y="8602254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2481760" y="8377623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Box 159"/>
            <p:cNvSpPr txBox="1"/>
            <p:nvPr/>
          </p:nvSpPr>
          <p:spPr>
            <a:xfrm>
              <a:off x="2175566" y="7027375"/>
              <a:ext cx="3963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>
                  <a:latin typeface="Arial"/>
                  <a:cs typeface="Arial"/>
                </a:rPr>
                <a:t>kDa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2190203" y="7909946"/>
              <a:ext cx="3558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150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62" name="Straight Connector 161"/>
            <p:cNvCxnSpPr/>
            <p:nvPr/>
          </p:nvCxnSpPr>
          <p:spPr>
            <a:xfrm>
              <a:off x="2469484" y="8020283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TextBox 162"/>
            <p:cNvSpPr txBox="1"/>
            <p:nvPr/>
          </p:nvSpPr>
          <p:spPr>
            <a:xfrm>
              <a:off x="2244402" y="7394061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37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239283" y="7182402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50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65" name="Straight Connector 164"/>
            <p:cNvCxnSpPr/>
            <p:nvPr/>
          </p:nvCxnSpPr>
          <p:spPr>
            <a:xfrm>
              <a:off x="2466724" y="7517370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2466724" y="7292739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/>
          <p:cNvGrpSpPr/>
          <p:nvPr/>
        </p:nvGrpSpPr>
        <p:grpSpPr>
          <a:xfrm>
            <a:off x="4175343" y="5596655"/>
            <a:ext cx="1762917" cy="2005068"/>
            <a:chOff x="4175343" y="6097775"/>
            <a:chExt cx="1762917" cy="2005068"/>
          </a:xfrm>
        </p:grpSpPr>
        <p:pic>
          <p:nvPicPr>
            <p:cNvPr id="13" name="Picture 12" descr="POK hsp90008.jpg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13691" y="6794908"/>
              <a:ext cx="618684" cy="25051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47" name="TextBox 6"/>
            <p:cNvSpPr txBox="1">
              <a:spLocks noChangeArrowheads="1"/>
            </p:cNvSpPr>
            <p:nvPr/>
          </p:nvSpPr>
          <p:spPr bwMode="auto">
            <a:xfrm rot="16200000">
              <a:off x="4616088" y="6340729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shLrf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48" name="TextBox 6"/>
            <p:cNvSpPr txBox="1">
              <a:spLocks noChangeArrowheads="1"/>
            </p:cNvSpPr>
            <p:nvPr/>
          </p:nvSpPr>
          <p:spPr bwMode="auto">
            <a:xfrm rot="16200000">
              <a:off x="4476212" y="6489144"/>
              <a:ext cx="50783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CTR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49" name="TextBox 6"/>
            <p:cNvSpPr txBox="1">
              <a:spLocks noChangeArrowheads="1"/>
            </p:cNvSpPr>
            <p:nvPr/>
          </p:nvSpPr>
          <p:spPr bwMode="auto">
            <a:xfrm>
              <a:off x="5206133" y="7197418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Lrf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50" name="TextBox 6"/>
            <p:cNvSpPr txBox="1">
              <a:spLocks noChangeArrowheads="1"/>
            </p:cNvSpPr>
            <p:nvPr/>
          </p:nvSpPr>
          <p:spPr bwMode="auto">
            <a:xfrm>
              <a:off x="5203180" y="6808314"/>
              <a:ext cx="732127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Hsp90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4259568" y="6921829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75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4202609" y="6710170"/>
              <a:ext cx="3558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100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41" name="Straight Connector 140"/>
            <p:cNvCxnSpPr/>
            <p:nvPr/>
          </p:nvCxnSpPr>
          <p:spPr>
            <a:xfrm>
              <a:off x="4481890" y="7045138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4481890" y="6820507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68" name="Picture 167" descr="shPok052.tif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22331" y="7126421"/>
              <a:ext cx="618684" cy="97642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69" name="TextBox 168"/>
            <p:cNvSpPr txBox="1"/>
            <p:nvPr/>
          </p:nvSpPr>
          <p:spPr>
            <a:xfrm>
              <a:off x="4278076" y="7125949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75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4281597" y="7510427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50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71" name="Straight Connector 170"/>
            <p:cNvCxnSpPr/>
            <p:nvPr/>
          </p:nvCxnSpPr>
          <p:spPr>
            <a:xfrm>
              <a:off x="4500398" y="7249258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>
              <a:off x="4500398" y="7620764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TextBox 172"/>
            <p:cNvSpPr txBox="1"/>
            <p:nvPr/>
          </p:nvSpPr>
          <p:spPr>
            <a:xfrm>
              <a:off x="4281597" y="7773164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37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74" name="Straight Connector 173"/>
            <p:cNvCxnSpPr/>
            <p:nvPr/>
          </p:nvCxnSpPr>
          <p:spPr>
            <a:xfrm>
              <a:off x="4500398" y="7883501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TextBox 174"/>
            <p:cNvSpPr txBox="1"/>
            <p:nvPr/>
          </p:nvSpPr>
          <p:spPr>
            <a:xfrm>
              <a:off x="4175343" y="6530347"/>
              <a:ext cx="3963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>
                  <a:latin typeface="Arial"/>
                  <a:cs typeface="Arial"/>
                </a:rPr>
                <a:t>kDa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495620" y="931041"/>
            <a:ext cx="2833840" cy="1150461"/>
            <a:chOff x="3099922" y="5767938"/>
            <a:chExt cx="2833840" cy="1150461"/>
          </a:xfrm>
        </p:grpSpPr>
        <p:pic>
          <p:nvPicPr>
            <p:cNvPr id="178" name="Picture 177" descr="ipo1 merged.tif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4058503" y="6014844"/>
              <a:ext cx="919094" cy="881369"/>
            </a:xfrm>
            <a:prstGeom prst="rect">
              <a:avLst/>
            </a:prstGeom>
          </p:spPr>
        </p:pic>
        <p:pic>
          <p:nvPicPr>
            <p:cNvPr id="179" name="Picture 178" descr="controllo pos2 merged.tif"/>
            <p:cNvPicPr>
              <a:picLocks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92784" y="5995980"/>
              <a:ext cx="940978" cy="920299"/>
            </a:xfrm>
            <a:prstGeom prst="rect">
              <a:avLst/>
            </a:prstGeom>
          </p:spPr>
        </p:pic>
        <p:pic>
          <p:nvPicPr>
            <p:cNvPr id="180" name="Picture 179" descr="normo old8 morged.tif"/>
            <p:cNvPicPr>
              <a:picLocks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3099922" y="5998100"/>
              <a:ext cx="952067" cy="920299"/>
            </a:xfrm>
            <a:prstGeom prst="rect">
              <a:avLst/>
            </a:prstGeom>
          </p:spPr>
        </p:pic>
        <p:sp>
          <p:nvSpPr>
            <p:cNvPr id="181" name="TextBox 6"/>
            <p:cNvSpPr txBox="1">
              <a:spLocks noChangeArrowheads="1"/>
            </p:cNvSpPr>
            <p:nvPr/>
          </p:nvSpPr>
          <p:spPr bwMode="auto">
            <a:xfrm>
              <a:off x="3263493" y="5767938"/>
              <a:ext cx="62813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20% O</a:t>
              </a:r>
              <a:r>
                <a:rPr lang="en-US" sz="1000" baseline="-25000" dirty="0" smtClean="0">
                  <a:latin typeface="Arial"/>
                  <a:cs typeface="Arial"/>
                </a:rPr>
                <a:t>2</a:t>
              </a:r>
              <a:endParaRPr lang="en-US" sz="1000" baseline="-25000" dirty="0">
                <a:latin typeface="Arial"/>
                <a:cs typeface="Arial"/>
              </a:endParaRPr>
            </a:p>
          </p:txBody>
        </p:sp>
        <p:sp>
          <p:nvSpPr>
            <p:cNvPr id="182" name="TextBox 6"/>
            <p:cNvSpPr txBox="1">
              <a:spLocks noChangeArrowheads="1"/>
            </p:cNvSpPr>
            <p:nvPr/>
          </p:nvSpPr>
          <p:spPr bwMode="auto">
            <a:xfrm>
              <a:off x="4227719" y="5769160"/>
              <a:ext cx="62813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dirty="0">
                  <a:latin typeface="Arial"/>
                  <a:cs typeface="Arial"/>
                </a:rPr>
                <a:t>1</a:t>
              </a:r>
              <a:r>
                <a:rPr lang="en-US" sz="1000" dirty="0" smtClean="0">
                  <a:latin typeface="Arial"/>
                  <a:cs typeface="Arial"/>
                </a:rPr>
                <a:t>% O</a:t>
              </a:r>
              <a:r>
                <a:rPr lang="en-US" sz="1000" baseline="-25000" dirty="0" smtClean="0">
                  <a:latin typeface="Arial"/>
                  <a:cs typeface="Arial"/>
                </a:rPr>
                <a:t>2</a:t>
              </a:r>
              <a:endParaRPr lang="en-US" sz="1000" baseline="-25000" dirty="0">
                <a:latin typeface="Arial"/>
                <a:cs typeface="Arial"/>
              </a:endParaRPr>
            </a:p>
          </p:txBody>
        </p:sp>
        <p:sp>
          <p:nvSpPr>
            <p:cNvPr id="183" name="TextBox 6"/>
            <p:cNvSpPr txBox="1">
              <a:spLocks noChangeArrowheads="1"/>
            </p:cNvSpPr>
            <p:nvPr/>
          </p:nvSpPr>
          <p:spPr bwMode="auto">
            <a:xfrm>
              <a:off x="4956118" y="5775680"/>
              <a:ext cx="96236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+doxorubicin</a:t>
              </a:r>
              <a:endParaRPr lang="en-US" sz="1000" baseline="-25000" dirty="0">
                <a:latin typeface="Arial"/>
                <a:cs typeface="Arial"/>
              </a:endParaRPr>
            </a:p>
          </p:txBody>
        </p:sp>
        <p:sp>
          <p:nvSpPr>
            <p:cNvPr id="184" name="TextBox 6"/>
            <p:cNvSpPr txBox="1">
              <a:spLocks noChangeArrowheads="1"/>
            </p:cNvSpPr>
            <p:nvPr/>
          </p:nvSpPr>
          <p:spPr bwMode="auto">
            <a:xfrm>
              <a:off x="3124717" y="6701662"/>
              <a:ext cx="88860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0000FF"/>
                  </a:solidFill>
                  <a:latin typeface="Arial"/>
                  <a:cs typeface="Arial"/>
                </a:rPr>
                <a:t>DAPI</a:t>
              </a:r>
              <a:r>
                <a:rPr lang="en-US" sz="800" b="1" dirty="0" smtClean="0">
                  <a:latin typeface="Arial"/>
                  <a:cs typeface="Arial"/>
                </a:rPr>
                <a:t> </a:t>
              </a:r>
              <a:r>
                <a:rPr lang="en-US" sz="800" b="1" dirty="0" smtClean="0">
                  <a:solidFill>
                    <a:srgbClr val="008000"/>
                  </a:solidFill>
                  <a:latin typeface="Arial"/>
                  <a:cs typeface="Arial"/>
                </a:rPr>
                <a:t>γH2AX</a:t>
              </a:r>
              <a:endParaRPr lang="en-US" sz="800" b="1" baseline="-25000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sp>
          <p:nvSpPr>
            <p:cNvPr id="185" name="TextBox 6"/>
            <p:cNvSpPr txBox="1">
              <a:spLocks noChangeArrowheads="1"/>
            </p:cNvSpPr>
            <p:nvPr/>
          </p:nvSpPr>
          <p:spPr bwMode="auto">
            <a:xfrm>
              <a:off x="4087521" y="6695116"/>
              <a:ext cx="88860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0000FF"/>
                  </a:solidFill>
                  <a:latin typeface="Arial"/>
                  <a:cs typeface="Arial"/>
                </a:rPr>
                <a:t>DAPI</a:t>
              </a:r>
              <a:r>
                <a:rPr lang="en-US" sz="800" b="1" dirty="0" smtClean="0">
                  <a:latin typeface="Arial"/>
                  <a:cs typeface="Arial"/>
                </a:rPr>
                <a:t> </a:t>
              </a:r>
              <a:r>
                <a:rPr lang="en-US" sz="800" b="1" dirty="0" smtClean="0">
                  <a:solidFill>
                    <a:srgbClr val="008000"/>
                  </a:solidFill>
                  <a:latin typeface="Arial"/>
                  <a:cs typeface="Arial"/>
                </a:rPr>
                <a:t>γH2AX</a:t>
              </a:r>
              <a:endParaRPr lang="en-US" sz="800" b="1" baseline="-25000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sp>
          <p:nvSpPr>
            <p:cNvPr id="186" name="TextBox 6"/>
            <p:cNvSpPr txBox="1">
              <a:spLocks noChangeArrowheads="1"/>
            </p:cNvSpPr>
            <p:nvPr/>
          </p:nvSpPr>
          <p:spPr bwMode="auto">
            <a:xfrm>
              <a:off x="4976128" y="6695116"/>
              <a:ext cx="88860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0000FF"/>
                  </a:solidFill>
                  <a:latin typeface="Arial"/>
                  <a:cs typeface="Arial"/>
                </a:rPr>
                <a:t>DAPI</a:t>
              </a:r>
              <a:r>
                <a:rPr lang="en-US" sz="800" b="1" dirty="0" smtClean="0">
                  <a:latin typeface="Arial"/>
                  <a:cs typeface="Arial"/>
                </a:rPr>
                <a:t> </a:t>
              </a:r>
              <a:r>
                <a:rPr lang="en-US" sz="800" b="1" dirty="0" smtClean="0">
                  <a:solidFill>
                    <a:srgbClr val="008000"/>
                  </a:solidFill>
                  <a:latin typeface="Arial"/>
                  <a:cs typeface="Arial"/>
                </a:rPr>
                <a:t>γH2AX</a:t>
              </a:r>
              <a:endParaRPr lang="en-US" sz="800" b="1" baseline="-25000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187" name="Picture 18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341665" y="1001324"/>
            <a:ext cx="916116" cy="132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597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5517" y="120134"/>
            <a:ext cx="3773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Guarnerio et al. Supplementary Fig. S2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48456" y="467276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A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523654" y="621165"/>
            <a:ext cx="4561919" cy="1348466"/>
            <a:chOff x="406845" y="4951076"/>
            <a:chExt cx="4561919" cy="1348466"/>
          </a:xfrm>
        </p:grpSpPr>
        <p:sp>
          <p:nvSpPr>
            <p:cNvPr id="47" name="TextBox 46"/>
            <p:cNvSpPr txBox="1"/>
            <p:nvPr/>
          </p:nvSpPr>
          <p:spPr>
            <a:xfrm>
              <a:off x="406845" y="5225532"/>
              <a:ext cx="10965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i="1" dirty="0" smtClean="0">
                  <a:solidFill>
                    <a:srgbClr val="000000"/>
                  </a:solidFill>
                  <a:latin typeface="Arial"/>
                  <a:cs typeface="Arial"/>
                </a:rPr>
                <a:t>p53</a:t>
              </a:r>
              <a:r>
                <a:rPr lang="en-US" sz="1000" b="1" i="1" baseline="30000" dirty="0" smtClean="0">
                  <a:solidFill>
                    <a:srgbClr val="000000"/>
                  </a:solidFill>
                  <a:latin typeface="Arial"/>
                  <a:cs typeface="Arial"/>
                </a:rPr>
                <a:t>KO </a:t>
              </a:r>
              <a:r>
                <a:rPr lang="en-US" sz="1000" b="1" i="1" dirty="0" smtClean="0">
                  <a:solidFill>
                    <a:srgbClr val="000000"/>
                  </a:solidFill>
                  <a:latin typeface="Arial"/>
                  <a:cs typeface="Arial"/>
                </a:rPr>
                <a:t>Zbtb7a</a:t>
              </a:r>
              <a:r>
                <a:rPr lang="en-US" sz="1000" b="1" i="1" baseline="30000" dirty="0" smtClean="0">
                  <a:solidFill>
                    <a:srgbClr val="000000"/>
                  </a:solidFill>
                  <a:latin typeface="Arial"/>
                  <a:cs typeface="Arial"/>
                </a:rPr>
                <a:t>F/F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463683" y="4951076"/>
              <a:ext cx="116995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BM-MSCs</a:t>
              </a:r>
            </a:p>
            <a:p>
              <a:pPr algn="ctr"/>
              <a:r>
                <a:rPr lang="en-US" sz="8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CD45-Ter119-CD31-</a:t>
              </a:r>
            </a:p>
            <a:p>
              <a:pPr algn="ctr"/>
              <a:r>
                <a:rPr lang="en-US" sz="8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PDGFRα+Sca1+</a:t>
              </a:r>
            </a:p>
            <a:p>
              <a:pPr algn="ctr"/>
              <a:endParaRPr lang="en-US" sz="800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pic>
          <p:nvPicPr>
            <p:cNvPr id="49" name="Picture 48" descr="c57bl6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115" y="5461671"/>
              <a:ext cx="527636" cy="475963"/>
            </a:xfrm>
            <a:prstGeom prst="rect">
              <a:avLst/>
            </a:prstGeom>
          </p:spPr>
        </p:pic>
        <p:grpSp>
          <p:nvGrpSpPr>
            <p:cNvPr id="50" name="Group 43"/>
            <p:cNvGrpSpPr>
              <a:grpSpLocks/>
            </p:cNvGrpSpPr>
            <p:nvPr/>
          </p:nvGrpSpPr>
          <p:grpSpPr bwMode="auto">
            <a:xfrm>
              <a:off x="1689153" y="5573473"/>
              <a:ext cx="720942" cy="242115"/>
              <a:chOff x="1200" y="480"/>
              <a:chExt cx="2304" cy="672"/>
            </a:xfrm>
          </p:grpSpPr>
          <p:pic>
            <p:nvPicPr>
              <p:cNvPr id="77" name="Picture 44" descr="petri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00" y="480"/>
                <a:ext cx="2304" cy="672"/>
              </a:xfrm>
              <a:prstGeom prst="rect">
                <a:avLst/>
              </a:prstGeom>
              <a:noFill/>
            </p:spPr>
          </p:pic>
          <p:grpSp>
            <p:nvGrpSpPr>
              <p:cNvPr id="78" name="Group 45"/>
              <p:cNvGrpSpPr>
                <a:grpSpLocks/>
              </p:cNvGrpSpPr>
              <p:nvPr/>
            </p:nvGrpSpPr>
            <p:grpSpPr bwMode="auto">
              <a:xfrm>
                <a:off x="1872" y="720"/>
                <a:ext cx="731" cy="282"/>
                <a:chOff x="1464" y="2458"/>
                <a:chExt cx="731" cy="282"/>
              </a:xfrm>
            </p:grpSpPr>
            <p:sp>
              <p:nvSpPr>
                <p:cNvPr id="91" name="Freeform 46"/>
                <p:cNvSpPr>
                  <a:spLocks/>
                </p:cNvSpPr>
                <p:nvPr/>
              </p:nvSpPr>
              <p:spPr bwMode="auto">
                <a:xfrm rot="-20337440">
                  <a:off x="1464" y="2458"/>
                  <a:ext cx="731" cy="282"/>
                </a:xfrm>
                <a:custGeom>
                  <a:avLst/>
                  <a:gdLst/>
                  <a:ahLst/>
                  <a:cxnLst>
                    <a:cxn ang="0">
                      <a:pos x="1165" y="202"/>
                    </a:cxn>
                    <a:cxn ang="0">
                      <a:pos x="973" y="538"/>
                    </a:cxn>
                    <a:cxn ang="0">
                      <a:pos x="957" y="572"/>
                    </a:cxn>
                    <a:cxn ang="0">
                      <a:pos x="929" y="579"/>
                    </a:cxn>
                    <a:cxn ang="0">
                      <a:pos x="493" y="730"/>
                    </a:cxn>
                    <a:cxn ang="0">
                      <a:pos x="479" y="758"/>
                    </a:cxn>
                    <a:cxn ang="0">
                      <a:pos x="465" y="772"/>
                    </a:cxn>
                    <a:cxn ang="0">
                      <a:pos x="122" y="1079"/>
                    </a:cxn>
                    <a:cxn ang="0">
                      <a:pos x="679" y="1165"/>
                    </a:cxn>
                    <a:cxn ang="0">
                      <a:pos x="1069" y="1162"/>
                    </a:cxn>
                    <a:cxn ang="0">
                      <a:pos x="1157" y="1151"/>
                    </a:cxn>
                    <a:cxn ang="0">
                      <a:pos x="1179" y="1137"/>
                    </a:cxn>
                    <a:cxn ang="0">
                      <a:pos x="1309" y="1018"/>
                    </a:cxn>
                    <a:cxn ang="0">
                      <a:pos x="1357" y="1001"/>
                    </a:cxn>
                    <a:cxn ang="0">
                      <a:pos x="1415" y="908"/>
                    </a:cxn>
                    <a:cxn ang="0">
                      <a:pos x="1422" y="879"/>
                    </a:cxn>
                    <a:cxn ang="0">
                      <a:pos x="1501" y="634"/>
                    </a:cxn>
                    <a:cxn ang="0">
                      <a:pos x="1500" y="544"/>
                    </a:cxn>
                    <a:cxn ang="0">
                      <a:pos x="1507" y="515"/>
                    </a:cxn>
                    <a:cxn ang="0">
                      <a:pos x="1665" y="379"/>
                    </a:cxn>
                    <a:cxn ang="0">
                      <a:pos x="1715" y="344"/>
                    </a:cxn>
                    <a:cxn ang="0">
                      <a:pos x="2057" y="51"/>
                    </a:cxn>
                    <a:cxn ang="0">
                      <a:pos x="2022" y="15"/>
                    </a:cxn>
                    <a:cxn ang="0">
                      <a:pos x="1741" y="10"/>
                    </a:cxn>
                    <a:cxn ang="0">
                      <a:pos x="1686" y="15"/>
                    </a:cxn>
                    <a:cxn ang="0">
                      <a:pos x="1650" y="22"/>
                    </a:cxn>
                    <a:cxn ang="0">
                      <a:pos x="1357" y="106"/>
                    </a:cxn>
                    <a:cxn ang="0">
                      <a:pos x="1307" y="144"/>
                    </a:cxn>
                    <a:cxn ang="0">
                      <a:pos x="1257" y="158"/>
                    </a:cxn>
                    <a:cxn ang="0">
                      <a:pos x="1165" y="250"/>
                    </a:cxn>
                    <a:cxn ang="0">
                      <a:pos x="1165" y="202"/>
                    </a:cxn>
                  </a:cxnLst>
                  <a:rect l="0" t="0" r="r" b="b"/>
                  <a:pathLst>
                    <a:path w="2222" h="1173">
                      <a:moveTo>
                        <a:pt x="1165" y="202"/>
                      </a:moveTo>
                      <a:cubicBezTo>
                        <a:pt x="1101" y="314"/>
                        <a:pt x="1036" y="425"/>
                        <a:pt x="973" y="538"/>
                      </a:cubicBezTo>
                      <a:cubicBezTo>
                        <a:pt x="966" y="548"/>
                        <a:pt x="966" y="563"/>
                        <a:pt x="957" y="572"/>
                      </a:cubicBezTo>
                      <a:cubicBezTo>
                        <a:pt x="949" y="578"/>
                        <a:pt x="929" y="579"/>
                        <a:pt x="929" y="579"/>
                      </a:cubicBezTo>
                      <a:cubicBezTo>
                        <a:pt x="783" y="629"/>
                        <a:pt x="635" y="673"/>
                        <a:pt x="493" y="730"/>
                      </a:cubicBezTo>
                      <a:cubicBezTo>
                        <a:pt x="483" y="733"/>
                        <a:pt x="484" y="749"/>
                        <a:pt x="479" y="758"/>
                      </a:cubicBezTo>
                      <a:cubicBezTo>
                        <a:pt x="475" y="763"/>
                        <a:pt x="469" y="767"/>
                        <a:pt x="465" y="772"/>
                      </a:cubicBezTo>
                      <a:cubicBezTo>
                        <a:pt x="104" y="1069"/>
                        <a:pt x="0" y="957"/>
                        <a:pt x="122" y="1079"/>
                      </a:cubicBezTo>
                      <a:cubicBezTo>
                        <a:pt x="664" y="1166"/>
                        <a:pt x="476" y="1165"/>
                        <a:pt x="679" y="1165"/>
                      </a:cubicBezTo>
                      <a:cubicBezTo>
                        <a:pt x="809" y="1164"/>
                        <a:pt x="938" y="1162"/>
                        <a:pt x="1069" y="1162"/>
                      </a:cubicBezTo>
                      <a:cubicBezTo>
                        <a:pt x="1124" y="1162"/>
                        <a:pt x="1105" y="1173"/>
                        <a:pt x="1157" y="1151"/>
                      </a:cubicBezTo>
                      <a:cubicBezTo>
                        <a:pt x="1164" y="1147"/>
                        <a:pt x="1179" y="1137"/>
                        <a:pt x="1179" y="1137"/>
                      </a:cubicBezTo>
                      <a:cubicBezTo>
                        <a:pt x="1222" y="1097"/>
                        <a:pt x="1262" y="1053"/>
                        <a:pt x="1309" y="1018"/>
                      </a:cubicBezTo>
                      <a:cubicBezTo>
                        <a:pt x="1322" y="1007"/>
                        <a:pt x="1344" y="1012"/>
                        <a:pt x="1357" y="1001"/>
                      </a:cubicBezTo>
                      <a:cubicBezTo>
                        <a:pt x="1377" y="982"/>
                        <a:pt x="1400" y="936"/>
                        <a:pt x="1415" y="908"/>
                      </a:cubicBezTo>
                      <a:cubicBezTo>
                        <a:pt x="1417" y="898"/>
                        <a:pt x="1422" y="879"/>
                        <a:pt x="1422" y="879"/>
                      </a:cubicBezTo>
                      <a:cubicBezTo>
                        <a:pt x="1448" y="797"/>
                        <a:pt x="1480" y="717"/>
                        <a:pt x="1501" y="634"/>
                      </a:cubicBezTo>
                      <a:cubicBezTo>
                        <a:pt x="1508" y="604"/>
                        <a:pt x="1494" y="573"/>
                        <a:pt x="1500" y="544"/>
                      </a:cubicBezTo>
                      <a:cubicBezTo>
                        <a:pt x="1501" y="534"/>
                        <a:pt x="1507" y="515"/>
                        <a:pt x="1507" y="515"/>
                      </a:cubicBezTo>
                      <a:cubicBezTo>
                        <a:pt x="1606" y="380"/>
                        <a:pt x="1561" y="407"/>
                        <a:pt x="1665" y="379"/>
                      </a:cubicBezTo>
                      <a:cubicBezTo>
                        <a:pt x="1681" y="367"/>
                        <a:pt x="1715" y="344"/>
                        <a:pt x="1715" y="344"/>
                      </a:cubicBezTo>
                      <a:cubicBezTo>
                        <a:pt x="2082" y="53"/>
                        <a:pt x="2222" y="108"/>
                        <a:pt x="2057" y="51"/>
                      </a:cubicBezTo>
                      <a:cubicBezTo>
                        <a:pt x="2027" y="7"/>
                        <a:pt x="2042" y="0"/>
                        <a:pt x="2022" y="15"/>
                      </a:cubicBezTo>
                      <a:cubicBezTo>
                        <a:pt x="1928" y="13"/>
                        <a:pt x="1834" y="12"/>
                        <a:pt x="1741" y="10"/>
                      </a:cubicBezTo>
                      <a:cubicBezTo>
                        <a:pt x="1693" y="8"/>
                        <a:pt x="1736" y="4"/>
                        <a:pt x="1686" y="15"/>
                      </a:cubicBezTo>
                      <a:cubicBezTo>
                        <a:pt x="1674" y="17"/>
                        <a:pt x="1650" y="22"/>
                        <a:pt x="1650" y="22"/>
                      </a:cubicBezTo>
                      <a:cubicBezTo>
                        <a:pt x="1552" y="50"/>
                        <a:pt x="1452" y="71"/>
                        <a:pt x="1357" y="106"/>
                      </a:cubicBezTo>
                      <a:cubicBezTo>
                        <a:pt x="1337" y="113"/>
                        <a:pt x="1324" y="132"/>
                        <a:pt x="1307" y="144"/>
                      </a:cubicBezTo>
                      <a:cubicBezTo>
                        <a:pt x="1292" y="153"/>
                        <a:pt x="1257" y="158"/>
                        <a:pt x="1257" y="158"/>
                      </a:cubicBezTo>
                      <a:lnTo>
                        <a:pt x="1165" y="250"/>
                      </a:lnTo>
                      <a:lnTo>
                        <a:pt x="1165" y="202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Oval 47"/>
                <p:cNvSpPr>
                  <a:spLocks noChangeArrowheads="1"/>
                </p:cNvSpPr>
                <p:nvPr/>
              </p:nvSpPr>
              <p:spPr bwMode="auto">
                <a:xfrm flipV="1">
                  <a:off x="1632" y="2592"/>
                  <a:ext cx="288" cy="48"/>
                </a:xfrm>
                <a:prstGeom prst="ellipse">
                  <a:avLst/>
                </a:pr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79" name="Group 78"/>
              <p:cNvGrpSpPr>
                <a:grpSpLocks/>
              </p:cNvGrpSpPr>
              <p:nvPr/>
            </p:nvGrpSpPr>
            <p:grpSpPr bwMode="auto">
              <a:xfrm>
                <a:off x="1344" y="816"/>
                <a:ext cx="731" cy="282"/>
                <a:chOff x="1464" y="2458"/>
                <a:chExt cx="731" cy="282"/>
              </a:xfrm>
            </p:grpSpPr>
            <p:sp>
              <p:nvSpPr>
                <p:cNvPr id="89" name="Freeform 88"/>
                <p:cNvSpPr>
                  <a:spLocks/>
                </p:cNvSpPr>
                <p:nvPr/>
              </p:nvSpPr>
              <p:spPr bwMode="auto">
                <a:xfrm rot="-20337440">
                  <a:off x="1464" y="2458"/>
                  <a:ext cx="731" cy="282"/>
                </a:xfrm>
                <a:custGeom>
                  <a:avLst/>
                  <a:gdLst/>
                  <a:ahLst/>
                  <a:cxnLst>
                    <a:cxn ang="0">
                      <a:pos x="1165" y="202"/>
                    </a:cxn>
                    <a:cxn ang="0">
                      <a:pos x="973" y="538"/>
                    </a:cxn>
                    <a:cxn ang="0">
                      <a:pos x="957" y="572"/>
                    </a:cxn>
                    <a:cxn ang="0">
                      <a:pos x="929" y="579"/>
                    </a:cxn>
                    <a:cxn ang="0">
                      <a:pos x="493" y="730"/>
                    </a:cxn>
                    <a:cxn ang="0">
                      <a:pos x="479" y="758"/>
                    </a:cxn>
                    <a:cxn ang="0">
                      <a:pos x="465" y="772"/>
                    </a:cxn>
                    <a:cxn ang="0">
                      <a:pos x="122" y="1079"/>
                    </a:cxn>
                    <a:cxn ang="0">
                      <a:pos x="679" y="1165"/>
                    </a:cxn>
                    <a:cxn ang="0">
                      <a:pos x="1069" y="1162"/>
                    </a:cxn>
                    <a:cxn ang="0">
                      <a:pos x="1157" y="1151"/>
                    </a:cxn>
                    <a:cxn ang="0">
                      <a:pos x="1179" y="1137"/>
                    </a:cxn>
                    <a:cxn ang="0">
                      <a:pos x="1309" y="1018"/>
                    </a:cxn>
                    <a:cxn ang="0">
                      <a:pos x="1357" y="1001"/>
                    </a:cxn>
                    <a:cxn ang="0">
                      <a:pos x="1415" y="908"/>
                    </a:cxn>
                    <a:cxn ang="0">
                      <a:pos x="1422" y="879"/>
                    </a:cxn>
                    <a:cxn ang="0">
                      <a:pos x="1501" y="634"/>
                    </a:cxn>
                    <a:cxn ang="0">
                      <a:pos x="1500" y="544"/>
                    </a:cxn>
                    <a:cxn ang="0">
                      <a:pos x="1507" y="515"/>
                    </a:cxn>
                    <a:cxn ang="0">
                      <a:pos x="1665" y="379"/>
                    </a:cxn>
                    <a:cxn ang="0">
                      <a:pos x="1715" y="344"/>
                    </a:cxn>
                    <a:cxn ang="0">
                      <a:pos x="2057" y="51"/>
                    </a:cxn>
                    <a:cxn ang="0">
                      <a:pos x="2022" y="15"/>
                    </a:cxn>
                    <a:cxn ang="0">
                      <a:pos x="1741" y="10"/>
                    </a:cxn>
                    <a:cxn ang="0">
                      <a:pos x="1686" y="15"/>
                    </a:cxn>
                    <a:cxn ang="0">
                      <a:pos x="1650" y="22"/>
                    </a:cxn>
                    <a:cxn ang="0">
                      <a:pos x="1357" y="106"/>
                    </a:cxn>
                    <a:cxn ang="0">
                      <a:pos x="1307" y="144"/>
                    </a:cxn>
                    <a:cxn ang="0">
                      <a:pos x="1257" y="158"/>
                    </a:cxn>
                    <a:cxn ang="0">
                      <a:pos x="1165" y="250"/>
                    </a:cxn>
                    <a:cxn ang="0">
                      <a:pos x="1165" y="202"/>
                    </a:cxn>
                  </a:cxnLst>
                  <a:rect l="0" t="0" r="r" b="b"/>
                  <a:pathLst>
                    <a:path w="2222" h="1173">
                      <a:moveTo>
                        <a:pt x="1165" y="202"/>
                      </a:moveTo>
                      <a:cubicBezTo>
                        <a:pt x="1101" y="314"/>
                        <a:pt x="1036" y="425"/>
                        <a:pt x="973" y="538"/>
                      </a:cubicBezTo>
                      <a:cubicBezTo>
                        <a:pt x="966" y="548"/>
                        <a:pt x="966" y="563"/>
                        <a:pt x="957" y="572"/>
                      </a:cubicBezTo>
                      <a:cubicBezTo>
                        <a:pt x="949" y="578"/>
                        <a:pt x="929" y="579"/>
                        <a:pt x="929" y="579"/>
                      </a:cubicBezTo>
                      <a:cubicBezTo>
                        <a:pt x="783" y="629"/>
                        <a:pt x="635" y="673"/>
                        <a:pt x="493" y="730"/>
                      </a:cubicBezTo>
                      <a:cubicBezTo>
                        <a:pt x="483" y="733"/>
                        <a:pt x="484" y="749"/>
                        <a:pt x="479" y="758"/>
                      </a:cubicBezTo>
                      <a:cubicBezTo>
                        <a:pt x="475" y="763"/>
                        <a:pt x="469" y="767"/>
                        <a:pt x="465" y="772"/>
                      </a:cubicBezTo>
                      <a:cubicBezTo>
                        <a:pt x="104" y="1069"/>
                        <a:pt x="0" y="957"/>
                        <a:pt x="122" y="1079"/>
                      </a:cubicBezTo>
                      <a:cubicBezTo>
                        <a:pt x="664" y="1166"/>
                        <a:pt x="476" y="1165"/>
                        <a:pt x="679" y="1165"/>
                      </a:cubicBezTo>
                      <a:cubicBezTo>
                        <a:pt x="809" y="1164"/>
                        <a:pt x="938" y="1162"/>
                        <a:pt x="1069" y="1162"/>
                      </a:cubicBezTo>
                      <a:cubicBezTo>
                        <a:pt x="1124" y="1162"/>
                        <a:pt x="1105" y="1173"/>
                        <a:pt x="1157" y="1151"/>
                      </a:cubicBezTo>
                      <a:cubicBezTo>
                        <a:pt x="1164" y="1147"/>
                        <a:pt x="1179" y="1137"/>
                        <a:pt x="1179" y="1137"/>
                      </a:cubicBezTo>
                      <a:cubicBezTo>
                        <a:pt x="1222" y="1097"/>
                        <a:pt x="1262" y="1053"/>
                        <a:pt x="1309" y="1018"/>
                      </a:cubicBezTo>
                      <a:cubicBezTo>
                        <a:pt x="1322" y="1007"/>
                        <a:pt x="1344" y="1012"/>
                        <a:pt x="1357" y="1001"/>
                      </a:cubicBezTo>
                      <a:cubicBezTo>
                        <a:pt x="1377" y="982"/>
                        <a:pt x="1400" y="936"/>
                        <a:pt x="1415" y="908"/>
                      </a:cubicBezTo>
                      <a:cubicBezTo>
                        <a:pt x="1417" y="898"/>
                        <a:pt x="1422" y="879"/>
                        <a:pt x="1422" y="879"/>
                      </a:cubicBezTo>
                      <a:cubicBezTo>
                        <a:pt x="1448" y="797"/>
                        <a:pt x="1480" y="717"/>
                        <a:pt x="1501" y="634"/>
                      </a:cubicBezTo>
                      <a:cubicBezTo>
                        <a:pt x="1508" y="604"/>
                        <a:pt x="1494" y="573"/>
                        <a:pt x="1500" y="544"/>
                      </a:cubicBezTo>
                      <a:cubicBezTo>
                        <a:pt x="1501" y="534"/>
                        <a:pt x="1507" y="515"/>
                        <a:pt x="1507" y="515"/>
                      </a:cubicBezTo>
                      <a:cubicBezTo>
                        <a:pt x="1606" y="380"/>
                        <a:pt x="1561" y="407"/>
                        <a:pt x="1665" y="379"/>
                      </a:cubicBezTo>
                      <a:cubicBezTo>
                        <a:pt x="1681" y="367"/>
                        <a:pt x="1715" y="344"/>
                        <a:pt x="1715" y="344"/>
                      </a:cubicBezTo>
                      <a:cubicBezTo>
                        <a:pt x="2082" y="53"/>
                        <a:pt x="2222" y="108"/>
                        <a:pt x="2057" y="51"/>
                      </a:cubicBezTo>
                      <a:cubicBezTo>
                        <a:pt x="2027" y="7"/>
                        <a:pt x="2042" y="0"/>
                        <a:pt x="2022" y="15"/>
                      </a:cubicBezTo>
                      <a:cubicBezTo>
                        <a:pt x="1928" y="13"/>
                        <a:pt x="1834" y="12"/>
                        <a:pt x="1741" y="10"/>
                      </a:cubicBezTo>
                      <a:cubicBezTo>
                        <a:pt x="1693" y="8"/>
                        <a:pt x="1736" y="4"/>
                        <a:pt x="1686" y="15"/>
                      </a:cubicBezTo>
                      <a:cubicBezTo>
                        <a:pt x="1674" y="17"/>
                        <a:pt x="1650" y="22"/>
                        <a:pt x="1650" y="22"/>
                      </a:cubicBezTo>
                      <a:cubicBezTo>
                        <a:pt x="1552" y="50"/>
                        <a:pt x="1452" y="71"/>
                        <a:pt x="1357" y="106"/>
                      </a:cubicBezTo>
                      <a:cubicBezTo>
                        <a:pt x="1337" y="113"/>
                        <a:pt x="1324" y="132"/>
                        <a:pt x="1307" y="144"/>
                      </a:cubicBezTo>
                      <a:cubicBezTo>
                        <a:pt x="1292" y="153"/>
                        <a:pt x="1257" y="158"/>
                        <a:pt x="1257" y="158"/>
                      </a:cubicBezTo>
                      <a:lnTo>
                        <a:pt x="1165" y="250"/>
                      </a:lnTo>
                      <a:lnTo>
                        <a:pt x="1165" y="202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Oval 89"/>
                <p:cNvSpPr>
                  <a:spLocks noChangeArrowheads="1"/>
                </p:cNvSpPr>
                <p:nvPr/>
              </p:nvSpPr>
              <p:spPr bwMode="auto">
                <a:xfrm flipV="1">
                  <a:off x="1632" y="2592"/>
                  <a:ext cx="288" cy="48"/>
                </a:xfrm>
                <a:prstGeom prst="ellipse">
                  <a:avLst/>
                </a:pr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80" name="Group 51"/>
              <p:cNvGrpSpPr>
                <a:grpSpLocks/>
              </p:cNvGrpSpPr>
              <p:nvPr/>
            </p:nvGrpSpPr>
            <p:grpSpPr bwMode="auto">
              <a:xfrm rot="9515164">
                <a:off x="2064" y="816"/>
                <a:ext cx="731" cy="282"/>
                <a:chOff x="1464" y="2458"/>
                <a:chExt cx="731" cy="282"/>
              </a:xfrm>
            </p:grpSpPr>
            <p:sp>
              <p:nvSpPr>
                <p:cNvPr id="87" name="Freeform 52"/>
                <p:cNvSpPr>
                  <a:spLocks/>
                </p:cNvSpPr>
                <p:nvPr/>
              </p:nvSpPr>
              <p:spPr bwMode="auto">
                <a:xfrm rot="-20337440">
                  <a:off x="1464" y="2458"/>
                  <a:ext cx="731" cy="282"/>
                </a:xfrm>
                <a:custGeom>
                  <a:avLst/>
                  <a:gdLst/>
                  <a:ahLst/>
                  <a:cxnLst>
                    <a:cxn ang="0">
                      <a:pos x="1165" y="202"/>
                    </a:cxn>
                    <a:cxn ang="0">
                      <a:pos x="973" y="538"/>
                    </a:cxn>
                    <a:cxn ang="0">
                      <a:pos x="957" y="572"/>
                    </a:cxn>
                    <a:cxn ang="0">
                      <a:pos x="929" y="579"/>
                    </a:cxn>
                    <a:cxn ang="0">
                      <a:pos x="493" y="730"/>
                    </a:cxn>
                    <a:cxn ang="0">
                      <a:pos x="479" y="758"/>
                    </a:cxn>
                    <a:cxn ang="0">
                      <a:pos x="465" y="772"/>
                    </a:cxn>
                    <a:cxn ang="0">
                      <a:pos x="122" y="1079"/>
                    </a:cxn>
                    <a:cxn ang="0">
                      <a:pos x="679" y="1165"/>
                    </a:cxn>
                    <a:cxn ang="0">
                      <a:pos x="1069" y="1162"/>
                    </a:cxn>
                    <a:cxn ang="0">
                      <a:pos x="1157" y="1151"/>
                    </a:cxn>
                    <a:cxn ang="0">
                      <a:pos x="1179" y="1137"/>
                    </a:cxn>
                    <a:cxn ang="0">
                      <a:pos x="1309" y="1018"/>
                    </a:cxn>
                    <a:cxn ang="0">
                      <a:pos x="1357" y="1001"/>
                    </a:cxn>
                    <a:cxn ang="0">
                      <a:pos x="1415" y="908"/>
                    </a:cxn>
                    <a:cxn ang="0">
                      <a:pos x="1422" y="879"/>
                    </a:cxn>
                    <a:cxn ang="0">
                      <a:pos x="1501" y="634"/>
                    </a:cxn>
                    <a:cxn ang="0">
                      <a:pos x="1500" y="544"/>
                    </a:cxn>
                    <a:cxn ang="0">
                      <a:pos x="1507" y="515"/>
                    </a:cxn>
                    <a:cxn ang="0">
                      <a:pos x="1665" y="379"/>
                    </a:cxn>
                    <a:cxn ang="0">
                      <a:pos x="1715" y="344"/>
                    </a:cxn>
                    <a:cxn ang="0">
                      <a:pos x="2057" y="51"/>
                    </a:cxn>
                    <a:cxn ang="0">
                      <a:pos x="2022" y="15"/>
                    </a:cxn>
                    <a:cxn ang="0">
                      <a:pos x="1741" y="10"/>
                    </a:cxn>
                    <a:cxn ang="0">
                      <a:pos x="1686" y="15"/>
                    </a:cxn>
                    <a:cxn ang="0">
                      <a:pos x="1650" y="22"/>
                    </a:cxn>
                    <a:cxn ang="0">
                      <a:pos x="1357" y="106"/>
                    </a:cxn>
                    <a:cxn ang="0">
                      <a:pos x="1307" y="144"/>
                    </a:cxn>
                    <a:cxn ang="0">
                      <a:pos x="1257" y="158"/>
                    </a:cxn>
                    <a:cxn ang="0">
                      <a:pos x="1165" y="250"/>
                    </a:cxn>
                    <a:cxn ang="0">
                      <a:pos x="1165" y="202"/>
                    </a:cxn>
                  </a:cxnLst>
                  <a:rect l="0" t="0" r="r" b="b"/>
                  <a:pathLst>
                    <a:path w="2222" h="1173">
                      <a:moveTo>
                        <a:pt x="1165" y="202"/>
                      </a:moveTo>
                      <a:cubicBezTo>
                        <a:pt x="1101" y="314"/>
                        <a:pt x="1036" y="425"/>
                        <a:pt x="973" y="538"/>
                      </a:cubicBezTo>
                      <a:cubicBezTo>
                        <a:pt x="966" y="548"/>
                        <a:pt x="966" y="563"/>
                        <a:pt x="957" y="572"/>
                      </a:cubicBezTo>
                      <a:cubicBezTo>
                        <a:pt x="949" y="578"/>
                        <a:pt x="929" y="579"/>
                        <a:pt x="929" y="579"/>
                      </a:cubicBezTo>
                      <a:cubicBezTo>
                        <a:pt x="783" y="629"/>
                        <a:pt x="635" y="673"/>
                        <a:pt x="493" y="730"/>
                      </a:cubicBezTo>
                      <a:cubicBezTo>
                        <a:pt x="483" y="733"/>
                        <a:pt x="484" y="749"/>
                        <a:pt x="479" y="758"/>
                      </a:cubicBezTo>
                      <a:cubicBezTo>
                        <a:pt x="475" y="763"/>
                        <a:pt x="469" y="767"/>
                        <a:pt x="465" y="772"/>
                      </a:cubicBezTo>
                      <a:cubicBezTo>
                        <a:pt x="104" y="1069"/>
                        <a:pt x="0" y="957"/>
                        <a:pt x="122" y="1079"/>
                      </a:cubicBezTo>
                      <a:cubicBezTo>
                        <a:pt x="664" y="1166"/>
                        <a:pt x="476" y="1165"/>
                        <a:pt x="679" y="1165"/>
                      </a:cubicBezTo>
                      <a:cubicBezTo>
                        <a:pt x="809" y="1164"/>
                        <a:pt x="938" y="1162"/>
                        <a:pt x="1069" y="1162"/>
                      </a:cubicBezTo>
                      <a:cubicBezTo>
                        <a:pt x="1124" y="1162"/>
                        <a:pt x="1105" y="1173"/>
                        <a:pt x="1157" y="1151"/>
                      </a:cubicBezTo>
                      <a:cubicBezTo>
                        <a:pt x="1164" y="1147"/>
                        <a:pt x="1179" y="1137"/>
                        <a:pt x="1179" y="1137"/>
                      </a:cubicBezTo>
                      <a:cubicBezTo>
                        <a:pt x="1222" y="1097"/>
                        <a:pt x="1262" y="1053"/>
                        <a:pt x="1309" y="1018"/>
                      </a:cubicBezTo>
                      <a:cubicBezTo>
                        <a:pt x="1322" y="1007"/>
                        <a:pt x="1344" y="1012"/>
                        <a:pt x="1357" y="1001"/>
                      </a:cubicBezTo>
                      <a:cubicBezTo>
                        <a:pt x="1377" y="982"/>
                        <a:pt x="1400" y="936"/>
                        <a:pt x="1415" y="908"/>
                      </a:cubicBezTo>
                      <a:cubicBezTo>
                        <a:pt x="1417" y="898"/>
                        <a:pt x="1422" y="879"/>
                        <a:pt x="1422" y="879"/>
                      </a:cubicBezTo>
                      <a:cubicBezTo>
                        <a:pt x="1448" y="797"/>
                        <a:pt x="1480" y="717"/>
                        <a:pt x="1501" y="634"/>
                      </a:cubicBezTo>
                      <a:cubicBezTo>
                        <a:pt x="1508" y="604"/>
                        <a:pt x="1494" y="573"/>
                        <a:pt x="1500" y="544"/>
                      </a:cubicBezTo>
                      <a:cubicBezTo>
                        <a:pt x="1501" y="534"/>
                        <a:pt x="1507" y="515"/>
                        <a:pt x="1507" y="515"/>
                      </a:cubicBezTo>
                      <a:cubicBezTo>
                        <a:pt x="1606" y="380"/>
                        <a:pt x="1561" y="407"/>
                        <a:pt x="1665" y="379"/>
                      </a:cubicBezTo>
                      <a:cubicBezTo>
                        <a:pt x="1681" y="367"/>
                        <a:pt x="1715" y="344"/>
                        <a:pt x="1715" y="344"/>
                      </a:cubicBezTo>
                      <a:cubicBezTo>
                        <a:pt x="2082" y="53"/>
                        <a:pt x="2222" y="108"/>
                        <a:pt x="2057" y="51"/>
                      </a:cubicBezTo>
                      <a:cubicBezTo>
                        <a:pt x="2027" y="7"/>
                        <a:pt x="2042" y="0"/>
                        <a:pt x="2022" y="15"/>
                      </a:cubicBezTo>
                      <a:cubicBezTo>
                        <a:pt x="1928" y="13"/>
                        <a:pt x="1834" y="12"/>
                        <a:pt x="1741" y="10"/>
                      </a:cubicBezTo>
                      <a:cubicBezTo>
                        <a:pt x="1693" y="8"/>
                        <a:pt x="1736" y="4"/>
                        <a:pt x="1686" y="15"/>
                      </a:cubicBezTo>
                      <a:cubicBezTo>
                        <a:pt x="1674" y="17"/>
                        <a:pt x="1650" y="22"/>
                        <a:pt x="1650" y="22"/>
                      </a:cubicBezTo>
                      <a:cubicBezTo>
                        <a:pt x="1552" y="50"/>
                        <a:pt x="1452" y="71"/>
                        <a:pt x="1357" y="106"/>
                      </a:cubicBezTo>
                      <a:cubicBezTo>
                        <a:pt x="1337" y="113"/>
                        <a:pt x="1324" y="132"/>
                        <a:pt x="1307" y="144"/>
                      </a:cubicBezTo>
                      <a:cubicBezTo>
                        <a:pt x="1292" y="153"/>
                        <a:pt x="1257" y="158"/>
                        <a:pt x="1257" y="158"/>
                      </a:cubicBezTo>
                      <a:lnTo>
                        <a:pt x="1165" y="250"/>
                      </a:lnTo>
                      <a:lnTo>
                        <a:pt x="1165" y="20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" name="Oval 53"/>
                <p:cNvSpPr>
                  <a:spLocks noChangeArrowheads="1"/>
                </p:cNvSpPr>
                <p:nvPr/>
              </p:nvSpPr>
              <p:spPr bwMode="auto">
                <a:xfrm flipV="1">
                  <a:off x="1632" y="2592"/>
                  <a:ext cx="288" cy="48"/>
                </a:xfrm>
                <a:prstGeom prst="ellipse">
                  <a:avLst/>
                </a:pr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81" name="Group 54"/>
              <p:cNvGrpSpPr>
                <a:grpSpLocks/>
              </p:cNvGrpSpPr>
              <p:nvPr/>
            </p:nvGrpSpPr>
            <p:grpSpPr bwMode="auto">
              <a:xfrm rot="-10320525">
                <a:off x="2352" y="864"/>
                <a:ext cx="731" cy="282"/>
                <a:chOff x="1464" y="2458"/>
                <a:chExt cx="731" cy="282"/>
              </a:xfrm>
            </p:grpSpPr>
            <p:sp>
              <p:nvSpPr>
                <p:cNvPr id="85" name="Freeform 55"/>
                <p:cNvSpPr>
                  <a:spLocks/>
                </p:cNvSpPr>
                <p:nvPr/>
              </p:nvSpPr>
              <p:spPr bwMode="auto">
                <a:xfrm rot="-20337440">
                  <a:off x="1464" y="2458"/>
                  <a:ext cx="731" cy="282"/>
                </a:xfrm>
                <a:custGeom>
                  <a:avLst/>
                  <a:gdLst/>
                  <a:ahLst/>
                  <a:cxnLst>
                    <a:cxn ang="0">
                      <a:pos x="1165" y="202"/>
                    </a:cxn>
                    <a:cxn ang="0">
                      <a:pos x="973" y="538"/>
                    </a:cxn>
                    <a:cxn ang="0">
                      <a:pos x="957" y="572"/>
                    </a:cxn>
                    <a:cxn ang="0">
                      <a:pos x="929" y="579"/>
                    </a:cxn>
                    <a:cxn ang="0">
                      <a:pos x="493" y="730"/>
                    </a:cxn>
                    <a:cxn ang="0">
                      <a:pos x="479" y="758"/>
                    </a:cxn>
                    <a:cxn ang="0">
                      <a:pos x="465" y="772"/>
                    </a:cxn>
                    <a:cxn ang="0">
                      <a:pos x="122" y="1079"/>
                    </a:cxn>
                    <a:cxn ang="0">
                      <a:pos x="679" y="1165"/>
                    </a:cxn>
                    <a:cxn ang="0">
                      <a:pos x="1069" y="1162"/>
                    </a:cxn>
                    <a:cxn ang="0">
                      <a:pos x="1157" y="1151"/>
                    </a:cxn>
                    <a:cxn ang="0">
                      <a:pos x="1179" y="1137"/>
                    </a:cxn>
                    <a:cxn ang="0">
                      <a:pos x="1309" y="1018"/>
                    </a:cxn>
                    <a:cxn ang="0">
                      <a:pos x="1357" y="1001"/>
                    </a:cxn>
                    <a:cxn ang="0">
                      <a:pos x="1415" y="908"/>
                    </a:cxn>
                    <a:cxn ang="0">
                      <a:pos x="1422" y="879"/>
                    </a:cxn>
                    <a:cxn ang="0">
                      <a:pos x="1501" y="634"/>
                    </a:cxn>
                    <a:cxn ang="0">
                      <a:pos x="1500" y="544"/>
                    </a:cxn>
                    <a:cxn ang="0">
                      <a:pos x="1507" y="515"/>
                    </a:cxn>
                    <a:cxn ang="0">
                      <a:pos x="1665" y="379"/>
                    </a:cxn>
                    <a:cxn ang="0">
                      <a:pos x="1715" y="344"/>
                    </a:cxn>
                    <a:cxn ang="0">
                      <a:pos x="2057" y="51"/>
                    </a:cxn>
                    <a:cxn ang="0">
                      <a:pos x="2022" y="15"/>
                    </a:cxn>
                    <a:cxn ang="0">
                      <a:pos x="1741" y="10"/>
                    </a:cxn>
                    <a:cxn ang="0">
                      <a:pos x="1686" y="15"/>
                    </a:cxn>
                    <a:cxn ang="0">
                      <a:pos x="1650" y="22"/>
                    </a:cxn>
                    <a:cxn ang="0">
                      <a:pos x="1357" y="106"/>
                    </a:cxn>
                    <a:cxn ang="0">
                      <a:pos x="1307" y="144"/>
                    </a:cxn>
                    <a:cxn ang="0">
                      <a:pos x="1257" y="158"/>
                    </a:cxn>
                    <a:cxn ang="0">
                      <a:pos x="1165" y="250"/>
                    </a:cxn>
                    <a:cxn ang="0">
                      <a:pos x="1165" y="202"/>
                    </a:cxn>
                  </a:cxnLst>
                  <a:rect l="0" t="0" r="r" b="b"/>
                  <a:pathLst>
                    <a:path w="2222" h="1173">
                      <a:moveTo>
                        <a:pt x="1165" y="202"/>
                      </a:moveTo>
                      <a:cubicBezTo>
                        <a:pt x="1101" y="314"/>
                        <a:pt x="1036" y="425"/>
                        <a:pt x="973" y="538"/>
                      </a:cubicBezTo>
                      <a:cubicBezTo>
                        <a:pt x="966" y="548"/>
                        <a:pt x="966" y="563"/>
                        <a:pt x="957" y="572"/>
                      </a:cubicBezTo>
                      <a:cubicBezTo>
                        <a:pt x="949" y="578"/>
                        <a:pt x="929" y="579"/>
                        <a:pt x="929" y="579"/>
                      </a:cubicBezTo>
                      <a:cubicBezTo>
                        <a:pt x="783" y="629"/>
                        <a:pt x="635" y="673"/>
                        <a:pt x="493" y="730"/>
                      </a:cubicBezTo>
                      <a:cubicBezTo>
                        <a:pt x="483" y="733"/>
                        <a:pt x="484" y="749"/>
                        <a:pt x="479" y="758"/>
                      </a:cubicBezTo>
                      <a:cubicBezTo>
                        <a:pt x="475" y="763"/>
                        <a:pt x="469" y="767"/>
                        <a:pt x="465" y="772"/>
                      </a:cubicBezTo>
                      <a:cubicBezTo>
                        <a:pt x="104" y="1069"/>
                        <a:pt x="0" y="957"/>
                        <a:pt x="122" y="1079"/>
                      </a:cubicBezTo>
                      <a:cubicBezTo>
                        <a:pt x="664" y="1166"/>
                        <a:pt x="476" y="1165"/>
                        <a:pt x="679" y="1165"/>
                      </a:cubicBezTo>
                      <a:cubicBezTo>
                        <a:pt x="809" y="1164"/>
                        <a:pt x="938" y="1162"/>
                        <a:pt x="1069" y="1162"/>
                      </a:cubicBezTo>
                      <a:cubicBezTo>
                        <a:pt x="1124" y="1162"/>
                        <a:pt x="1105" y="1173"/>
                        <a:pt x="1157" y="1151"/>
                      </a:cubicBezTo>
                      <a:cubicBezTo>
                        <a:pt x="1164" y="1147"/>
                        <a:pt x="1179" y="1137"/>
                        <a:pt x="1179" y="1137"/>
                      </a:cubicBezTo>
                      <a:cubicBezTo>
                        <a:pt x="1222" y="1097"/>
                        <a:pt x="1262" y="1053"/>
                        <a:pt x="1309" y="1018"/>
                      </a:cubicBezTo>
                      <a:cubicBezTo>
                        <a:pt x="1322" y="1007"/>
                        <a:pt x="1344" y="1012"/>
                        <a:pt x="1357" y="1001"/>
                      </a:cubicBezTo>
                      <a:cubicBezTo>
                        <a:pt x="1377" y="982"/>
                        <a:pt x="1400" y="936"/>
                        <a:pt x="1415" y="908"/>
                      </a:cubicBezTo>
                      <a:cubicBezTo>
                        <a:pt x="1417" y="898"/>
                        <a:pt x="1422" y="879"/>
                        <a:pt x="1422" y="879"/>
                      </a:cubicBezTo>
                      <a:cubicBezTo>
                        <a:pt x="1448" y="797"/>
                        <a:pt x="1480" y="717"/>
                        <a:pt x="1501" y="634"/>
                      </a:cubicBezTo>
                      <a:cubicBezTo>
                        <a:pt x="1508" y="604"/>
                        <a:pt x="1494" y="573"/>
                        <a:pt x="1500" y="544"/>
                      </a:cubicBezTo>
                      <a:cubicBezTo>
                        <a:pt x="1501" y="534"/>
                        <a:pt x="1507" y="515"/>
                        <a:pt x="1507" y="515"/>
                      </a:cubicBezTo>
                      <a:cubicBezTo>
                        <a:pt x="1606" y="380"/>
                        <a:pt x="1561" y="407"/>
                        <a:pt x="1665" y="379"/>
                      </a:cubicBezTo>
                      <a:cubicBezTo>
                        <a:pt x="1681" y="367"/>
                        <a:pt x="1715" y="344"/>
                        <a:pt x="1715" y="344"/>
                      </a:cubicBezTo>
                      <a:cubicBezTo>
                        <a:pt x="2082" y="53"/>
                        <a:pt x="2222" y="108"/>
                        <a:pt x="2057" y="51"/>
                      </a:cubicBezTo>
                      <a:cubicBezTo>
                        <a:pt x="2027" y="7"/>
                        <a:pt x="2042" y="0"/>
                        <a:pt x="2022" y="15"/>
                      </a:cubicBezTo>
                      <a:cubicBezTo>
                        <a:pt x="1928" y="13"/>
                        <a:pt x="1834" y="12"/>
                        <a:pt x="1741" y="10"/>
                      </a:cubicBezTo>
                      <a:cubicBezTo>
                        <a:pt x="1693" y="8"/>
                        <a:pt x="1736" y="4"/>
                        <a:pt x="1686" y="15"/>
                      </a:cubicBezTo>
                      <a:cubicBezTo>
                        <a:pt x="1674" y="17"/>
                        <a:pt x="1650" y="22"/>
                        <a:pt x="1650" y="22"/>
                      </a:cubicBezTo>
                      <a:cubicBezTo>
                        <a:pt x="1552" y="50"/>
                        <a:pt x="1452" y="71"/>
                        <a:pt x="1357" y="106"/>
                      </a:cubicBezTo>
                      <a:cubicBezTo>
                        <a:pt x="1337" y="113"/>
                        <a:pt x="1324" y="132"/>
                        <a:pt x="1307" y="144"/>
                      </a:cubicBezTo>
                      <a:cubicBezTo>
                        <a:pt x="1292" y="153"/>
                        <a:pt x="1257" y="158"/>
                        <a:pt x="1257" y="158"/>
                      </a:cubicBezTo>
                      <a:lnTo>
                        <a:pt x="1165" y="250"/>
                      </a:lnTo>
                      <a:lnTo>
                        <a:pt x="1165" y="202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" name="Oval 56"/>
                <p:cNvSpPr>
                  <a:spLocks noChangeArrowheads="1"/>
                </p:cNvSpPr>
                <p:nvPr/>
              </p:nvSpPr>
              <p:spPr bwMode="auto">
                <a:xfrm flipV="1">
                  <a:off x="1632" y="2592"/>
                  <a:ext cx="288" cy="48"/>
                </a:xfrm>
                <a:prstGeom prst="ellipse">
                  <a:avLst/>
                </a:pr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82" name="Group 57"/>
              <p:cNvGrpSpPr>
                <a:grpSpLocks/>
              </p:cNvGrpSpPr>
              <p:nvPr/>
            </p:nvGrpSpPr>
            <p:grpSpPr bwMode="auto">
              <a:xfrm rot="-10320525">
                <a:off x="2736" y="816"/>
                <a:ext cx="731" cy="282"/>
                <a:chOff x="1464" y="2458"/>
                <a:chExt cx="731" cy="282"/>
              </a:xfrm>
            </p:grpSpPr>
            <p:sp>
              <p:nvSpPr>
                <p:cNvPr id="83" name="Freeform 58"/>
                <p:cNvSpPr>
                  <a:spLocks/>
                </p:cNvSpPr>
                <p:nvPr/>
              </p:nvSpPr>
              <p:spPr bwMode="auto">
                <a:xfrm rot="-20337440">
                  <a:off x="1464" y="2458"/>
                  <a:ext cx="731" cy="282"/>
                </a:xfrm>
                <a:custGeom>
                  <a:avLst/>
                  <a:gdLst/>
                  <a:ahLst/>
                  <a:cxnLst>
                    <a:cxn ang="0">
                      <a:pos x="1165" y="202"/>
                    </a:cxn>
                    <a:cxn ang="0">
                      <a:pos x="973" y="538"/>
                    </a:cxn>
                    <a:cxn ang="0">
                      <a:pos x="957" y="572"/>
                    </a:cxn>
                    <a:cxn ang="0">
                      <a:pos x="929" y="579"/>
                    </a:cxn>
                    <a:cxn ang="0">
                      <a:pos x="493" y="730"/>
                    </a:cxn>
                    <a:cxn ang="0">
                      <a:pos x="479" y="758"/>
                    </a:cxn>
                    <a:cxn ang="0">
                      <a:pos x="465" y="772"/>
                    </a:cxn>
                    <a:cxn ang="0">
                      <a:pos x="122" y="1079"/>
                    </a:cxn>
                    <a:cxn ang="0">
                      <a:pos x="679" y="1165"/>
                    </a:cxn>
                    <a:cxn ang="0">
                      <a:pos x="1069" y="1162"/>
                    </a:cxn>
                    <a:cxn ang="0">
                      <a:pos x="1157" y="1151"/>
                    </a:cxn>
                    <a:cxn ang="0">
                      <a:pos x="1179" y="1137"/>
                    </a:cxn>
                    <a:cxn ang="0">
                      <a:pos x="1309" y="1018"/>
                    </a:cxn>
                    <a:cxn ang="0">
                      <a:pos x="1357" y="1001"/>
                    </a:cxn>
                    <a:cxn ang="0">
                      <a:pos x="1415" y="908"/>
                    </a:cxn>
                    <a:cxn ang="0">
                      <a:pos x="1422" y="879"/>
                    </a:cxn>
                    <a:cxn ang="0">
                      <a:pos x="1501" y="634"/>
                    </a:cxn>
                    <a:cxn ang="0">
                      <a:pos x="1500" y="544"/>
                    </a:cxn>
                    <a:cxn ang="0">
                      <a:pos x="1507" y="515"/>
                    </a:cxn>
                    <a:cxn ang="0">
                      <a:pos x="1665" y="379"/>
                    </a:cxn>
                    <a:cxn ang="0">
                      <a:pos x="1715" y="344"/>
                    </a:cxn>
                    <a:cxn ang="0">
                      <a:pos x="2057" y="51"/>
                    </a:cxn>
                    <a:cxn ang="0">
                      <a:pos x="2022" y="15"/>
                    </a:cxn>
                    <a:cxn ang="0">
                      <a:pos x="1741" y="10"/>
                    </a:cxn>
                    <a:cxn ang="0">
                      <a:pos x="1686" y="15"/>
                    </a:cxn>
                    <a:cxn ang="0">
                      <a:pos x="1650" y="22"/>
                    </a:cxn>
                    <a:cxn ang="0">
                      <a:pos x="1357" y="106"/>
                    </a:cxn>
                    <a:cxn ang="0">
                      <a:pos x="1307" y="144"/>
                    </a:cxn>
                    <a:cxn ang="0">
                      <a:pos x="1257" y="158"/>
                    </a:cxn>
                    <a:cxn ang="0">
                      <a:pos x="1165" y="250"/>
                    </a:cxn>
                    <a:cxn ang="0">
                      <a:pos x="1165" y="202"/>
                    </a:cxn>
                  </a:cxnLst>
                  <a:rect l="0" t="0" r="r" b="b"/>
                  <a:pathLst>
                    <a:path w="2222" h="1173">
                      <a:moveTo>
                        <a:pt x="1165" y="202"/>
                      </a:moveTo>
                      <a:cubicBezTo>
                        <a:pt x="1101" y="314"/>
                        <a:pt x="1036" y="425"/>
                        <a:pt x="973" y="538"/>
                      </a:cubicBezTo>
                      <a:cubicBezTo>
                        <a:pt x="966" y="548"/>
                        <a:pt x="966" y="563"/>
                        <a:pt x="957" y="572"/>
                      </a:cubicBezTo>
                      <a:cubicBezTo>
                        <a:pt x="949" y="578"/>
                        <a:pt x="929" y="579"/>
                        <a:pt x="929" y="579"/>
                      </a:cubicBezTo>
                      <a:cubicBezTo>
                        <a:pt x="783" y="629"/>
                        <a:pt x="635" y="673"/>
                        <a:pt x="493" y="730"/>
                      </a:cubicBezTo>
                      <a:cubicBezTo>
                        <a:pt x="483" y="733"/>
                        <a:pt x="484" y="749"/>
                        <a:pt x="479" y="758"/>
                      </a:cubicBezTo>
                      <a:cubicBezTo>
                        <a:pt x="475" y="763"/>
                        <a:pt x="469" y="767"/>
                        <a:pt x="465" y="772"/>
                      </a:cubicBezTo>
                      <a:cubicBezTo>
                        <a:pt x="104" y="1069"/>
                        <a:pt x="0" y="957"/>
                        <a:pt x="122" y="1079"/>
                      </a:cubicBezTo>
                      <a:cubicBezTo>
                        <a:pt x="664" y="1166"/>
                        <a:pt x="476" y="1165"/>
                        <a:pt x="679" y="1165"/>
                      </a:cubicBezTo>
                      <a:cubicBezTo>
                        <a:pt x="809" y="1164"/>
                        <a:pt x="938" y="1162"/>
                        <a:pt x="1069" y="1162"/>
                      </a:cubicBezTo>
                      <a:cubicBezTo>
                        <a:pt x="1124" y="1162"/>
                        <a:pt x="1105" y="1173"/>
                        <a:pt x="1157" y="1151"/>
                      </a:cubicBezTo>
                      <a:cubicBezTo>
                        <a:pt x="1164" y="1147"/>
                        <a:pt x="1179" y="1137"/>
                        <a:pt x="1179" y="1137"/>
                      </a:cubicBezTo>
                      <a:cubicBezTo>
                        <a:pt x="1222" y="1097"/>
                        <a:pt x="1262" y="1053"/>
                        <a:pt x="1309" y="1018"/>
                      </a:cubicBezTo>
                      <a:cubicBezTo>
                        <a:pt x="1322" y="1007"/>
                        <a:pt x="1344" y="1012"/>
                        <a:pt x="1357" y="1001"/>
                      </a:cubicBezTo>
                      <a:cubicBezTo>
                        <a:pt x="1377" y="982"/>
                        <a:pt x="1400" y="936"/>
                        <a:pt x="1415" y="908"/>
                      </a:cubicBezTo>
                      <a:cubicBezTo>
                        <a:pt x="1417" y="898"/>
                        <a:pt x="1422" y="879"/>
                        <a:pt x="1422" y="879"/>
                      </a:cubicBezTo>
                      <a:cubicBezTo>
                        <a:pt x="1448" y="797"/>
                        <a:pt x="1480" y="717"/>
                        <a:pt x="1501" y="634"/>
                      </a:cubicBezTo>
                      <a:cubicBezTo>
                        <a:pt x="1508" y="604"/>
                        <a:pt x="1494" y="573"/>
                        <a:pt x="1500" y="544"/>
                      </a:cubicBezTo>
                      <a:cubicBezTo>
                        <a:pt x="1501" y="534"/>
                        <a:pt x="1507" y="515"/>
                        <a:pt x="1507" y="515"/>
                      </a:cubicBezTo>
                      <a:cubicBezTo>
                        <a:pt x="1606" y="380"/>
                        <a:pt x="1561" y="407"/>
                        <a:pt x="1665" y="379"/>
                      </a:cubicBezTo>
                      <a:cubicBezTo>
                        <a:pt x="1681" y="367"/>
                        <a:pt x="1715" y="344"/>
                        <a:pt x="1715" y="344"/>
                      </a:cubicBezTo>
                      <a:cubicBezTo>
                        <a:pt x="2082" y="53"/>
                        <a:pt x="2222" y="108"/>
                        <a:pt x="2057" y="51"/>
                      </a:cubicBezTo>
                      <a:cubicBezTo>
                        <a:pt x="2027" y="7"/>
                        <a:pt x="2042" y="0"/>
                        <a:pt x="2022" y="15"/>
                      </a:cubicBezTo>
                      <a:cubicBezTo>
                        <a:pt x="1928" y="13"/>
                        <a:pt x="1834" y="12"/>
                        <a:pt x="1741" y="10"/>
                      </a:cubicBezTo>
                      <a:cubicBezTo>
                        <a:pt x="1693" y="8"/>
                        <a:pt x="1736" y="4"/>
                        <a:pt x="1686" y="15"/>
                      </a:cubicBezTo>
                      <a:cubicBezTo>
                        <a:pt x="1674" y="17"/>
                        <a:pt x="1650" y="22"/>
                        <a:pt x="1650" y="22"/>
                      </a:cubicBezTo>
                      <a:cubicBezTo>
                        <a:pt x="1552" y="50"/>
                        <a:pt x="1452" y="71"/>
                        <a:pt x="1357" y="106"/>
                      </a:cubicBezTo>
                      <a:cubicBezTo>
                        <a:pt x="1337" y="113"/>
                        <a:pt x="1324" y="132"/>
                        <a:pt x="1307" y="144"/>
                      </a:cubicBezTo>
                      <a:cubicBezTo>
                        <a:pt x="1292" y="153"/>
                        <a:pt x="1257" y="158"/>
                        <a:pt x="1257" y="158"/>
                      </a:cubicBezTo>
                      <a:lnTo>
                        <a:pt x="1165" y="250"/>
                      </a:lnTo>
                      <a:lnTo>
                        <a:pt x="1165" y="202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" name="Oval 59"/>
                <p:cNvSpPr>
                  <a:spLocks noChangeArrowheads="1"/>
                </p:cNvSpPr>
                <p:nvPr/>
              </p:nvSpPr>
              <p:spPr bwMode="auto">
                <a:xfrm flipV="1">
                  <a:off x="1632" y="2592"/>
                  <a:ext cx="288" cy="48"/>
                </a:xfrm>
                <a:prstGeom prst="ellipse">
                  <a:avLst/>
                </a:pr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51" name="TextBox 50"/>
            <p:cNvSpPr txBox="1"/>
            <p:nvPr/>
          </p:nvSpPr>
          <p:spPr>
            <a:xfrm>
              <a:off x="1531274" y="5391496"/>
              <a:ext cx="10463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/>
                  <a:cs typeface="Arial"/>
                </a:rPr>
                <a:t>1% oxygen</a:t>
              </a:r>
              <a:endParaRPr lang="en-US" sz="800" b="1" dirty="0">
                <a:latin typeface="Arial"/>
                <a:cs typeface="Arial"/>
              </a:endParaRPr>
            </a:p>
          </p:txBody>
        </p:sp>
        <p:sp>
          <p:nvSpPr>
            <p:cNvPr id="52" name="Line 337"/>
            <p:cNvSpPr>
              <a:spLocks noChangeShapeType="1"/>
            </p:cNvSpPr>
            <p:nvPr/>
          </p:nvSpPr>
          <p:spPr bwMode="auto">
            <a:xfrm>
              <a:off x="1245689" y="5689438"/>
              <a:ext cx="3460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53" name="Group 43"/>
            <p:cNvGrpSpPr>
              <a:grpSpLocks/>
            </p:cNvGrpSpPr>
            <p:nvPr/>
          </p:nvGrpSpPr>
          <p:grpSpPr bwMode="auto">
            <a:xfrm>
              <a:off x="1687019" y="6039057"/>
              <a:ext cx="720942" cy="242115"/>
              <a:chOff x="1200" y="480"/>
              <a:chExt cx="2304" cy="672"/>
            </a:xfrm>
          </p:grpSpPr>
          <p:pic>
            <p:nvPicPr>
              <p:cNvPr id="61" name="Picture 44" descr="petri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00" y="480"/>
                <a:ext cx="2304" cy="672"/>
              </a:xfrm>
              <a:prstGeom prst="rect">
                <a:avLst/>
              </a:prstGeom>
              <a:noFill/>
            </p:spPr>
          </p:pic>
          <p:grpSp>
            <p:nvGrpSpPr>
              <p:cNvPr id="62" name="Group 45"/>
              <p:cNvGrpSpPr>
                <a:grpSpLocks/>
              </p:cNvGrpSpPr>
              <p:nvPr/>
            </p:nvGrpSpPr>
            <p:grpSpPr bwMode="auto">
              <a:xfrm>
                <a:off x="1872" y="720"/>
                <a:ext cx="731" cy="282"/>
                <a:chOff x="1464" y="2458"/>
                <a:chExt cx="731" cy="282"/>
              </a:xfrm>
            </p:grpSpPr>
            <p:sp>
              <p:nvSpPr>
                <p:cNvPr id="75" name="Freeform 46"/>
                <p:cNvSpPr>
                  <a:spLocks/>
                </p:cNvSpPr>
                <p:nvPr/>
              </p:nvSpPr>
              <p:spPr bwMode="auto">
                <a:xfrm rot="-20337440">
                  <a:off x="1464" y="2458"/>
                  <a:ext cx="731" cy="282"/>
                </a:xfrm>
                <a:custGeom>
                  <a:avLst/>
                  <a:gdLst/>
                  <a:ahLst/>
                  <a:cxnLst>
                    <a:cxn ang="0">
                      <a:pos x="1165" y="202"/>
                    </a:cxn>
                    <a:cxn ang="0">
                      <a:pos x="973" y="538"/>
                    </a:cxn>
                    <a:cxn ang="0">
                      <a:pos x="957" y="572"/>
                    </a:cxn>
                    <a:cxn ang="0">
                      <a:pos x="929" y="579"/>
                    </a:cxn>
                    <a:cxn ang="0">
                      <a:pos x="493" y="730"/>
                    </a:cxn>
                    <a:cxn ang="0">
                      <a:pos x="479" y="758"/>
                    </a:cxn>
                    <a:cxn ang="0">
                      <a:pos x="465" y="772"/>
                    </a:cxn>
                    <a:cxn ang="0">
                      <a:pos x="122" y="1079"/>
                    </a:cxn>
                    <a:cxn ang="0">
                      <a:pos x="679" y="1165"/>
                    </a:cxn>
                    <a:cxn ang="0">
                      <a:pos x="1069" y="1162"/>
                    </a:cxn>
                    <a:cxn ang="0">
                      <a:pos x="1157" y="1151"/>
                    </a:cxn>
                    <a:cxn ang="0">
                      <a:pos x="1179" y="1137"/>
                    </a:cxn>
                    <a:cxn ang="0">
                      <a:pos x="1309" y="1018"/>
                    </a:cxn>
                    <a:cxn ang="0">
                      <a:pos x="1357" y="1001"/>
                    </a:cxn>
                    <a:cxn ang="0">
                      <a:pos x="1415" y="908"/>
                    </a:cxn>
                    <a:cxn ang="0">
                      <a:pos x="1422" y="879"/>
                    </a:cxn>
                    <a:cxn ang="0">
                      <a:pos x="1501" y="634"/>
                    </a:cxn>
                    <a:cxn ang="0">
                      <a:pos x="1500" y="544"/>
                    </a:cxn>
                    <a:cxn ang="0">
                      <a:pos x="1507" y="515"/>
                    </a:cxn>
                    <a:cxn ang="0">
                      <a:pos x="1665" y="379"/>
                    </a:cxn>
                    <a:cxn ang="0">
                      <a:pos x="1715" y="344"/>
                    </a:cxn>
                    <a:cxn ang="0">
                      <a:pos x="2057" y="51"/>
                    </a:cxn>
                    <a:cxn ang="0">
                      <a:pos x="2022" y="15"/>
                    </a:cxn>
                    <a:cxn ang="0">
                      <a:pos x="1741" y="10"/>
                    </a:cxn>
                    <a:cxn ang="0">
                      <a:pos x="1686" y="15"/>
                    </a:cxn>
                    <a:cxn ang="0">
                      <a:pos x="1650" y="22"/>
                    </a:cxn>
                    <a:cxn ang="0">
                      <a:pos x="1357" y="106"/>
                    </a:cxn>
                    <a:cxn ang="0">
                      <a:pos x="1307" y="144"/>
                    </a:cxn>
                    <a:cxn ang="0">
                      <a:pos x="1257" y="158"/>
                    </a:cxn>
                    <a:cxn ang="0">
                      <a:pos x="1165" y="250"/>
                    </a:cxn>
                    <a:cxn ang="0">
                      <a:pos x="1165" y="202"/>
                    </a:cxn>
                  </a:cxnLst>
                  <a:rect l="0" t="0" r="r" b="b"/>
                  <a:pathLst>
                    <a:path w="2222" h="1173">
                      <a:moveTo>
                        <a:pt x="1165" y="202"/>
                      </a:moveTo>
                      <a:cubicBezTo>
                        <a:pt x="1101" y="314"/>
                        <a:pt x="1036" y="425"/>
                        <a:pt x="973" y="538"/>
                      </a:cubicBezTo>
                      <a:cubicBezTo>
                        <a:pt x="966" y="548"/>
                        <a:pt x="966" y="563"/>
                        <a:pt x="957" y="572"/>
                      </a:cubicBezTo>
                      <a:cubicBezTo>
                        <a:pt x="949" y="578"/>
                        <a:pt x="929" y="579"/>
                        <a:pt x="929" y="579"/>
                      </a:cubicBezTo>
                      <a:cubicBezTo>
                        <a:pt x="783" y="629"/>
                        <a:pt x="635" y="673"/>
                        <a:pt x="493" y="730"/>
                      </a:cubicBezTo>
                      <a:cubicBezTo>
                        <a:pt x="483" y="733"/>
                        <a:pt x="484" y="749"/>
                        <a:pt x="479" y="758"/>
                      </a:cubicBezTo>
                      <a:cubicBezTo>
                        <a:pt x="475" y="763"/>
                        <a:pt x="469" y="767"/>
                        <a:pt x="465" y="772"/>
                      </a:cubicBezTo>
                      <a:cubicBezTo>
                        <a:pt x="104" y="1069"/>
                        <a:pt x="0" y="957"/>
                        <a:pt x="122" y="1079"/>
                      </a:cubicBezTo>
                      <a:cubicBezTo>
                        <a:pt x="664" y="1166"/>
                        <a:pt x="476" y="1165"/>
                        <a:pt x="679" y="1165"/>
                      </a:cubicBezTo>
                      <a:cubicBezTo>
                        <a:pt x="809" y="1164"/>
                        <a:pt x="938" y="1162"/>
                        <a:pt x="1069" y="1162"/>
                      </a:cubicBezTo>
                      <a:cubicBezTo>
                        <a:pt x="1124" y="1162"/>
                        <a:pt x="1105" y="1173"/>
                        <a:pt x="1157" y="1151"/>
                      </a:cubicBezTo>
                      <a:cubicBezTo>
                        <a:pt x="1164" y="1147"/>
                        <a:pt x="1179" y="1137"/>
                        <a:pt x="1179" y="1137"/>
                      </a:cubicBezTo>
                      <a:cubicBezTo>
                        <a:pt x="1222" y="1097"/>
                        <a:pt x="1262" y="1053"/>
                        <a:pt x="1309" y="1018"/>
                      </a:cubicBezTo>
                      <a:cubicBezTo>
                        <a:pt x="1322" y="1007"/>
                        <a:pt x="1344" y="1012"/>
                        <a:pt x="1357" y="1001"/>
                      </a:cubicBezTo>
                      <a:cubicBezTo>
                        <a:pt x="1377" y="982"/>
                        <a:pt x="1400" y="936"/>
                        <a:pt x="1415" y="908"/>
                      </a:cubicBezTo>
                      <a:cubicBezTo>
                        <a:pt x="1417" y="898"/>
                        <a:pt x="1422" y="879"/>
                        <a:pt x="1422" y="879"/>
                      </a:cubicBezTo>
                      <a:cubicBezTo>
                        <a:pt x="1448" y="797"/>
                        <a:pt x="1480" y="717"/>
                        <a:pt x="1501" y="634"/>
                      </a:cubicBezTo>
                      <a:cubicBezTo>
                        <a:pt x="1508" y="604"/>
                        <a:pt x="1494" y="573"/>
                        <a:pt x="1500" y="544"/>
                      </a:cubicBezTo>
                      <a:cubicBezTo>
                        <a:pt x="1501" y="534"/>
                        <a:pt x="1507" y="515"/>
                        <a:pt x="1507" y="515"/>
                      </a:cubicBezTo>
                      <a:cubicBezTo>
                        <a:pt x="1606" y="380"/>
                        <a:pt x="1561" y="407"/>
                        <a:pt x="1665" y="379"/>
                      </a:cubicBezTo>
                      <a:cubicBezTo>
                        <a:pt x="1681" y="367"/>
                        <a:pt x="1715" y="344"/>
                        <a:pt x="1715" y="344"/>
                      </a:cubicBezTo>
                      <a:cubicBezTo>
                        <a:pt x="2082" y="53"/>
                        <a:pt x="2222" y="108"/>
                        <a:pt x="2057" y="51"/>
                      </a:cubicBezTo>
                      <a:cubicBezTo>
                        <a:pt x="2027" y="7"/>
                        <a:pt x="2042" y="0"/>
                        <a:pt x="2022" y="15"/>
                      </a:cubicBezTo>
                      <a:cubicBezTo>
                        <a:pt x="1928" y="13"/>
                        <a:pt x="1834" y="12"/>
                        <a:pt x="1741" y="10"/>
                      </a:cubicBezTo>
                      <a:cubicBezTo>
                        <a:pt x="1693" y="8"/>
                        <a:pt x="1736" y="4"/>
                        <a:pt x="1686" y="15"/>
                      </a:cubicBezTo>
                      <a:cubicBezTo>
                        <a:pt x="1674" y="17"/>
                        <a:pt x="1650" y="22"/>
                        <a:pt x="1650" y="22"/>
                      </a:cubicBezTo>
                      <a:cubicBezTo>
                        <a:pt x="1552" y="50"/>
                        <a:pt x="1452" y="71"/>
                        <a:pt x="1357" y="106"/>
                      </a:cubicBezTo>
                      <a:cubicBezTo>
                        <a:pt x="1337" y="113"/>
                        <a:pt x="1324" y="132"/>
                        <a:pt x="1307" y="144"/>
                      </a:cubicBezTo>
                      <a:cubicBezTo>
                        <a:pt x="1292" y="153"/>
                        <a:pt x="1257" y="158"/>
                        <a:pt x="1257" y="158"/>
                      </a:cubicBezTo>
                      <a:lnTo>
                        <a:pt x="1165" y="250"/>
                      </a:lnTo>
                      <a:lnTo>
                        <a:pt x="1165" y="202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" name="Oval 47"/>
                <p:cNvSpPr>
                  <a:spLocks noChangeArrowheads="1"/>
                </p:cNvSpPr>
                <p:nvPr/>
              </p:nvSpPr>
              <p:spPr bwMode="auto">
                <a:xfrm flipV="1">
                  <a:off x="1632" y="2592"/>
                  <a:ext cx="288" cy="48"/>
                </a:xfrm>
                <a:prstGeom prst="ellipse">
                  <a:avLst/>
                </a:pr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63" name="Group 62"/>
              <p:cNvGrpSpPr>
                <a:grpSpLocks/>
              </p:cNvGrpSpPr>
              <p:nvPr/>
            </p:nvGrpSpPr>
            <p:grpSpPr bwMode="auto">
              <a:xfrm>
                <a:off x="1344" y="816"/>
                <a:ext cx="731" cy="282"/>
                <a:chOff x="1464" y="2458"/>
                <a:chExt cx="731" cy="282"/>
              </a:xfrm>
            </p:grpSpPr>
            <p:sp>
              <p:nvSpPr>
                <p:cNvPr id="73" name="Freeform 72"/>
                <p:cNvSpPr>
                  <a:spLocks/>
                </p:cNvSpPr>
                <p:nvPr/>
              </p:nvSpPr>
              <p:spPr bwMode="auto">
                <a:xfrm rot="-20337440">
                  <a:off x="1464" y="2458"/>
                  <a:ext cx="731" cy="282"/>
                </a:xfrm>
                <a:custGeom>
                  <a:avLst/>
                  <a:gdLst/>
                  <a:ahLst/>
                  <a:cxnLst>
                    <a:cxn ang="0">
                      <a:pos x="1165" y="202"/>
                    </a:cxn>
                    <a:cxn ang="0">
                      <a:pos x="973" y="538"/>
                    </a:cxn>
                    <a:cxn ang="0">
                      <a:pos x="957" y="572"/>
                    </a:cxn>
                    <a:cxn ang="0">
                      <a:pos x="929" y="579"/>
                    </a:cxn>
                    <a:cxn ang="0">
                      <a:pos x="493" y="730"/>
                    </a:cxn>
                    <a:cxn ang="0">
                      <a:pos x="479" y="758"/>
                    </a:cxn>
                    <a:cxn ang="0">
                      <a:pos x="465" y="772"/>
                    </a:cxn>
                    <a:cxn ang="0">
                      <a:pos x="122" y="1079"/>
                    </a:cxn>
                    <a:cxn ang="0">
                      <a:pos x="679" y="1165"/>
                    </a:cxn>
                    <a:cxn ang="0">
                      <a:pos x="1069" y="1162"/>
                    </a:cxn>
                    <a:cxn ang="0">
                      <a:pos x="1157" y="1151"/>
                    </a:cxn>
                    <a:cxn ang="0">
                      <a:pos x="1179" y="1137"/>
                    </a:cxn>
                    <a:cxn ang="0">
                      <a:pos x="1309" y="1018"/>
                    </a:cxn>
                    <a:cxn ang="0">
                      <a:pos x="1357" y="1001"/>
                    </a:cxn>
                    <a:cxn ang="0">
                      <a:pos x="1415" y="908"/>
                    </a:cxn>
                    <a:cxn ang="0">
                      <a:pos x="1422" y="879"/>
                    </a:cxn>
                    <a:cxn ang="0">
                      <a:pos x="1501" y="634"/>
                    </a:cxn>
                    <a:cxn ang="0">
                      <a:pos x="1500" y="544"/>
                    </a:cxn>
                    <a:cxn ang="0">
                      <a:pos x="1507" y="515"/>
                    </a:cxn>
                    <a:cxn ang="0">
                      <a:pos x="1665" y="379"/>
                    </a:cxn>
                    <a:cxn ang="0">
                      <a:pos x="1715" y="344"/>
                    </a:cxn>
                    <a:cxn ang="0">
                      <a:pos x="2057" y="51"/>
                    </a:cxn>
                    <a:cxn ang="0">
                      <a:pos x="2022" y="15"/>
                    </a:cxn>
                    <a:cxn ang="0">
                      <a:pos x="1741" y="10"/>
                    </a:cxn>
                    <a:cxn ang="0">
                      <a:pos x="1686" y="15"/>
                    </a:cxn>
                    <a:cxn ang="0">
                      <a:pos x="1650" y="22"/>
                    </a:cxn>
                    <a:cxn ang="0">
                      <a:pos x="1357" y="106"/>
                    </a:cxn>
                    <a:cxn ang="0">
                      <a:pos x="1307" y="144"/>
                    </a:cxn>
                    <a:cxn ang="0">
                      <a:pos x="1257" y="158"/>
                    </a:cxn>
                    <a:cxn ang="0">
                      <a:pos x="1165" y="250"/>
                    </a:cxn>
                    <a:cxn ang="0">
                      <a:pos x="1165" y="202"/>
                    </a:cxn>
                  </a:cxnLst>
                  <a:rect l="0" t="0" r="r" b="b"/>
                  <a:pathLst>
                    <a:path w="2222" h="1173">
                      <a:moveTo>
                        <a:pt x="1165" y="202"/>
                      </a:moveTo>
                      <a:cubicBezTo>
                        <a:pt x="1101" y="314"/>
                        <a:pt x="1036" y="425"/>
                        <a:pt x="973" y="538"/>
                      </a:cubicBezTo>
                      <a:cubicBezTo>
                        <a:pt x="966" y="548"/>
                        <a:pt x="966" y="563"/>
                        <a:pt x="957" y="572"/>
                      </a:cubicBezTo>
                      <a:cubicBezTo>
                        <a:pt x="949" y="578"/>
                        <a:pt x="929" y="579"/>
                        <a:pt x="929" y="579"/>
                      </a:cubicBezTo>
                      <a:cubicBezTo>
                        <a:pt x="783" y="629"/>
                        <a:pt x="635" y="673"/>
                        <a:pt x="493" y="730"/>
                      </a:cubicBezTo>
                      <a:cubicBezTo>
                        <a:pt x="483" y="733"/>
                        <a:pt x="484" y="749"/>
                        <a:pt x="479" y="758"/>
                      </a:cubicBezTo>
                      <a:cubicBezTo>
                        <a:pt x="475" y="763"/>
                        <a:pt x="469" y="767"/>
                        <a:pt x="465" y="772"/>
                      </a:cubicBezTo>
                      <a:cubicBezTo>
                        <a:pt x="104" y="1069"/>
                        <a:pt x="0" y="957"/>
                        <a:pt x="122" y="1079"/>
                      </a:cubicBezTo>
                      <a:cubicBezTo>
                        <a:pt x="664" y="1166"/>
                        <a:pt x="476" y="1165"/>
                        <a:pt x="679" y="1165"/>
                      </a:cubicBezTo>
                      <a:cubicBezTo>
                        <a:pt x="809" y="1164"/>
                        <a:pt x="938" y="1162"/>
                        <a:pt x="1069" y="1162"/>
                      </a:cubicBezTo>
                      <a:cubicBezTo>
                        <a:pt x="1124" y="1162"/>
                        <a:pt x="1105" y="1173"/>
                        <a:pt x="1157" y="1151"/>
                      </a:cubicBezTo>
                      <a:cubicBezTo>
                        <a:pt x="1164" y="1147"/>
                        <a:pt x="1179" y="1137"/>
                        <a:pt x="1179" y="1137"/>
                      </a:cubicBezTo>
                      <a:cubicBezTo>
                        <a:pt x="1222" y="1097"/>
                        <a:pt x="1262" y="1053"/>
                        <a:pt x="1309" y="1018"/>
                      </a:cubicBezTo>
                      <a:cubicBezTo>
                        <a:pt x="1322" y="1007"/>
                        <a:pt x="1344" y="1012"/>
                        <a:pt x="1357" y="1001"/>
                      </a:cubicBezTo>
                      <a:cubicBezTo>
                        <a:pt x="1377" y="982"/>
                        <a:pt x="1400" y="936"/>
                        <a:pt x="1415" y="908"/>
                      </a:cubicBezTo>
                      <a:cubicBezTo>
                        <a:pt x="1417" y="898"/>
                        <a:pt x="1422" y="879"/>
                        <a:pt x="1422" y="879"/>
                      </a:cubicBezTo>
                      <a:cubicBezTo>
                        <a:pt x="1448" y="797"/>
                        <a:pt x="1480" y="717"/>
                        <a:pt x="1501" y="634"/>
                      </a:cubicBezTo>
                      <a:cubicBezTo>
                        <a:pt x="1508" y="604"/>
                        <a:pt x="1494" y="573"/>
                        <a:pt x="1500" y="544"/>
                      </a:cubicBezTo>
                      <a:cubicBezTo>
                        <a:pt x="1501" y="534"/>
                        <a:pt x="1507" y="515"/>
                        <a:pt x="1507" y="515"/>
                      </a:cubicBezTo>
                      <a:cubicBezTo>
                        <a:pt x="1606" y="380"/>
                        <a:pt x="1561" y="407"/>
                        <a:pt x="1665" y="379"/>
                      </a:cubicBezTo>
                      <a:cubicBezTo>
                        <a:pt x="1681" y="367"/>
                        <a:pt x="1715" y="344"/>
                        <a:pt x="1715" y="344"/>
                      </a:cubicBezTo>
                      <a:cubicBezTo>
                        <a:pt x="2082" y="53"/>
                        <a:pt x="2222" y="108"/>
                        <a:pt x="2057" y="51"/>
                      </a:cubicBezTo>
                      <a:cubicBezTo>
                        <a:pt x="2027" y="7"/>
                        <a:pt x="2042" y="0"/>
                        <a:pt x="2022" y="15"/>
                      </a:cubicBezTo>
                      <a:cubicBezTo>
                        <a:pt x="1928" y="13"/>
                        <a:pt x="1834" y="12"/>
                        <a:pt x="1741" y="10"/>
                      </a:cubicBezTo>
                      <a:cubicBezTo>
                        <a:pt x="1693" y="8"/>
                        <a:pt x="1736" y="4"/>
                        <a:pt x="1686" y="15"/>
                      </a:cubicBezTo>
                      <a:cubicBezTo>
                        <a:pt x="1674" y="17"/>
                        <a:pt x="1650" y="22"/>
                        <a:pt x="1650" y="22"/>
                      </a:cubicBezTo>
                      <a:cubicBezTo>
                        <a:pt x="1552" y="50"/>
                        <a:pt x="1452" y="71"/>
                        <a:pt x="1357" y="106"/>
                      </a:cubicBezTo>
                      <a:cubicBezTo>
                        <a:pt x="1337" y="113"/>
                        <a:pt x="1324" y="132"/>
                        <a:pt x="1307" y="144"/>
                      </a:cubicBezTo>
                      <a:cubicBezTo>
                        <a:pt x="1292" y="153"/>
                        <a:pt x="1257" y="158"/>
                        <a:pt x="1257" y="158"/>
                      </a:cubicBezTo>
                      <a:lnTo>
                        <a:pt x="1165" y="250"/>
                      </a:lnTo>
                      <a:lnTo>
                        <a:pt x="1165" y="202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" name="Oval 73"/>
                <p:cNvSpPr>
                  <a:spLocks noChangeArrowheads="1"/>
                </p:cNvSpPr>
                <p:nvPr/>
              </p:nvSpPr>
              <p:spPr bwMode="auto">
                <a:xfrm flipV="1">
                  <a:off x="1632" y="2592"/>
                  <a:ext cx="288" cy="48"/>
                </a:xfrm>
                <a:prstGeom prst="ellipse">
                  <a:avLst/>
                </a:pr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64" name="Group 51"/>
              <p:cNvGrpSpPr>
                <a:grpSpLocks/>
              </p:cNvGrpSpPr>
              <p:nvPr/>
            </p:nvGrpSpPr>
            <p:grpSpPr bwMode="auto">
              <a:xfrm rot="9515164">
                <a:off x="2064" y="816"/>
                <a:ext cx="731" cy="282"/>
                <a:chOff x="1464" y="2458"/>
                <a:chExt cx="731" cy="282"/>
              </a:xfrm>
            </p:grpSpPr>
            <p:sp>
              <p:nvSpPr>
                <p:cNvPr id="71" name="Freeform 52"/>
                <p:cNvSpPr>
                  <a:spLocks/>
                </p:cNvSpPr>
                <p:nvPr/>
              </p:nvSpPr>
              <p:spPr bwMode="auto">
                <a:xfrm rot="-20337440">
                  <a:off x="1464" y="2458"/>
                  <a:ext cx="731" cy="282"/>
                </a:xfrm>
                <a:custGeom>
                  <a:avLst/>
                  <a:gdLst/>
                  <a:ahLst/>
                  <a:cxnLst>
                    <a:cxn ang="0">
                      <a:pos x="1165" y="202"/>
                    </a:cxn>
                    <a:cxn ang="0">
                      <a:pos x="973" y="538"/>
                    </a:cxn>
                    <a:cxn ang="0">
                      <a:pos x="957" y="572"/>
                    </a:cxn>
                    <a:cxn ang="0">
                      <a:pos x="929" y="579"/>
                    </a:cxn>
                    <a:cxn ang="0">
                      <a:pos x="493" y="730"/>
                    </a:cxn>
                    <a:cxn ang="0">
                      <a:pos x="479" y="758"/>
                    </a:cxn>
                    <a:cxn ang="0">
                      <a:pos x="465" y="772"/>
                    </a:cxn>
                    <a:cxn ang="0">
                      <a:pos x="122" y="1079"/>
                    </a:cxn>
                    <a:cxn ang="0">
                      <a:pos x="679" y="1165"/>
                    </a:cxn>
                    <a:cxn ang="0">
                      <a:pos x="1069" y="1162"/>
                    </a:cxn>
                    <a:cxn ang="0">
                      <a:pos x="1157" y="1151"/>
                    </a:cxn>
                    <a:cxn ang="0">
                      <a:pos x="1179" y="1137"/>
                    </a:cxn>
                    <a:cxn ang="0">
                      <a:pos x="1309" y="1018"/>
                    </a:cxn>
                    <a:cxn ang="0">
                      <a:pos x="1357" y="1001"/>
                    </a:cxn>
                    <a:cxn ang="0">
                      <a:pos x="1415" y="908"/>
                    </a:cxn>
                    <a:cxn ang="0">
                      <a:pos x="1422" y="879"/>
                    </a:cxn>
                    <a:cxn ang="0">
                      <a:pos x="1501" y="634"/>
                    </a:cxn>
                    <a:cxn ang="0">
                      <a:pos x="1500" y="544"/>
                    </a:cxn>
                    <a:cxn ang="0">
                      <a:pos x="1507" y="515"/>
                    </a:cxn>
                    <a:cxn ang="0">
                      <a:pos x="1665" y="379"/>
                    </a:cxn>
                    <a:cxn ang="0">
                      <a:pos x="1715" y="344"/>
                    </a:cxn>
                    <a:cxn ang="0">
                      <a:pos x="2057" y="51"/>
                    </a:cxn>
                    <a:cxn ang="0">
                      <a:pos x="2022" y="15"/>
                    </a:cxn>
                    <a:cxn ang="0">
                      <a:pos x="1741" y="10"/>
                    </a:cxn>
                    <a:cxn ang="0">
                      <a:pos x="1686" y="15"/>
                    </a:cxn>
                    <a:cxn ang="0">
                      <a:pos x="1650" y="22"/>
                    </a:cxn>
                    <a:cxn ang="0">
                      <a:pos x="1357" y="106"/>
                    </a:cxn>
                    <a:cxn ang="0">
                      <a:pos x="1307" y="144"/>
                    </a:cxn>
                    <a:cxn ang="0">
                      <a:pos x="1257" y="158"/>
                    </a:cxn>
                    <a:cxn ang="0">
                      <a:pos x="1165" y="250"/>
                    </a:cxn>
                    <a:cxn ang="0">
                      <a:pos x="1165" y="202"/>
                    </a:cxn>
                  </a:cxnLst>
                  <a:rect l="0" t="0" r="r" b="b"/>
                  <a:pathLst>
                    <a:path w="2222" h="1173">
                      <a:moveTo>
                        <a:pt x="1165" y="202"/>
                      </a:moveTo>
                      <a:cubicBezTo>
                        <a:pt x="1101" y="314"/>
                        <a:pt x="1036" y="425"/>
                        <a:pt x="973" y="538"/>
                      </a:cubicBezTo>
                      <a:cubicBezTo>
                        <a:pt x="966" y="548"/>
                        <a:pt x="966" y="563"/>
                        <a:pt x="957" y="572"/>
                      </a:cubicBezTo>
                      <a:cubicBezTo>
                        <a:pt x="949" y="578"/>
                        <a:pt x="929" y="579"/>
                        <a:pt x="929" y="579"/>
                      </a:cubicBezTo>
                      <a:cubicBezTo>
                        <a:pt x="783" y="629"/>
                        <a:pt x="635" y="673"/>
                        <a:pt x="493" y="730"/>
                      </a:cubicBezTo>
                      <a:cubicBezTo>
                        <a:pt x="483" y="733"/>
                        <a:pt x="484" y="749"/>
                        <a:pt x="479" y="758"/>
                      </a:cubicBezTo>
                      <a:cubicBezTo>
                        <a:pt x="475" y="763"/>
                        <a:pt x="469" y="767"/>
                        <a:pt x="465" y="772"/>
                      </a:cubicBezTo>
                      <a:cubicBezTo>
                        <a:pt x="104" y="1069"/>
                        <a:pt x="0" y="957"/>
                        <a:pt x="122" y="1079"/>
                      </a:cubicBezTo>
                      <a:cubicBezTo>
                        <a:pt x="664" y="1166"/>
                        <a:pt x="476" y="1165"/>
                        <a:pt x="679" y="1165"/>
                      </a:cubicBezTo>
                      <a:cubicBezTo>
                        <a:pt x="809" y="1164"/>
                        <a:pt x="938" y="1162"/>
                        <a:pt x="1069" y="1162"/>
                      </a:cubicBezTo>
                      <a:cubicBezTo>
                        <a:pt x="1124" y="1162"/>
                        <a:pt x="1105" y="1173"/>
                        <a:pt x="1157" y="1151"/>
                      </a:cubicBezTo>
                      <a:cubicBezTo>
                        <a:pt x="1164" y="1147"/>
                        <a:pt x="1179" y="1137"/>
                        <a:pt x="1179" y="1137"/>
                      </a:cubicBezTo>
                      <a:cubicBezTo>
                        <a:pt x="1222" y="1097"/>
                        <a:pt x="1262" y="1053"/>
                        <a:pt x="1309" y="1018"/>
                      </a:cubicBezTo>
                      <a:cubicBezTo>
                        <a:pt x="1322" y="1007"/>
                        <a:pt x="1344" y="1012"/>
                        <a:pt x="1357" y="1001"/>
                      </a:cubicBezTo>
                      <a:cubicBezTo>
                        <a:pt x="1377" y="982"/>
                        <a:pt x="1400" y="936"/>
                        <a:pt x="1415" y="908"/>
                      </a:cubicBezTo>
                      <a:cubicBezTo>
                        <a:pt x="1417" y="898"/>
                        <a:pt x="1422" y="879"/>
                        <a:pt x="1422" y="879"/>
                      </a:cubicBezTo>
                      <a:cubicBezTo>
                        <a:pt x="1448" y="797"/>
                        <a:pt x="1480" y="717"/>
                        <a:pt x="1501" y="634"/>
                      </a:cubicBezTo>
                      <a:cubicBezTo>
                        <a:pt x="1508" y="604"/>
                        <a:pt x="1494" y="573"/>
                        <a:pt x="1500" y="544"/>
                      </a:cubicBezTo>
                      <a:cubicBezTo>
                        <a:pt x="1501" y="534"/>
                        <a:pt x="1507" y="515"/>
                        <a:pt x="1507" y="515"/>
                      </a:cubicBezTo>
                      <a:cubicBezTo>
                        <a:pt x="1606" y="380"/>
                        <a:pt x="1561" y="407"/>
                        <a:pt x="1665" y="379"/>
                      </a:cubicBezTo>
                      <a:cubicBezTo>
                        <a:pt x="1681" y="367"/>
                        <a:pt x="1715" y="344"/>
                        <a:pt x="1715" y="344"/>
                      </a:cubicBezTo>
                      <a:cubicBezTo>
                        <a:pt x="2082" y="53"/>
                        <a:pt x="2222" y="108"/>
                        <a:pt x="2057" y="51"/>
                      </a:cubicBezTo>
                      <a:cubicBezTo>
                        <a:pt x="2027" y="7"/>
                        <a:pt x="2042" y="0"/>
                        <a:pt x="2022" y="15"/>
                      </a:cubicBezTo>
                      <a:cubicBezTo>
                        <a:pt x="1928" y="13"/>
                        <a:pt x="1834" y="12"/>
                        <a:pt x="1741" y="10"/>
                      </a:cubicBezTo>
                      <a:cubicBezTo>
                        <a:pt x="1693" y="8"/>
                        <a:pt x="1736" y="4"/>
                        <a:pt x="1686" y="15"/>
                      </a:cubicBezTo>
                      <a:cubicBezTo>
                        <a:pt x="1674" y="17"/>
                        <a:pt x="1650" y="22"/>
                        <a:pt x="1650" y="22"/>
                      </a:cubicBezTo>
                      <a:cubicBezTo>
                        <a:pt x="1552" y="50"/>
                        <a:pt x="1452" y="71"/>
                        <a:pt x="1357" y="106"/>
                      </a:cubicBezTo>
                      <a:cubicBezTo>
                        <a:pt x="1337" y="113"/>
                        <a:pt x="1324" y="132"/>
                        <a:pt x="1307" y="144"/>
                      </a:cubicBezTo>
                      <a:cubicBezTo>
                        <a:pt x="1292" y="153"/>
                        <a:pt x="1257" y="158"/>
                        <a:pt x="1257" y="158"/>
                      </a:cubicBezTo>
                      <a:lnTo>
                        <a:pt x="1165" y="250"/>
                      </a:lnTo>
                      <a:lnTo>
                        <a:pt x="1165" y="20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2" name="Oval 53"/>
                <p:cNvSpPr>
                  <a:spLocks noChangeArrowheads="1"/>
                </p:cNvSpPr>
                <p:nvPr/>
              </p:nvSpPr>
              <p:spPr bwMode="auto">
                <a:xfrm flipV="1">
                  <a:off x="1632" y="2592"/>
                  <a:ext cx="288" cy="48"/>
                </a:xfrm>
                <a:prstGeom prst="ellipse">
                  <a:avLst/>
                </a:pr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65" name="Group 54"/>
              <p:cNvGrpSpPr>
                <a:grpSpLocks/>
              </p:cNvGrpSpPr>
              <p:nvPr/>
            </p:nvGrpSpPr>
            <p:grpSpPr bwMode="auto">
              <a:xfrm rot="-10320525">
                <a:off x="2352" y="864"/>
                <a:ext cx="731" cy="282"/>
                <a:chOff x="1464" y="2458"/>
                <a:chExt cx="731" cy="282"/>
              </a:xfrm>
            </p:grpSpPr>
            <p:sp>
              <p:nvSpPr>
                <p:cNvPr id="69" name="Freeform 55"/>
                <p:cNvSpPr>
                  <a:spLocks/>
                </p:cNvSpPr>
                <p:nvPr/>
              </p:nvSpPr>
              <p:spPr bwMode="auto">
                <a:xfrm rot="-20337440">
                  <a:off x="1464" y="2458"/>
                  <a:ext cx="731" cy="282"/>
                </a:xfrm>
                <a:custGeom>
                  <a:avLst/>
                  <a:gdLst/>
                  <a:ahLst/>
                  <a:cxnLst>
                    <a:cxn ang="0">
                      <a:pos x="1165" y="202"/>
                    </a:cxn>
                    <a:cxn ang="0">
                      <a:pos x="973" y="538"/>
                    </a:cxn>
                    <a:cxn ang="0">
                      <a:pos x="957" y="572"/>
                    </a:cxn>
                    <a:cxn ang="0">
                      <a:pos x="929" y="579"/>
                    </a:cxn>
                    <a:cxn ang="0">
                      <a:pos x="493" y="730"/>
                    </a:cxn>
                    <a:cxn ang="0">
                      <a:pos x="479" y="758"/>
                    </a:cxn>
                    <a:cxn ang="0">
                      <a:pos x="465" y="772"/>
                    </a:cxn>
                    <a:cxn ang="0">
                      <a:pos x="122" y="1079"/>
                    </a:cxn>
                    <a:cxn ang="0">
                      <a:pos x="679" y="1165"/>
                    </a:cxn>
                    <a:cxn ang="0">
                      <a:pos x="1069" y="1162"/>
                    </a:cxn>
                    <a:cxn ang="0">
                      <a:pos x="1157" y="1151"/>
                    </a:cxn>
                    <a:cxn ang="0">
                      <a:pos x="1179" y="1137"/>
                    </a:cxn>
                    <a:cxn ang="0">
                      <a:pos x="1309" y="1018"/>
                    </a:cxn>
                    <a:cxn ang="0">
                      <a:pos x="1357" y="1001"/>
                    </a:cxn>
                    <a:cxn ang="0">
                      <a:pos x="1415" y="908"/>
                    </a:cxn>
                    <a:cxn ang="0">
                      <a:pos x="1422" y="879"/>
                    </a:cxn>
                    <a:cxn ang="0">
                      <a:pos x="1501" y="634"/>
                    </a:cxn>
                    <a:cxn ang="0">
                      <a:pos x="1500" y="544"/>
                    </a:cxn>
                    <a:cxn ang="0">
                      <a:pos x="1507" y="515"/>
                    </a:cxn>
                    <a:cxn ang="0">
                      <a:pos x="1665" y="379"/>
                    </a:cxn>
                    <a:cxn ang="0">
                      <a:pos x="1715" y="344"/>
                    </a:cxn>
                    <a:cxn ang="0">
                      <a:pos x="2057" y="51"/>
                    </a:cxn>
                    <a:cxn ang="0">
                      <a:pos x="2022" y="15"/>
                    </a:cxn>
                    <a:cxn ang="0">
                      <a:pos x="1741" y="10"/>
                    </a:cxn>
                    <a:cxn ang="0">
                      <a:pos x="1686" y="15"/>
                    </a:cxn>
                    <a:cxn ang="0">
                      <a:pos x="1650" y="22"/>
                    </a:cxn>
                    <a:cxn ang="0">
                      <a:pos x="1357" y="106"/>
                    </a:cxn>
                    <a:cxn ang="0">
                      <a:pos x="1307" y="144"/>
                    </a:cxn>
                    <a:cxn ang="0">
                      <a:pos x="1257" y="158"/>
                    </a:cxn>
                    <a:cxn ang="0">
                      <a:pos x="1165" y="250"/>
                    </a:cxn>
                    <a:cxn ang="0">
                      <a:pos x="1165" y="202"/>
                    </a:cxn>
                  </a:cxnLst>
                  <a:rect l="0" t="0" r="r" b="b"/>
                  <a:pathLst>
                    <a:path w="2222" h="1173">
                      <a:moveTo>
                        <a:pt x="1165" y="202"/>
                      </a:moveTo>
                      <a:cubicBezTo>
                        <a:pt x="1101" y="314"/>
                        <a:pt x="1036" y="425"/>
                        <a:pt x="973" y="538"/>
                      </a:cubicBezTo>
                      <a:cubicBezTo>
                        <a:pt x="966" y="548"/>
                        <a:pt x="966" y="563"/>
                        <a:pt x="957" y="572"/>
                      </a:cubicBezTo>
                      <a:cubicBezTo>
                        <a:pt x="949" y="578"/>
                        <a:pt x="929" y="579"/>
                        <a:pt x="929" y="579"/>
                      </a:cubicBezTo>
                      <a:cubicBezTo>
                        <a:pt x="783" y="629"/>
                        <a:pt x="635" y="673"/>
                        <a:pt x="493" y="730"/>
                      </a:cubicBezTo>
                      <a:cubicBezTo>
                        <a:pt x="483" y="733"/>
                        <a:pt x="484" y="749"/>
                        <a:pt x="479" y="758"/>
                      </a:cubicBezTo>
                      <a:cubicBezTo>
                        <a:pt x="475" y="763"/>
                        <a:pt x="469" y="767"/>
                        <a:pt x="465" y="772"/>
                      </a:cubicBezTo>
                      <a:cubicBezTo>
                        <a:pt x="104" y="1069"/>
                        <a:pt x="0" y="957"/>
                        <a:pt x="122" y="1079"/>
                      </a:cubicBezTo>
                      <a:cubicBezTo>
                        <a:pt x="664" y="1166"/>
                        <a:pt x="476" y="1165"/>
                        <a:pt x="679" y="1165"/>
                      </a:cubicBezTo>
                      <a:cubicBezTo>
                        <a:pt x="809" y="1164"/>
                        <a:pt x="938" y="1162"/>
                        <a:pt x="1069" y="1162"/>
                      </a:cubicBezTo>
                      <a:cubicBezTo>
                        <a:pt x="1124" y="1162"/>
                        <a:pt x="1105" y="1173"/>
                        <a:pt x="1157" y="1151"/>
                      </a:cubicBezTo>
                      <a:cubicBezTo>
                        <a:pt x="1164" y="1147"/>
                        <a:pt x="1179" y="1137"/>
                        <a:pt x="1179" y="1137"/>
                      </a:cubicBezTo>
                      <a:cubicBezTo>
                        <a:pt x="1222" y="1097"/>
                        <a:pt x="1262" y="1053"/>
                        <a:pt x="1309" y="1018"/>
                      </a:cubicBezTo>
                      <a:cubicBezTo>
                        <a:pt x="1322" y="1007"/>
                        <a:pt x="1344" y="1012"/>
                        <a:pt x="1357" y="1001"/>
                      </a:cubicBezTo>
                      <a:cubicBezTo>
                        <a:pt x="1377" y="982"/>
                        <a:pt x="1400" y="936"/>
                        <a:pt x="1415" y="908"/>
                      </a:cubicBezTo>
                      <a:cubicBezTo>
                        <a:pt x="1417" y="898"/>
                        <a:pt x="1422" y="879"/>
                        <a:pt x="1422" y="879"/>
                      </a:cubicBezTo>
                      <a:cubicBezTo>
                        <a:pt x="1448" y="797"/>
                        <a:pt x="1480" y="717"/>
                        <a:pt x="1501" y="634"/>
                      </a:cubicBezTo>
                      <a:cubicBezTo>
                        <a:pt x="1508" y="604"/>
                        <a:pt x="1494" y="573"/>
                        <a:pt x="1500" y="544"/>
                      </a:cubicBezTo>
                      <a:cubicBezTo>
                        <a:pt x="1501" y="534"/>
                        <a:pt x="1507" y="515"/>
                        <a:pt x="1507" y="515"/>
                      </a:cubicBezTo>
                      <a:cubicBezTo>
                        <a:pt x="1606" y="380"/>
                        <a:pt x="1561" y="407"/>
                        <a:pt x="1665" y="379"/>
                      </a:cubicBezTo>
                      <a:cubicBezTo>
                        <a:pt x="1681" y="367"/>
                        <a:pt x="1715" y="344"/>
                        <a:pt x="1715" y="344"/>
                      </a:cubicBezTo>
                      <a:cubicBezTo>
                        <a:pt x="2082" y="53"/>
                        <a:pt x="2222" y="108"/>
                        <a:pt x="2057" y="51"/>
                      </a:cubicBezTo>
                      <a:cubicBezTo>
                        <a:pt x="2027" y="7"/>
                        <a:pt x="2042" y="0"/>
                        <a:pt x="2022" y="15"/>
                      </a:cubicBezTo>
                      <a:cubicBezTo>
                        <a:pt x="1928" y="13"/>
                        <a:pt x="1834" y="12"/>
                        <a:pt x="1741" y="10"/>
                      </a:cubicBezTo>
                      <a:cubicBezTo>
                        <a:pt x="1693" y="8"/>
                        <a:pt x="1736" y="4"/>
                        <a:pt x="1686" y="15"/>
                      </a:cubicBezTo>
                      <a:cubicBezTo>
                        <a:pt x="1674" y="17"/>
                        <a:pt x="1650" y="22"/>
                        <a:pt x="1650" y="22"/>
                      </a:cubicBezTo>
                      <a:cubicBezTo>
                        <a:pt x="1552" y="50"/>
                        <a:pt x="1452" y="71"/>
                        <a:pt x="1357" y="106"/>
                      </a:cubicBezTo>
                      <a:cubicBezTo>
                        <a:pt x="1337" y="113"/>
                        <a:pt x="1324" y="132"/>
                        <a:pt x="1307" y="144"/>
                      </a:cubicBezTo>
                      <a:cubicBezTo>
                        <a:pt x="1292" y="153"/>
                        <a:pt x="1257" y="158"/>
                        <a:pt x="1257" y="158"/>
                      </a:cubicBezTo>
                      <a:lnTo>
                        <a:pt x="1165" y="250"/>
                      </a:lnTo>
                      <a:lnTo>
                        <a:pt x="1165" y="202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" name="Oval 56"/>
                <p:cNvSpPr>
                  <a:spLocks noChangeArrowheads="1"/>
                </p:cNvSpPr>
                <p:nvPr/>
              </p:nvSpPr>
              <p:spPr bwMode="auto">
                <a:xfrm flipV="1">
                  <a:off x="1632" y="2592"/>
                  <a:ext cx="288" cy="48"/>
                </a:xfrm>
                <a:prstGeom prst="ellipse">
                  <a:avLst/>
                </a:pr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66" name="Group 57"/>
              <p:cNvGrpSpPr>
                <a:grpSpLocks/>
              </p:cNvGrpSpPr>
              <p:nvPr/>
            </p:nvGrpSpPr>
            <p:grpSpPr bwMode="auto">
              <a:xfrm rot="-10320525">
                <a:off x="2736" y="816"/>
                <a:ext cx="731" cy="282"/>
                <a:chOff x="1464" y="2458"/>
                <a:chExt cx="731" cy="282"/>
              </a:xfrm>
            </p:grpSpPr>
            <p:sp>
              <p:nvSpPr>
                <p:cNvPr id="67" name="Freeform 58"/>
                <p:cNvSpPr>
                  <a:spLocks/>
                </p:cNvSpPr>
                <p:nvPr/>
              </p:nvSpPr>
              <p:spPr bwMode="auto">
                <a:xfrm rot="-20337440">
                  <a:off x="1464" y="2458"/>
                  <a:ext cx="731" cy="282"/>
                </a:xfrm>
                <a:custGeom>
                  <a:avLst/>
                  <a:gdLst/>
                  <a:ahLst/>
                  <a:cxnLst>
                    <a:cxn ang="0">
                      <a:pos x="1165" y="202"/>
                    </a:cxn>
                    <a:cxn ang="0">
                      <a:pos x="973" y="538"/>
                    </a:cxn>
                    <a:cxn ang="0">
                      <a:pos x="957" y="572"/>
                    </a:cxn>
                    <a:cxn ang="0">
                      <a:pos x="929" y="579"/>
                    </a:cxn>
                    <a:cxn ang="0">
                      <a:pos x="493" y="730"/>
                    </a:cxn>
                    <a:cxn ang="0">
                      <a:pos x="479" y="758"/>
                    </a:cxn>
                    <a:cxn ang="0">
                      <a:pos x="465" y="772"/>
                    </a:cxn>
                    <a:cxn ang="0">
                      <a:pos x="122" y="1079"/>
                    </a:cxn>
                    <a:cxn ang="0">
                      <a:pos x="679" y="1165"/>
                    </a:cxn>
                    <a:cxn ang="0">
                      <a:pos x="1069" y="1162"/>
                    </a:cxn>
                    <a:cxn ang="0">
                      <a:pos x="1157" y="1151"/>
                    </a:cxn>
                    <a:cxn ang="0">
                      <a:pos x="1179" y="1137"/>
                    </a:cxn>
                    <a:cxn ang="0">
                      <a:pos x="1309" y="1018"/>
                    </a:cxn>
                    <a:cxn ang="0">
                      <a:pos x="1357" y="1001"/>
                    </a:cxn>
                    <a:cxn ang="0">
                      <a:pos x="1415" y="908"/>
                    </a:cxn>
                    <a:cxn ang="0">
                      <a:pos x="1422" y="879"/>
                    </a:cxn>
                    <a:cxn ang="0">
                      <a:pos x="1501" y="634"/>
                    </a:cxn>
                    <a:cxn ang="0">
                      <a:pos x="1500" y="544"/>
                    </a:cxn>
                    <a:cxn ang="0">
                      <a:pos x="1507" y="515"/>
                    </a:cxn>
                    <a:cxn ang="0">
                      <a:pos x="1665" y="379"/>
                    </a:cxn>
                    <a:cxn ang="0">
                      <a:pos x="1715" y="344"/>
                    </a:cxn>
                    <a:cxn ang="0">
                      <a:pos x="2057" y="51"/>
                    </a:cxn>
                    <a:cxn ang="0">
                      <a:pos x="2022" y="15"/>
                    </a:cxn>
                    <a:cxn ang="0">
                      <a:pos x="1741" y="10"/>
                    </a:cxn>
                    <a:cxn ang="0">
                      <a:pos x="1686" y="15"/>
                    </a:cxn>
                    <a:cxn ang="0">
                      <a:pos x="1650" y="22"/>
                    </a:cxn>
                    <a:cxn ang="0">
                      <a:pos x="1357" y="106"/>
                    </a:cxn>
                    <a:cxn ang="0">
                      <a:pos x="1307" y="144"/>
                    </a:cxn>
                    <a:cxn ang="0">
                      <a:pos x="1257" y="158"/>
                    </a:cxn>
                    <a:cxn ang="0">
                      <a:pos x="1165" y="250"/>
                    </a:cxn>
                    <a:cxn ang="0">
                      <a:pos x="1165" y="202"/>
                    </a:cxn>
                  </a:cxnLst>
                  <a:rect l="0" t="0" r="r" b="b"/>
                  <a:pathLst>
                    <a:path w="2222" h="1173">
                      <a:moveTo>
                        <a:pt x="1165" y="202"/>
                      </a:moveTo>
                      <a:cubicBezTo>
                        <a:pt x="1101" y="314"/>
                        <a:pt x="1036" y="425"/>
                        <a:pt x="973" y="538"/>
                      </a:cubicBezTo>
                      <a:cubicBezTo>
                        <a:pt x="966" y="548"/>
                        <a:pt x="966" y="563"/>
                        <a:pt x="957" y="572"/>
                      </a:cubicBezTo>
                      <a:cubicBezTo>
                        <a:pt x="949" y="578"/>
                        <a:pt x="929" y="579"/>
                        <a:pt x="929" y="579"/>
                      </a:cubicBezTo>
                      <a:cubicBezTo>
                        <a:pt x="783" y="629"/>
                        <a:pt x="635" y="673"/>
                        <a:pt x="493" y="730"/>
                      </a:cubicBezTo>
                      <a:cubicBezTo>
                        <a:pt x="483" y="733"/>
                        <a:pt x="484" y="749"/>
                        <a:pt x="479" y="758"/>
                      </a:cubicBezTo>
                      <a:cubicBezTo>
                        <a:pt x="475" y="763"/>
                        <a:pt x="469" y="767"/>
                        <a:pt x="465" y="772"/>
                      </a:cubicBezTo>
                      <a:cubicBezTo>
                        <a:pt x="104" y="1069"/>
                        <a:pt x="0" y="957"/>
                        <a:pt x="122" y="1079"/>
                      </a:cubicBezTo>
                      <a:cubicBezTo>
                        <a:pt x="664" y="1166"/>
                        <a:pt x="476" y="1165"/>
                        <a:pt x="679" y="1165"/>
                      </a:cubicBezTo>
                      <a:cubicBezTo>
                        <a:pt x="809" y="1164"/>
                        <a:pt x="938" y="1162"/>
                        <a:pt x="1069" y="1162"/>
                      </a:cubicBezTo>
                      <a:cubicBezTo>
                        <a:pt x="1124" y="1162"/>
                        <a:pt x="1105" y="1173"/>
                        <a:pt x="1157" y="1151"/>
                      </a:cubicBezTo>
                      <a:cubicBezTo>
                        <a:pt x="1164" y="1147"/>
                        <a:pt x="1179" y="1137"/>
                        <a:pt x="1179" y="1137"/>
                      </a:cubicBezTo>
                      <a:cubicBezTo>
                        <a:pt x="1222" y="1097"/>
                        <a:pt x="1262" y="1053"/>
                        <a:pt x="1309" y="1018"/>
                      </a:cubicBezTo>
                      <a:cubicBezTo>
                        <a:pt x="1322" y="1007"/>
                        <a:pt x="1344" y="1012"/>
                        <a:pt x="1357" y="1001"/>
                      </a:cubicBezTo>
                      <a:cubicBezTo>
                        <a:pt x="1377" y="982"/>
                        <a:pt x="1400" y="936"/>
                        <a:pt x="1415" y="908"/>
                      </a:cubicBezTo>
                      <a:cubicBezTo>
                        <a:pt x="1417" y="898"/>
                        <a:pt x="1422" y="879"/>
                        <a:pt x="1422" y="879"/>
                      </a:cubicBezTo>
                      <a:cubicBezTo>
                        <a:pt x="1448" y="797"/>
                        <a:pt x="1480" y="717"/>
                        <a:pt x="1501" y="634"/>
                      </a:cubicBezTo>
                      <a:cubicBezTo>
                        <a:pt x="1508" y="604"/>
                        <a:pt x="1494" y="573"/>
                        <a:pt x="1500" y="544"/>
                      </a:cubicBezTo>
                      <a:cubicBezTo>
                        <a:pt x="1501" y="534"/>
                        <a:pt x="1507" y="515"/>
                        <a:pt x="1507" y="515"/>
                      </a:cubicBezTo>
                      <a:cubicBezTo>
                        <a:pt x="1606" y="380"/>
                        <a:pt x="1561" y="407"/>
                        <a:pt x="1665" y="379"/>
                      </a:cubicBezTo>
                      <a:cubicBezTo>
                        <a:pt x="1681" y="367"/>
                        <a:pt x="1715" y="344"/>
                        <a:pt x="1715" y="344"/>
                      </a:cubicBezTo>
                      <a:cubicBezTo>
                        <a:pt x="2082" y="53"/>
                        <a:pt x="2222" y="108"/>
                        <a:pt x="2057" y="51"/>
                      </a:cubicBezTo>
                      <a:cubicBezTo>
                        <a:pt x="2027" y="7"/>
                        <a:pt x="2042" y="0"/>
                        <a:pt x="2022" y="15"/>
                      </a:cubicBezTo>
                      <a:cubicBezTo>
                        <a:pt x="1928" y="13"/>
                        <a:pt x="1834" y="12"/>
                        <a:pt x="1741" y="10"/>
                      </a:cubicBezTo>
                      <a:cubicBezTo>
                        <a:pt x="1693" y="8"/>
                        <a:pt x="1736" y="4"/>
                        <a:pt x="1686" y="15"/>
                      </a:cubicBezTo>
                      <a:cubicBezTo>
                        <a:pt x="1674" y="17"/>
                        <a:pt x="1650" y="22"/>
                        <a:pt x="1650" y="22"/>
                      </a:cubicBezTo>
                      <a:cubicBezTo>
                        <a:pt x="1552" y="50"/>
                        <a:pt x="1452" y="71"/>
                        <a:pt x="1357" y="106"/>
                      </a:cubicBezTo>
                      <a:cubicBezTo>
                        <a:pt x="1337" y="113"/>
                        <a:pt x="1324" y="132"/>
                        <a:pt x="1307" y="144"/>
                      </a:cubicBezTo>
                      <a:cubicBezTo>
                        <a:pt x="1292" y="153"/>
                        <a:pt x="1257" y="158"/>
                        <a:pt x="1257" y="158"/>
                      </a:cubicBezTo>
                      <a:lnTo>
                        <a:pt x="1165" y="250"/>
                      </a:lnTo>
                      <a:lnTo>
                        <a:pt x="1165" y="202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" name="Oval 59"/>
                <p:cNvSpPr>
                  <a:spLocks noChangeArrowheads="1"/>
                </p:cNvSpPr>
                <p:nvPr/>
              </p:nvSpPr>
              <p:spPr bwMode="auto">
                <a:xfrm flipV="1">
                  <a:off x="1632" y="2592"/>
                  <a:ext cx="288" cy="48"/>
                </a:xfrm>
                <a:prstGeom prst="ellipse">
                  <a:avLst/>
                </a:pr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54" name="Line 337"/>
            <p:cNvSpPr>
              <a:spLocks noChangeShapeType="1"/>
            </p:cNvSpPr>
            <p:nvPr/>
          </p:nvSpPr>
          <p:spPr bwMode="auto">
            <a:xfrm>
              <a:off x="1254732" y="5693289"/>
              <a:ext cx="346072" cy="44556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276916" y="5572299"/>
              <a:ext cx="92175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+ LV-CTR</a:t>
              </a:r>
              <a:endParaRPr lang="en-US" sz="1000" b="1" i="1" baseline="30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273255" y="6047936"/>
              <a:ext cx="92175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+ LV-CRE</a:t>
              </a:r>
              <a:endParaRPr lang="en-US" sz="1000" b="1" i="1" baseline="30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7" name="Line 337"/>
            <p:cNvSpPr>
              <a:spLocks noChangeShapeType="1"/>
            </p:cNvSpPr>
            <p:nvPr/>
          </p:nvSpPr>
          <p:spPr bwMode="auto">
            <a:xfrm>
              <a:off x="3112271" y="5699506"/>
              <a:ext cx="3460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Line 337"/>
            <p:cNvSpPr>
              <a:spLocks noChangeShapeType="1"/>
            </p:cNvSpPr>
            <p:nvPr/>
          </p:nvSpPr>
          <p:spPr bwMode="auto">
            <a:xfrm>
              <a:off x="3112271" y="6202611"/>
              <a:ext cx="3460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406906" y="5559115"/>
              <a:ext cx="152729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i="1" dirty="0" smtClean="0">
                  <a:solidFill>
                    <a:srgbClr val="000000"/>
                  </a:solidFill>
                  <a:latin typeface="Arial"/>
                  <a:cs typeface="Arial"/>
                </a:rPr>
                <a:t>p53</a:t>
              </a:r>
              <a:r>
                <a:rPr lang="en-US" sz="1000" b="1" i="1" baseline="30000" dirty="0" smtClean="0">
                  <a:solidFill>
                    <a:srgbClr val="000000"/>
                  </a:solidFill>
                  <a:latin typeface="Arial"/>
                  <a:cs typeface="Arial"/>
                </a:rPr>
                <a:t>KO </a:t>
              </a:r>
              <a:r>
                <a:rPr lang="en-US" sz="1000" b="1" i="1" dirty="0" smtClean="0">
                  <a:solidFill>
                    <a:srgbClr val="000000"/>
                  </a:solidFill>
                  <a:latin typeface="Arial"/>
                  <a:cs typeface="Arial"/>
                </a:rPr>
                <a:t>Zbtb7a</a:t>
              </a:r>
              <a:r>
                <a:rPr lang="en-US" sz="1000" b="1" i="1" baseline="30000" dirty="0" smtClean="0">
                  <a:solidFill>
                    <a:srgbClr val="000000"/>
                  </a:solidFill>
                  <a:latin typeface="Arial"/>
                  <a:cs typeface="Arial"/>
                </a:rPr>
                <a:t>F/F</a:t>
              </a:r>
              <a:r>
                <a:rPr lang="en-US" sz="1000" b="1" i="1" dirty="0" smtClean="0">
                  <a:solidFill>
                    <a:srgbClr val="000000"/>
                  </a:solidFill>
                  <a:latin typeface="Arial"/>
                  <a:cs typeface="Arial"/>
                </a:rPr>
                <a:t> -CTR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372468" y="6053321"/>
              <a:ext cx="15962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i="1" dirty="0" smtClean="0">
                  <a:solidFill>
                    <a:srgbClr val="000000"/>
                  </a:solidFill>
                  <a:latin typeface="Arial"/>
                  <a:cs typeface="Arial"/>
                </a:rPr>
                <a:t>p53</a:t>
              </a:r>
              <a:r>
                <a:rPr lang="en-US" sz="1000" b="1" i="1" baseline="30000" dirty="0" smtClean="0">
                  <a:solidFill>
                    <a:srgbClr val="000000"/>
                  </a:solidFill>
                  <a:latin typeface="Arial"/>
                  <a:cs typeface="Arial"/>
                </a:rPr>
                <a:t>KO </a:t>
              </a:r>
              <a:r>
                <a:rPr lang="en-US" sz="1000" b="1" i="1" dirty="0" smtClean="0">
                  <a:solidFill>
                    <a:srgbClr val="000000"/>
                  </a:solidFill>
                  <a:latin typeface="Arial"/>
                  <a:cs typeface="Arial"/>
                </a:rPr>
                <a:t>Zbtb7a</a:t>
              </a:r>
              <a:r>
                <a:rPr lang="en-US" sz="1000" b="1" i="1" baseline="30000" dirty="0" smtClean="0">
                  <a:solidFill>
                    <a:srgbClr val="000000"/>
                  </a:solidFill>
                  <a:latin typeface="Arial"/>
                  <a:cs typeface="Arial"/>
                </a:rPr>
                <a:t>F/F</a:t>
              </a:r>
              <a:r>
                <a:rPr lang="en-US" sz="1000" b="1" i="1" dirty="0" smtClean="0">
                  <a:solidFill>
                    <a:srgbClr val="000000"/>
                  </a:solidFill>
                  <a:latin typeface="Arial"/>
                  <a:cs typeface="Arial"/>
                </a:rPr>
                <a:t> -CRE</a:t>
              </a: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711237" y="2151994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B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407038" y="2153501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C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3407038" y="4092919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E</a:t>
            </a:r>
          </a:p>
        </p:txBody>
      </p:sp>
      <p:grpSp>
        <p:nvGrpSpPr>
          <p:cNvPr id="98" name="Group 97"/>
          <p:cNvGrpSpPr/>
          <p:nvPr/>
        </p:nvGrpSpPr>
        <p:grpSpPr>
          <a:xfrm>
            <a:off x="5241093" y="562034"/>
            <a:ext cx="1357730" cy="1368713"/>
            <a:chOff x="798188" y="893544"/>
            <a:chExt cx="1357730" cy="1368713"/>
          </a:xfrm>
        </p:grpSpPr>
        <p:pic>
          <p:nvPicPr>
            <p:cNvPr id="99" name="Picture 98" descr="hsp90146.tif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7226" y="1867784"/>
              <a:ext cx="566027" cy="39447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0" name="Picture 99" descr="p53-pok147.tif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2451" y="1595755"/>
              <a:ext cx="574161" cy="21618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1" name="TextBox 100"/>
            <p:cNvSpPr txBox="1"/>
            <p:nvPr/>
          </p:nvSpPr>
          <p:spPr>
            <a:xfrm>
              <a:off x="1438735" y="1913107"/>
              <a:ext cx="717183" cy="223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Hsp90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406695" y="1551014"/>
              <a:ext cx="568348" cy="223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Lrf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03" name="TextBox 6"/>
            <p:cNvSpPr txBox="1">
              <a:spLocks noChangeArrowheads="1"/>
            </p:cNvSpPr>
            <p:nvPr/>
          </p:nvSpPr>
          <p:spPr bwMode="auto">
            <a:xfrm rot="16200000">
              <a:off x="653328" y="1285189"/>
              <a:ext cx="1006608" cy="223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CTR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04" name="TextBox 6"/>
            <p:cNvSpPr txBox="1">
              <a:spLocks noChangeArrowheads="1"/>
            </p:cNvSpPr>
            <p:nvPr/>
          </p:nvSpPr>
          <p:spPr bwMode="auto">
            <a:xfrm rot="16200000">
              <a:off x="914802" y="1284498"/>
              <a:ext cx="1005227" cy="223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CRE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05" name="Line 44"/>
            <p:cNvSpPr>
              <a:spLocks noChangeShapeType="1"/>
            </p:cNvSpPr>
            <p:nvPr/>
          </p:nvSpPr>
          <p:spPr bwMode="auto">
            <a:xfrm>
              <a:off x="1072709" y="1191114"/>
              <a:ext cx="489833" cy="0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 dirty="0"/>
            </a:p>
          </p:txBody>
        </p:sp>
        <p:sp>
          <p:nvSpPr>
            <p:cNvPr id="106" name="TextBox 6"/>
            <p:cNvSpPr txBox="1">
              <a:spLocks noChangeArrowheads="1"/>
            </p:cNvSpPr>
            <p:nvPr/>
          </p:nvSpPr>
          <p:spPr bwMode="auto">
            <a:xfrm>
              <a:off x="798188" y="955104"/>
              <a:ext cx="114912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p53</a:t>
              </a:r>
              <a:r>
                <a:rPr lang="en-US" sz="1000" baseline="30000" dirty="0" smtClean="0">
                  <a:latin typeface="Arial"/>
                  <a:cs typeface="Arial"/>
                </a:rPr>
                <a:t>KO</a:t>
              </a:r>
              <a:r>
                <a:rPr lang="en-US" sz="1000" dirty="0" smtClean="0">
                  <a:latin typeface="Arial"/>
                  <a:cs typeface="Arial"/>
                </a:rPr>
                <a:t>Zbtb7a</a:t>
              </a:r>
              <a:r>
                <a:rPr lang="en-US" sz="1000" baseline="30000" dirty="0" smtClean="0">
                  <a:latin typeface="Arial"/>
                  <a:cs typeface="Arial"/>
                </a:rPr>
                <a:t>F/F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942" y="2490909"/>
            <a:ext cx="2202939" cy="161778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952" y="4427347"/>
            <a:ext cx="2242677" cy="1617783"/>
          </a:xfrm>
          <a:prstGeom prst="rect">
            <a:avLst/>
          </a:prstGeom>
        </p:spPr>
      </p:pic>
      <p:sp>
        <p:nvSpPr>
          <p:cNvPr id="132" name="TextBox 131"/>
          <p:cNvSpPr txBox="1"/>
          <p:nvPr/>
        </p:nvSpPr>
        <p:spPr>
          <a:xfrm>
            <a:off x="463378" y="6404832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F</a:t>
            </a:r>
          </a:p>
        </p:txBody>
      </p:sp>
      <p:pic>
        <p:nvPicPr>
          <p:cNvPr id="131" name="Picture 13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238" y="6528423"/>
            <a:ext cx="1263652" cy="1768976"/>
          </a:xfrm>
          <a:prstGeom prst="rect">
            <a:avLst/>
          </a:prstGeom>
        </p:spPr>
      </p:pic>
      <p:pic>
        <p:nvPicPr>
          <p:cNvPr id="135" name="Picture 134" descr="hsp90 hMSC299.jp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0126" y="6983628"/>
            <a:ext cx="1289597" cy="34264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36" name="TextBox 135"/>
          <p:cNvSpPr txBox="1"/>
          <p:nvPr/>
        </p:nvSpPr>
        <p:spPr>
          <a:xfrm>
            <a:off x="4224129" y="6270723"/>
            <a:ext cx="1953763" cy="468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hMSCs</a:t>
            </a:r>
          </a:p>
          <a:p>
            <a:pPr algn="ctr"/>
            <a:r>
              <a:rPr lang="en-US" sz="1000" dirty="0" smtClean="0">
                <a:latin typeface="Arial"/>
                <a:cs typeface="Arial"/>
              </a:rPr>
              <a:t>adipocytes differentiation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4977019" y="6713597"/>
            <a:ext cx="602117" cy="288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day2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5429482" y="6713597"/>
            <a:ext cx="558655" cy="288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day8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4536674" y="6712609"/>
            <a:ext cx="624682" cy="288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day0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140" name="Straight Arrow Connector 139"/>
          <p:cNvCxnSpPr/>
          <p:nvPr/>
        </p:nvCxnSpPr>
        <p:spPr>
          <a:xfrm>
            <a:off x="4447089" y="6696666"/>
            <a:ext cx="1600199" cy="0"/>
          </a:xfrm>
          <a:prstGeom prst="straightConnector1">
            <a:avLst/>
          </a:prstGeom>
          <a:ln w="12700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5995547" y="7465863"/>
            <a:ext cx="6842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LRF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5861083" y="7002085"/>
            <a:ext cx="8238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HSP90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3" name="Picture 2" descr="POK hMSC298.jp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0126" y="7401150"/>
            <a:ext cx="1289597" cy="144116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07" name="TextBox 106"/>
          <p:cNvSpPr txBox="1"/>
          <p:nvPr/>
        </p:nvSpPr>
        <p:spPr>
          <a:xfrm>
            <a:off x="4222830" y="738504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75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243631" y="8020087"/>
            <a:ext cx="2987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50</a:t>
            </a:r>
            <a:endParaRPr lang="en-US" sz="800" dirty="0">
              <a:latin typeface="Arial"/>
              <a:cs typeface="Arial"/>
            </a:endParaRPr>
          </a:p>
        </p:txBody>
      </p:sp>
      <p:cxnSp>
        <p:nvCxnSpPr>
          <p:cNvPr id="109" name="Straight Connector 108"/>
          <p:cNvCxnSpPr/>
          <p:nvPr/>
        </p:nvCxnSpPr>
        <p:spPr>
          <a:xfrm>
            <a:off x="4462432" y="7508358"/>
            <a:ext cx="120960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4462432" y="8130424"/>
            <a:ext cx="120960" cy="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4243631" y="8412424"/>
            <a:ext cx="2987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37</a:t>
            </a:r>
            <a:endParaRPr lang="en-US" sz="800" dirty="0">
              <a:latin typeface="Arial"/>
              <a:cs typeface="Arial"/>
            </a:endParaRPr>
          </a:p>
        </p:txBody>
      </p:sp>
      <p:cxnSp>
        <p:nvCxnSpPr>
          <p:cNvPr id="112" name="Straight Connector 111"/>
          <p:cNvCxnSpPr/>
          <p:nvPr/>
        </p:nvCxnSpPr>
        <p:spPr>
          <a:xfrm>
            <a:off x="4462432" y="8522761"/>
            <a:ext cx="120960" cy="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4232150" y="713940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75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175191" y="6875906"/>
            <a:ext cx="3558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100</a:t>
            </a:r>
            <a:endParaRPr lang="en-US" sz="800" dirty="0">
              <a:latin typeface="Arial"/>
              <a:cs typeface="Arial"/>
            </a:endParaRPr>
          </a:p>
        </p:txBody>
      </p:sp>
      <p:cxnSp>
        <p:nvCxnSpPr>
          <p:cNvPr id="116" name="Straight Connector 115"/>
          <p:cNvCxnSpPr/>
          <p:nvPr/>
        </p:nvCxnSpPr>
        <p:spPr>
          <a:xfrm>
            <a:off x="4454472" y="7262714"/>
            <a:ext cx="120960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4454472" y="6986243"/>
            <a:ext cx="120960" cy="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4171298" y="6718503"/>
            <a:ext cx="3963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>
                <a:latin typeface="Arial"/>
                <a:cs typeface="Arial"/>
              </a:rPr>
              <a:t>kDa</a:t>
            </a:r>
            <a:endParaRPr lang="en-US" sz="900" dirty="0">
              <a:latin typeface="Arial"/>
              <a:cs typeface="Arial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5818612" y="7600493"/>
            <a:ext cx="234467" cy="0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9" name="Picture 118" descr="k562 hsp90032.tif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4986" y="7245443"/>
            <a:ext cx="1129002" cy="42814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20" name="Picture 119" descr="k562 lrf031.tif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4985" y="7767558"/>
            <a:ext cx="1128105" cy="35413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21" name="TextBox 120"/>
          <p:cNvSpPr txBox="1"/>
          <p:nvPr/>
        </p:nvSpPr>
        <p:spPr>
          <a:xfrm>
            <a:off x="2046288" y="770451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75</a:t>
            </a:r>
            <a:endParaRPr lang="en-US" sz="800" dirty="0">
              <a:latin typeface="Arial"/>
              <a:cs typeface="Arial"/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2285890" y="7827823"/>
            <a:ext cx="120960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2055608" y="745887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75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998649" y="7195371"/>
            <a:ext cx="3558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100</a:t>
            </a:r>
            <a:endParaRPr lang="en-US" sz="800" dirty="0">
              <a:latin typeface="Arial"/>
              <a:cs typeface="Arial"/>
            </a:endParaRPr>
          </a:p>
        </p:txBody>
      </p:sp>
      <p:cxnSp>
        <p:nvCxnSpPr>
          <p:cNvPr id="125" name="Straight Connector 124"/>
          <p:cNvCxnSpPr/>
          <p:nvPr/>
        </p:nvCxnSpPr>
        <p:spPr>
          <a:xfrm>
            <a:off x="2277930" y="7582179"/>
            <a:ext cx="120960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2277930" y="7305708"/>
            <a:ext cx="120960" cy="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1994756" y="7037968"/>
            <a:ext cx="3963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>
                <a:latin typeface="Arial"/>
                <a:cs typeface="Arial"/>
              </a:rPr>
              <a:t>kDa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30" name="TextBox 129"/>
          <p:cNvSpPr txBox="1"/>
          <p:nvPr/>
        </p:nvSpPr>
        <p:spPr>
          <a:xfrm rot="16200000">
            <a:off x="2071147" y="6723248"/>
            <a:ext cx="7929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Arial"/>
                <a:cs typeface="Arial"/>
              </a:rPr>
              <a:t>shSCR</a:t>
            </a:r>
            <a:r>
              <a:rPr lang="en-US" sz="1000" dirty="0" smtClean="0">
                <a:latin typeface="Arial"/>
                <a:cs typeface="Arial"/>
              </a:rPr>
              <a:t>(1)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34" name="TextBox 133"/>
          <p:cNvSpPr txBox="1"/>
          <p:nvPr/>
        </p:nvSpPr>
        <p:spPr>
          <a:xfrm rot="16200000">
            <a:off x="2384182" y="6731732"/>
            <a:ext cx="7929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Arial"/>
                <a:cs typeface="Arial"/>
              </a:rPr>
              <a:t>shSCR</a:t>
            </a:r>
            <a:r>
              <a:rPr lang="en-US" sz="1000" dirty="0" smtClean="0">
                <a:latin typeface="Arial"/>
                <a:cs typeface="Arial"/>
              </a:rPr>
              <a:t>(2)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43" name="TextBox 142"/>
          <p:cNvSpPr txBox="1"/>
          <p:nvPr/>
        </p:nvSpPr>
        <p:spPr>
          <a:xfrm rot="16200000">
            <a:off x="2675785" y="6723248"/>
            <a:ext cx="7929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Arial"/>
                <a:cs typeface="Arial"/>
              </a:rPr>
              <a:t>shLRF</a:t>
            </a:r>
            <a:r>
              <a:rPr lang="en-US" sz="1000" dirty="0" smtClean="0">
                <a:latin typeface="Arial"/>
                <a:cs typeface="Arial"/>
              </a:rPr>
              <a:t>(1)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44" name="TextBox 143"/>
          <p:cNvSpPr txBox="1"/>
          <p:nvPr/>
        </p:nvSpPr>
        <p:spPr>
          <a:xfrm rot="16200000">
            <a:off x="2920801" y="6723359"/>
            <a:ext cx="7929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Arial"/>
                <a:cs typeface="Arial"/>
              </a:rPr>
              <a:t>shLRF</a:t>
            </a:r>
            <a:r>
              <a:rPr lang="en-US" sz="1000" dirty="0" smtClean="0">
                <a:latin typeface="Arial"/>
                <a:cs typeface="Arial"/>
              </a:rPr>
              <a:t>(2)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491501" y="7779053"/>
            <a:ext cx="6842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LRF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484995" y="7305077"/>
            <a:ext cx="8238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HSP90</a:t>
            </a:r>
            <a:endParaRPr lang="en-US" sz="1000" dirty="0">
              <a:latin typeface="Arial"/>
              <a:cs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28087" y="4209036"/>
            <a:ext cx="2260040" cy="1956368"/>
            <a:chOff x="1036727" y="4209036"/>
            <a:chExt cx="2260040" cy="1956368"/>
          </a:xfrm>
        </p:grpSpPr>
        <p:grpSp>
          <p:nvGrpSpPr>
            <p:cNvPr id="23" name="Group 22"/>
            <p:cNvGrpSpPr/>
            <p:nvPr/>
          </p:nvGrpSpPr>
          <p:grpSpPr>
            <a:xfrm>
              <a:off x="1292555" y="4209036"/>
              <a:ext cx="2004212" cy="1910747"/>
              <a:chOff x="2612118" y="967991"/>
              <a:chExt cx="2004212" cy="1910747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612118" y="1236956"/>
                <a:ext cx="2004212" cy="1641782"/>
                <a:chOff x="1862945" y="5277432"/>
                <a:chExt cx="2004212" cy="1641782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1862945" y="5306759"/>
                  <a:ext cx="2004212" cy="1612455"/>
                  <a:chOff x="3305820" y="4546461"/>
                  <a:chExt cx="2004212" cy="1612455"/>
                </a:xfrm>
              </p:grpSpPr>
              <p:pic>
                <p:nvPicPr>
                  <p:cNvPr id="11" name="Picture 10" descr="pok219.pdf"/>
                  <p:cNvPicPr>
                    <a:picLocks noChangeAspect="1"/>
                  </p:cNvPicPr>
                  <p:nvPr/>
                </p:nvPicPr>
                <p:blipFill rotWithShape="1">
                  <a:blip r:embed="rId13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456410" y="5455382"/>
                    <a:ext cx="1156034" cy="267916"/>
                  </a:xfrm>
                  <a:prstGeom prst="rect">
                    <a:avLst/>
                  </a:prstGeom>
                  <a:ln>
                    <a:solidFill>
                      <a:srgbClr val="000000"/>
                    </a:solidFill>
                  </a:ln>
                </p:spPr>
              </p:pic>
              <p:pic>
                <p:nvPicPr>
                  <p:cNvPr id="12" name="Picture 11" descr="hsp90220.pdf"/>
                  <p:cNvPicPr>
                    <a:picLocks noChangeAspect="1"/>
                  </p:cNvPicPr>
                  <p:nvPr/>
                </p:nvPicPr>
                <p:blipFill rotWithShape="1">
                  <a:blip r:embed="rId14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456409" y="5806330"/>
                    <a:ext cx="1156035" cy="352586"/>
                  </a:xfrm>
                  <a:prstGeom prst="rect">
                    <a:avLst/>
                  </a:prstGeom>
                  <a:ln>
                    <a:solidFill>
                      <a:srgbClr val="000000"/>
                    </a:solidFill>
                  </a:ln>
                </p:spPr>
              </p:pic>
              <p:sp>
                <p:nvSpPr>
                  <p:cNvPr id="13" name="TextBox 6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3044841" y="5092411"/>
                    <a:ext cx="1105013" cy="27454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/>
                    <a:r>
                      <a:rPr lang="en-US" sz="1200" dirty="0" smtClean="0">
                        <a:latin typeface="Arial"/>
                        <a:cs typeface="Arial"/>
                      </a:rPr>
                      <a:t>CTR</a:t>
                    </a:r>
                    <a:endParaRPr lang="en-US" sz="12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4" name="TextBox 6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3323989" y="5091653"/>
                    <a:ext cx="1103496" cy="27454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/>
                    <a:r>
                      <a:rPr lang="en-US" sz="1200" dirty="0" smtClean="0">
                        <a:latin typeface="Arial"/>
                        <a:cs typeface="Arial"/>
                      </a:rPr>
                      <a:t>CRE</a:t>
                    </a:r>
                    <a:endParaRPr lang="en-US" sz="12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5" name="TextBox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05820" y="4546461"/>
                    <a:ext cx="825761" cy="40011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/>
                    <a:r>
                      <a:rPr lang="en-US" sz="1000" dirty="0" smtClean="0">
                        <a:latin typeface="Arial"/>
                        <a:cs typeface="Arial"/>
                      </a:rPr>
                      <a:t>Before transplant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6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076766" y="4955080"/>
                    <a:ext cx="540067" cy="0"/>
                  </a:xfrm>
                  <a:prstGeom prst="line">
                    <a:avLst/>
                  </a:prstGeom>
                  <a:noFill/>
                  <a:ln w="12700" cmpd="sng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sz="1000" dirty="0"/>
                  </a:p>
                </p:txBody>
              </p:sp>
              <p:sp>
                <p:nvSpPr>
                  <p:cNvPr id="17" name="TextBox 6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3615161" y="5092410"/>
                    <a:ext cx="1105013" cy="27454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/>
                    <a:r>
                      <a:rPr lang="en-US" sz="1200" dirty="0" smtClean="0">
                        <a:latin typeface="Arial"/>
                        <a:cs typeface="Arial"/>
                      </a:rPr>
                      <a:t>CTR</a:t>
                    </a:r>
                    <a:endParaRPr lang="en-US" sz="12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8" name="TextBox 6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3894309" y="5091652"/>
                    <a:ext cx="1103496" cy="27454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/>
                    <a:r>
                      <a:rPr lang="en-US" sz="1200" dirty="0" smtClean="0">
                        <a:latin typeface="Arial"/>
                        <a:cs typeface="Arial"/>
                      </a:rPr>
                      <a:t>CRE</a:t>
                    </a:r>
                    <a:endParaRPr lang="en-US" sz="12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3462982" y="4954895"/>
                    <a:ext cx="540067" cy="0"/>
                  </a:xfrm>
                  <a:prstGeom prst="line">
                    <a:avLst/>
                  </a:prstGeom>
                  <a:noFill/>
                  <a:ln w="12700" cmpd="sng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sz="1000" dirty="0"/>
                  </a:p>
                </p:txBody>
              </p:sp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4519300" y="5832928"/>
                    <a:ext cx="790732" cy="2609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 smtClean="0">
                        <a:latin typeface="Arial"/>
                        <a:cs typeface="Arial"/>
                      </a:rPr>
                      <a:t>Hsp90</a:t>
                    </a:r>
                    <a:endParaRPr lang="en-US" sz="12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4469270" y="5444033"/>
                    <a:ext cx="626633" cy="2609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 smtClean="0">
                        <a:latin typeface="Arial"/>
                        <a:cs typeface="Arial"/>
                      </a:rPr>
                      <a:t>Lrf</a:t>
                    </a:r>
                    <a:endParaRPr lang="en-US" sz="1200" dirty="0">
                      <a:latin typeface="Arial"/>
                      <a:cs typeface="Arial"/>
                    </a:endParaRPr>
                  </a:p>
                </p:txBody>
              </p:sp>
            </p:grpSp>
            <p:sp>
              <p:nvSpPr>
                <p:cNvPr id="8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2505366" y="5304844"/>
                  <a:ext cx="785555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000" dirty="0" smtClean="0">
                      <a:latin typeface="Arial"/>
                      <a:cs typeface="Arial"/>
                    </a:rPr>
                    <a:t>After transplant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0" name="Line 44"/>
                <p:cNvSpPr>
                  <a:spLocks noChangeShapeType="1"/>
                </p:cNvSpPr>
                <p:nvPr/>
              </p:nvSpPr>
              <p:spPr bwMode="auto">
                <a:xfrm>
                  <a:off x="2021713" y="5277432"/>
                  <a:ext cx="1138136" cy="1915"/>
                </a:xfrm>
                <a:prstGeom prst="line">
                  <a:avLst/>
                </a:pr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000" dirty="0"/>
                </a:p>
              </p:txBody>
            </p:sp>
          </p:grpSp>
          <p:sp>
            <p:nvSpPr>
              <p:cNvPr id="41" name="TextBox 6"/>
              <p:cNvSpPr txBox="1">
                <a:spLocks noChangeArrowheads="1"/>
              </p:cNvSpPr>
              <p:nvPr/>
            </p:nvSpPr>
            <p:spPr bwMode="auto">
              <a:xfrm>
                <a:off x="2670390" y="967991"/>
                <a:ext cx="136529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200" dirty="0" smtClean="0">
                    <a:latin typeface="Arial"/>
                    <a:cs typeface="Arial"/>
                  </a:rPr>
                  <a:t>p53</a:t>
                </a:r>
                <a:r>
                  <a:rPr lang="en-US" sz="1200" baseline="30000" dirty="0" smtClean="0">
                    <a:latin typeface="Arial"/>
                    <a:cs typeface="Arial"/>
                  </a:rPr>
                  <a:t>KO</a:t>
                </a:r>
                <a:r>
                  <a:rPr lang="en-US" sz="1200" dirty="0" smtClean="0">
                    <a:latin typeface="Arial"/>
                    <a:cs typeface="Arial"/>
                  </a:rPr>
                  <a:t>Zbtb7a</a:t>
                </a:r>
                <a:r>
                  <a:rPr lang="en-US" sz="1200" baseline="30000" dirty="0" smtClean="0">
                    <a:latin typeface="Arial"/>
                    <a:cs typeface="Arial"/>
                  </a:rPr>
                  <a:t>F/F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</p:grpSp>
        <p:sp>
          <p:nvSpPr>
            <p:cNvPr id="147" name="TextBox 146"/>
            <p:cNvSpPr txBox="1"/>
            <p:nvPr/>
          </p:nvSpPr>
          <p:spPr>
            <a:xfrm>
              <a:off x="1081476" y="5325807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75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48" name="Straight Connector 147"/>
            <p:cNvCxnSpPr/>
            <p:nvPr/>
          </p:nvCxnSpPr>
          <p:spPr>
            <a:xfrm>
              <a:off x="1321078" y="5449116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TextBox 148"/>
            <p:cNvSpPr txBox="1"/>
            <p:nvPr/>
          </p:nvSpPr>
          <p:spPr>
            <a:xfrm>
              <a:off x="1093686" y="5949960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75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036727" y="5686461"/>
              <a:ext cx="3558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100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51" name="Straight Connector 150"/>
            <p:cNvCxnSpPr/>
            <p:nvPr/>
          </p:nvCxnSpPr>
          <p:spPr>
            <a:xfrm>
              <a:off x="1316008" y="6073269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1316008" y="5796798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/>
            <p:cNvSpPr txBox="1"/>
            <p:nvPr/>
          </p:nvSpPr>
          <p:spPr>
            <a:xfrm>
              <a:off x="1046751" y="5174068"/>
              <a:ext cx="3963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>
                  <a:latin typeface="Arial"/>
                  <a:cs typeface="Arial"/>
                </a:rPr>
                <a:t>kDa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sp>
        <p:nvSpPr>
          <p:cNvPr id="154" name="TextBox 153"/>
          <p:cNvSpPr txBox="1"/>
          <p:nvPr/>
        </p:nvSpPr>
        <p:spPr>
          <a:xfrm>
            <a:off x="5092375" y="114785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75</a:t>
            </a:r>
            <a:endParaRPr lang="en-US" sz="800" dirty="0">
              <a:latin typeface="Arial"/>
              <a:cs typeface="Arial"/>
            </a:endParaRPr>
          </a:p>
        </p:txBody>
      </p:sp>
      <p:cxnSp>
        <p:nvCxnSpPr>
          <p:cNvPr id="155" name="Straight Connector 154"/>
          <p:cNvCxnSpPr/>
          <p:nvPr/>
        </p:nvCxnSpPr>
        <p:spPr>
          <a:xfrm>
            <a:off x="5331977" y="1271166"/>
            <a:ext cx="120960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5104585" y="177201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75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5047626" y="1508511"/>
            <a:ext cx="3558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100</a:t>
            </a:r>
            <a:endParaRPr lang="en-US" sz="800" dirty="0">
              <a:latin typeface="Arial"/>
              <a:cs typeface="Arial"/>
            </a:endParaRPr>
          </a:p>
        </p:txBody>
      </p:sp>
      <p:cxnSp>
        <p:nvCxnSpPr>
          <p:cNvPr id="158" name="Straight Connector 157"/>
          <p:cNvCxnSpPr/>
          <p:nvPr/>
        </p:nvCxnSpPr>
        <p:spPr>
          <a:xfrm>
            <a:off x="5326907" y="1895319"/>
            <a:ext cx="120960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5326907" y="1618848"/>
            <a:ext cx="120960" cy="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5057650" y="996118"/>
            <a:ext cx="3963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>
                <a:latin typeface="Arial"/>
                <a:cs typeface="Arial"/>
              </a:rPr>
              <a:t>kDa</a:t>
            </a:r>
            <a:endParaRPr lang="en-US" sz="900" dirty="0">
              <a:latin typeface="Arial"/>
              <a:cs typeface="Arial"/>
            </a:endParaRPr>
          </a:p>
        </p:txBody>
      </p:sp>
      <p:pic>
        <p:nvPicPr>
          <p:cNvPr id="161" name="Picture 160" descr="CTR.JP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6466" y="2712697"/>
            <a:ext cx="1059744" cy="104184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62" name="Picture 161" descr="CRE.JPG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4851" y="2712697"/>
            <a:ext cx="1021086" cy="103836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63" name="TextBox 162"/>
          <p:cNvSpPr txBox="1"/>
          <p:nvPr/>
        </p:nvSpPr>
        <p:spPr>
          <a:xfrm>
            <a:off x="4907762" y="2466476"/>
            <a:ext cx="10210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CRE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3736466" y="2469955"/>
            <a:ext cx="10749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CTR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4322784" y="2264314"/>
            <a:ext cx="10749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p53</a:t>
            </a:r>
            <a:r>
              <a:rPr lang="en-US" sz="1000" baseline="30000" dirty="0" smtClean="0">
                <a:latin typeface="Arial"/>
                <a:cs typeface="Arial"/>
              </a:rPr>
              <a:t>KO</a:t>
            </a:r>
            <a:r>
              <a:rPr lang="en-US" sz="1000" dirty="0" smtClean="0">
                <a:latin typeface="Arial"/>
                <a:cs typeface="Arial"/>
              </a:rPr>
              <a:t> Lrf</a:t>
            </a:r>
            <a:r>
              <a:rPr lang="en-US" sz="1000" baseline="30000" dirty="0" smtClean="0">
                <a:latin typeface="Arial"/>
                <a:cs typeface="Arial"/>
              </a:rPr>
              <a:t>+/+</a:t>
            </a:r>
            <a:endParaRPr lang="en-US" sz="1000" baseline="30000" dirty="0">
              <a:latin typeface="Arial"/>
              <a:cs typeface="Arial"/>
            </a:endParaRPr>
          </a:p>
        </p:txBody>
      </p:sp>
      <p:cxnSp>
        <p:nvCxnSpPr>
          <p:cNvPr id="166" name="Straight Connector 165"/>
          <p:cNvCxnSpPr/>
          <p:nvPr/>
        </p:nvCxnSpPr>
        <p:spPr>
          <a:xfrm>
            <a:off x="3686968" y="2510535"/>
            <a:ext cx="2228969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656594" y="4092919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D</a:t>
            </a:r>
            <a:endParaRPr lang="en-US" sz="1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7851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Picture 2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7267" y="3715077"/>
            <a:ext cx="1980000" cy="162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9" name="Picture 198" descr="senescenza CRE.jp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796" y="3715077"/>
            <a:ext cx="1980000" cy="16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455" name="Group 454"/>
          <p:cNvGrpSpPr/>
          <p:nvPr/>
        </p:nvGrpSpPr>
        <p:grpSpPr>
          <a:xfrm>
            <a:off x="100774" y="676879"/>
            <a:ext cx="4279369" cy="1052809"/>
            <a:chOff x="336288" y="3881048"/>
            <a:chExt cx="4279369" cy="1052809"/>
          </a:xfrm>
        </p:grpSpPr>
        <p:sp>
          <p:nvSpPr>
            <p:cNvPr id="209" name="TextBox 208"/>
            <p:cNvSpPr txBox="1"/>
            <p:nvPr/>
          </p:nvSpPr>
          <p:spPr>
            <a:xfrm>
              <a:off x="867303" y="3881048"/>
              <a:ext cx="67943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Zbtb7a</a:t>
              </a:r>
              <a:r>
                <a:rPr lang="en-US" sz="800" b="1" i="1" baseline="30000" dirty="0" smtClean="0">
                  <a:solidFill>
                    <a:srgbClr val="000000"/>
                  </a:solidFill>
                  <a:latin typeface="Arial"/>
                  <a:cs typeface="Arial"/>
                </a:rPr>
                <a:t>F/F</a:t>
              </a: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336288" y="4349081"/>
              <a:ext cx="116995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BM-MSCs</a:t>
              </a:r>
            </a:p>
            <a:p>
              <a:pPr algn="ctr"/>
              <a:r>
                <a:rPr lang="en-US" sz="8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CD45-Ter119-CD31-</a:t>
              </a:r>
            </a:p>
            <a:p>
              <a:pPr algn="ctr"/>
              <a:r>
                <a:rPr lang="en-US" sz="8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PDGFRα+Sca1+</a:t>
              </a:r>
            </a:p>
            <a:p>
              <a:pPr algn="ctr"/>
              <a:endParaRPr lang="en-US" sz="800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grpSp>
          <p:nvGrpSpPr>
            <p:cNvPr id="211" name="Group 43"/>
            <p:cNvGrpSpPr>
              <a:grpSpLocks/>
            </p:cNvGrpSpPr>
            <p:nvPr/>
          </p:nvGrpSpPr>
          <p:grpSpPr bwMode="auto">
            <a:xfrm>
              <a:off x="1731876" y="4364624"/>
              <a:ext cx="627612" cy="200885"/>
              <a:chOff x="1200" y="480"/>
              <a:chExt cx="2304" cy="672"/>
            </a:xfrm>
          </p:grpSpPr>
          <p:pic>
            <p:nvPicPr>
              <p:cNvPr id="439" name="Picture 44" descr="petri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00" y="480"/>
                <a:ext cx="2304" cy="672"/>
              </a:xfrm>
              <a:prstGeom prst="rect">
                <a:avLst/>
              </a:prstGeom>
              <a:noFill/>
            </p:spPr>
          </p:pic>
          <p:grpSp>
            <p:nvGrpSpPr>
              <p:cNvPr id="440" name="Group 45"/>
              <p:cNvGrpSpPr>
                <a:grpSpLocks/>
              </p:cNvGrpSpPr>
              <p:nvPr/>
            </p:nvGrpSpPr>
            <p:grpSpPr bwMode="auto">
              <a:xfrm>
                <a:off x="1872" y="720"/>
                <a:ext cx="731" cy="282"/>
                <a:chOff x="1464" y="2458"/>
                <a:chExt cx="731" cy="282"/>
              </a:xfrm>
            </p:grpSpPr>
            <p:sp>
              <p:nvSpPr>
                <p:cNvPr id="453" name="Freeform 46"/>
                <p:cNvSpPr>
                  <a:spLocks/>
                </p:cNvSpPr>
                <p:nvPr/>
              </p:nvSpPr>
              <p:spPr bwMode="auto">
                <a:xfrm rot="-20337440">
                  <a:off x="1464" y="2458"/>
                  <a:ext cx="731" cy="282"/>
                </a:xfrm>
                <a:custGeom>
                  <a:avLst/>
                  <a:gdLst/>
                  <a:ahLst/>
                  <a:cxnLst>
                    <a:cxn ang="0">
                      <a:pos x="1165" y="202"/>
                    </a:cxn>
                    <a:cxn ang="0">
                      <a:pos x="973" y="538"/>
                    </a:cxn>
                    <a:cxn ang="0">
                      <a:pos x="957" y="572"/>
                    </a:cxn>
                    <a:cxn ang="0">
                      <a:pos x="929" y="579"/>
                    </a:cxn>
                    <a:cxn ang="0">
                      <a:pos x="493" y="730"/>
                    </a:cxn>
                    <a:cxn ang="0">
                      <a:pos x="479" y="758"/>
                    </a:cxn>
                    <a:cxn ang="0">
                      <a:pos x="465" y="772"/>
                    </a:cxn>
                    <a:cxn ang="0">
                      <a:pos x="122" y="1079"/>
                    </a:cxn>
                    <a:cxn ang="0">
                      <a:pos x="679" y="1165"/>
                    </a:cxn>
                    <a:cxn ang="0">
                      <a:pos x="1069" y="1162"/>
                    </a:cxn>
                    <a:cxn ang="0">
                      <a:pos x="1157" y="1151"/>
                    </a:cxn>
                    <a:cxn ang="0">
                      <a:pos x="1179" y="1137"/>
                    </a:cxn>
                    <a:cxn ang="0">
                      <a:pos x="1309" y="1018"/>
                    </a:cxn>
                    <a:cxn ang="0">
                      <a:pos x="1357" y="1001"/>
                    </a:cxn>
                    <a:cxn ang="0">
                      <a:pos x="1415" y="908"/>
                    </a:cxn>
                    <a:cxn ang="0">
                      <a:pos x="1422" y="879"/>
                    </a:cxn>
                    <a:cxn ang="0">
                      <a:pos x="1501" y="634"/>
                    </a:cxn>
                    <a:cxn ang="0">
                      <a:pos x="1500" y="544"/>
                    </a:cxn>
                    <a:cxn ang="0">
                      <a:pos x="1507" y="515"/>
                    </a:cxn>
                    <a:cxn ang="0">
                      <a:pos x="1665" y="379"/>
                    </a:cxn>
                    <a:cxn ang="0">
                      <a:pos x="1715" y="344"/>
                    </a:cxn>
                    <a:cxn ang="0">
                      <a:pos x="2057" y="51"/>
                    </a:cxn>
                    <a:cxn ang="0">
                      <a:pos x="2022" y="15"/>
                    </a:cxn>
                    <a:cxn ang="0">
                      <a:pos x="1741" y="10"/>
                    </a:cxn>
                    <a:cxn ang="0">
                      <a:pos x="1686" y="15"/>
                    </a:cxn>
                    <a:cxn ang="0">
                      <a:pos x="1650" y="22"/>
                    </a:cxn>
                    <a:cxn ang="0">
                      <a:pos x="1357" y="106"/>
                    </a:cxn>
                    <a:cxn ang="0">
                      <a:pos x="1307" y="144"/>
                    </a:cxn>
                    <a:cxn ang="0">
                      <a:pos x="1257" y="158"/>
                    </a:cxn>
                    <a:cxn ang="0">
                      <a:pos x="1165" y="250"/>
                    </a:cxn>
                    <a:cxn ang="0">
                      <a:pos x="1165" y="202"/>
                    </a:cxn>
                  </a:cxnLst>
                  <a:rect l="0" t="0" r="r" b="b"/>
                  <a:pathLst>
                    <a:path w="2222" h="1173">
                      <a:moveTo>
                        <a:pt x="1165" y="202"/>
                      </a:moveTo>
                      <a:cubicBezTo>
                        <a:pt x="1101" y="314"/>
                        <a:pt x="1036" y="425"/>
                        <a:pt x="973" y="538"/>
                      </a:cubicBezTo>
                      <a:cubicBezTo>
                        <a:pt x="966" y="548"/>
                        <a:pt x="966" y="563"/>
                        <a:pt x="957" y="572"/>
                      </a:cubicBezTo>
                      <a:cubicBezTo>
                        <a:pt x="949" y="578"/>
                        <a:pt x="929" y="579"/>
                        <a:pt x="929" y="579"/>
                      </a:cubicBezTo>
                      <a:cubicBezTo>
                        <a:pt x="783" y="629"/>
                        <a:pt x="635" y="673"/>
                        <a:pt x="493" y="730"/>
                      </a:cubicBezTo>
                      <a:cubicBezTo>
                        <a:pt x="483" y="733"/>
                        <a:pt x="484" y="749"/>
                        <a:pt x="479" y="758"/>
                      </a:cubicBezTo>
                      <a:cubicBezTo>
                        <a:pt x="475" y="763"/>
                        <a:pt x="469" y="767"/>
                        <a:pt x="465" y="772"/>
                      </a:cubicBezTo>
                      <a:cubicBezTo>
                        <a:pt x="104" y="1069"/>
                        <a:pt x="0" y="957"/>
                        <a:pt x="122" y="1079"/>
                      </a:cubicBezTo>
                      <a:cubicBezTo>
                        <a:pt x="664" y="1166"/>
                        <a:pt x="476" y="1165"/>
                        <a:pt x="679" y="1165"/>
                      </a:cubicBezTo>
                      <a:cubicBezTo>
                        <a:pt x="809" y="1164"/>
                        <a:pt x="938" y="1162"/>
                        <a:pt x="1069" y="1162"/>
                      </a:cubicBezTo>
                      <a:cubicBezTo>
                        <a:pt x="1124" y="1162"/>
                        <a:pt x="1105" y="1173"/>
                        <a:pt x="1157" y="1151"/>
                      </a:cubicBezTo>
                      <a:cubicBezTo>
                        <a:pt x="1164" y="1147"/>
                        <a:pt x="1179" y="1137"/>
                        <a:pt x="1179" y="1137"/>
                      </a:cubicBezTo>
                      <a:cubicBezTo>
                        <a:pt x="1222" y="1097"/>
                        <a:pt x="1262" y="1053"/>
                        <a:pt x="1309" y="1018"/>
                      </a:cubicBezTo>
                      <a:cubicBezTo>
                        <a:pt x="1322" y="1007"/>
                        <a:pt x="1344" y="1012"/>
                        <a:pt x="1357" y="1001"/>
                      </a:cubicBezTo>
                      <a:cubicBezTo>
                        <a:pt x="1377" y="982"/>
                        <a:pt x="1400" y="936"/>
                        <a:pt x="1415" y="908"/>
                      </a:cubicBezTo>
                      <a:cubicBezTo>
                        <a:pt x="1417" y="898"/>
                        <a:pt x="1422" y="879"/>
                        <a:pt x="1422" y="879"/>
                      </a:cubicBezTo>
                      <a:cubicBezTo>
                        <a:pt x="1448" y="797"/>
                        <a:pt x="1480" y="717"/>
                        <a:pt x="1501" y="634"/>
                      </a:cubicBezTo>
                      <a:cubicBezTo>
                        <a:pt x="1508" y="604"/>
                        <a:pt x="1494" y="573"/>
                        <a:pt x="1500" y="544"/>
                      </a:cubicBezTo>
                      <a:cubicBezTo>
                        <a:pt x="1501" y="534"/>
                        <a:pt x="1507" y="515"/>
                        <a:pt x="1507" y="515"/>
                      </a:cubicBezTo>
                      <a:cubicBezTo>
                        <a:pt x="1606" y="380"/>
                        <a:pt x="1561" y="407"/>
                        <a:pt x="1665" y="379"/>
                      </a:cubicBezTo>
                      <a:cubicBezTo>
                        <a:pt x="1681" y="367"/>
                        <a:pt x="1715" y="344"/>
                        <a:pt x="1715" y="344"/>
                      </a:cubicBezTo>
                      <a:cubicBezTo>
                        <a:pt x="2082" y="53"/>
                        <a:pt x="2222" y="108"/>
                        <a:pt x="2057" y="51"/>
                      </a:cubicBezTo>
                      <a:cubicBezTo>
                        <a:pt x="2027" y="7"/>
                        <a:pt x="2042" y="0"/>
                        <a:pt x="2022" y="15"/>
                      </a:cubicBezTo>
                      <a:cubicBezTo>
                        <a:pt x="1928" y="13"/>
                        <a:pt x="1834" y="12"/>
                        <a:pt x="1741" y="10"/>
                      </a:cubicBezTo>
                      <a:cubicBezTo>
                        <a:pt x="1693" y="8"/>
                        <a:pt x="1736" y="4"/>
                        <a:pt x="1686" y="15"/>
                      </a:cubicBezTo>
                      <a:cubicBezTo>
                        <a:pt x="1674" y="17"/>
                        <a:pt x="1650" y="22"/>
                        <a:pt x="1650" y="22"/>
                      </a:cubicBezTo>
                      <a:cubicBezTo>
                        <a:pt x="1552" y="50"/>
                        <a:pt x="1452" y="71"/>
                        <a:pt x="1357" y="106"/>
                      </a:cubicBezTo>
                      <a:cubicBezTo>
                        <a:pt x="1337" y="113"/>
                        <a:pt x="1324" y="132"/>
                        <a:pt x="1307" y="144"/>
                      </a:cubicBezTo>
                      <a:cubicBezTo>
                        <a:pt x="1292" y="153"/>
                        <a:pt x="1257" y="158"/>
                        <a:pt x="1257" y="158"/>
                      </a:cubicBezTo>
                      <a:lnTo>
                        <a:pt x="1165" y="250"/>
                      </a:lnTo>
                      <a:lnTo>
                        <a:pt x="1165" y="202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4" name="Oval 47"/>
                <p:cNvSpPr>
                  <a:spLocks noChangeArrowheads="1"/>
                </p:cNvSpPr>
                <p:nvPr/>
              </p:nvSpPr>
              <p:spPr bwMode="auto">
                <a:xfrm flipV="1">
                  <a:off x="1632" y="2592"/>
                  <a:ext cx="288" cy="48"/>
                </a:xfrm>
                <a:prstGeom prst="ellipse">
                  <a:avLst/>
                </a:pr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441" name="Group 48"/>
              <p:cNvGrpSpPr>
                <a:grpSpLocks/>
              </p:cNvGrpSpPr>
              <p:nvPr/>
            </p:nvGrpSpPr>
            <p:grpSpPr bwMode="auto">
              <a:xfrm>
                <a:off x="1344" y="816"/>
                <a:ext cx="731" cy="282"/>
                <a:chOff x="1464" y="2458"/>
                <a:chExt cx="731" cy="282"/>
              </a:xfrm>
            </p:grpSpPr>
            <p:sp>
              <p:nvSpPr>
                <p:cNvPr id="451" name="Freeform 450"/>
                <p:cNvSpPr>
                  <a:spLocks/>
                </p:cNvSpPr>
                <p:nvPr/>
              </p:nvSpPr>
              <p:spPr bwMode="auto">
                <a:xfrm rot="-20337440">
                  <a:off x="1464" y="2458"/>
                  <a:ext cx="731" cy="282"/>
                </a:xfrm>
                <a:custGeom>
                  <a:avLst/>
                  <a:gdLst/>
                  <a:ahLst/>
                  <a:cxnLst>
                    <a:cxn ang="0">
                      <a:pos x="1165" y="202"/>
                    </a:cxn>
                    <a:cxn ang="0">
                      <a:pos x="973" y="538"/>
                    </a:cxn>
                    <a:cxn ang="0">
                      <a:pos x="957" y="572"/>
                    </a:cxn>
                    <a:cxn ang="0">
                      <a:pos x="929" y="579"/>
                    </a:cxn>
                    <a:cxn ang="0">
                      <a:pos x="493" y="730"/>
                    </a:cxn>
                    <a:cxn ang="0">
                      <a:pos x="479" y="758"/>
                    </a:cxn>
                    <a:cxn ang="0">
                      <a:pos x="465" y="772"/>
                    </a:cxn>
                    <a:cxn ang="0">
                      <a:pos x="122" y="1079"/>
                    </a:cxn>
                    <a:cxn ang="0">
                      <a:pos x="679" y="1165"/>
                    </a:cxn>
                    <a:cxn ang="0">
                      <a:pos x="1069" y="1162"/>
                    </a:cxn>
                    <a:cxn ang="0">
                      <a:pos x="1157" y="1151"/>
                    </a:cxn>
                    <a:cxn ang="0">
                      <a:pos x="1179" y="1137"/>
                    </a:cxn>
                    <a:cxn ang="0">
                      <a:pos x="1309" y="1018"/>
                    </a:cxn>
                    <a:cxn ang="0">
                      <a:pos x="1357" y="1001"/>
                    </a:cxn>
                    <a:cxn ang="0">
                      <a:pos x="1415" y="908"/>
                    </a:cxn>
                    <a:cxn ang="0">
                      <a:pos x="1422" y="879"/>
                    </a:cxn>
                    <a:cxn ang="0">
                      <a:pos x="1501" y="634"/>
                    </a:cxn>
                    <a:cxn ang="0">
                      <a:pos x="1500" y="544"/>
                    </a:cxn>
                    <a:cxn ang="0">
                      <a:pos x="1507" y="515"/>
                    </a:cxn>
                    <a:cxn ang="0">
                      <a:pos x="1665" y="379"/>
                    </a:cxn>
                    <a:cxn ang="0">
                      <a:pos x="1715" y="344"/>
                    </a:cxn>
                    <a:cxn ang="0">
                      <a:pos x="2057" y="51"/>
                    </a:cxn>
                    <a:cxn ang="0">
                      <a:pos x="2022" y="15"/>
                    </a:cxn>
                    <a:cxn ang="0">
                      <a:pos x="1741" y="10"/>
                    </a:cxn>
                    <a:cxn ang="0">
                      <a:pos x="1686" y="15"/>
                    </a:cxn>
                    <a:cxn ang="0">
                      <a:pos x="1650" y="22"/>
                    </a:cxn>
                    <a:cxn ang="0">
                      <a:pos x="1357" y="106"/>
                    </a:cxn>
                    <a:cxn ang="0">
                      <a:pos x="1307" y="144"/>
                    </a:cxn>
                    <a:cxn ang="0">
                      <a:pos x="1257" y="158"/>
                    </a:cxn>
                    <a:cxn ang="0">
                      <a:pos x="1165" y="250"/>
                    </a:cxn>
                    <a:cxn ang="0">
                      <a:pos x="1165" y="202"/>
                    </a:cxn>
                  </a:cxnLst>
                  <a:rect l="0" t="0" r="r" b="b"/>
                  <a:pathLst>
                    <a:path w="2222" h="1173">
                      <a:moveTo>
                        <a:pt x="1165" y="202"/>
                      </a:moveTo>
                      <a:cubicBezTo>
                        <a:pt x="1101" y="314"/>
                        <a:pt x="1036" y="425"/>
                        <a:pt x="973" y="538"/>
                      </a:cubicBezTo>
                      <a:cubicBezTo>
                        <a:pt x="966" y="548"/>
                        <a:pt x="966" y="563"/>
                        <a:pt x="957" y="572"/>
                      </a:cubicBezTo>
                      <a:cubicBezTo>
                        <a:pt x="949" y="578"/>
                        <a:pt x="929" y="579"/>
                        <a:pt x="929" y="579"/>
                      </a:cubicBezTo>
                      <a:cubicBezTo>
                        <a:pt x="783" y="629"/>
                        <a:pt x="635" y="673"/>
                        <a:pt x="493" y="730"/>
                      </a:cubicBezTo>
                      <a:cubicBezTo>
                        <a:pt x="483" y="733"/>
                        <a:pt x="484" y="749"/>
                        <a:pt x="479" y="758"/>
                      </a:cubicBezTo>
                      <a:cubicBezTo>
                        <a:pt x="475" y="763"/>
                        <a:pt x="469" y="767"/>
                        <a:pt x="465" y="772"/>
                      </a:cubicBezTo>
                      <a:cubicBezTo>
                        <a:pt x="104" y="1069"/>
                        <a:pt x="0" y="957"/>
                        <a:pt x="122" y="1079"/>
                      </a:cubicBezTo>
                      <a:cubicBezTo>
                        <a:pt x="664" y="1166"/>
                        <a:pt x="476" y="1165"/>
                        <a:pt x="679" y="1165"/>
                      </a:cubicBezTo>
                      <a:cubicBezTo>
                        <a:pt x="809" y="1164"/>
                        <a:pt x="938" y="1162"/>
                        <a:pt x="1069" y="1162"/>
                      </a:cubicBezTo>
                      <a:cubicBezTo>
                        <a:pt x="1124" y="1162"/>
                        <a:pt x="1105" y="1173"/>
                        <a:pt x="1157" y="1151"/>
                      </a:cubicBezTo>
                      <a:cubicBezTo>
                        <a:pt x="1164" y="1147"/>
                        <a:pt x="1179" y="1137"/>
                        <a:pt x="1179" y="1137"/>
                      </a:cubicBezTo>
                      <a:cubicBezTo>
                        <a:pt x="1222" y="1097"/>
                        <a:pt x="1262" y="1053"/>
                        <a:pt x="1309" y="1018"/>
                      </a:cubicBezTo>
                      <a:cubicBezTo>
                        <a:pt x="1322" y="1007"/>
                        <a:pt x="1344" y="1012"/>
                        <a:pt x="1357" y="1001"/>
                      </a:cubicBezTo>
                      <a:cubicBezTo>
                        <a:pt x="1377" y="982"/>
                        <a:pt x="1400" y="936"/>
                        <a:pt x="1415" y="908"/>
                      </a:cubicBezTo>
                      <a:cubicBezTo>
                        <a:pt x="1417" y="898"/>
                        <a:pt x="1422" y="879"/>
                        <a:pt x="1422" y="879"/>
                      </a:cubicBezTo>
                      <a:cubicBezTo>
                        <a:pt x="1448" y="797"/>
                        <a:pt x="1480" y="717"/>
                        <a:pt x="1501" y="634"/>
                      </a:cubicBezTo>
                      <a:cubicBezTo>
                        <a:pt x="1508" y="604"/>
                        <a:pt x="1494" y="573"/>
                        <a:pt x="1500" y="544"/>
                      </a:cubicBezTo>
                      <a:cubicBezTo>
                        <a:pt x="1501" y="534"/>
                        <a:pt x="1507" y="515"/>
                        <a:pt x="1507" y="515"/>
                      </a:cubicBezTo>
                      <a:cubicBezTo>
                        <a:pt x="1606" y="380"/>
                        <a:pt x="1561" y="407"/>
                        <a:pt x="1665" y="379"/>
                      </a:cubicBezTo>
                      <a:cubicBezTo>
                        <a:pt x="1681" y="367"/>
                        <a:pt x="1715" y="344"/>
                        <a:pt x="1715" y="344"/>
                      </a:cubicBezTo>
                      <a:cubicBezTo>
                        <a:pt x="2082" y="53"/>
                        <a:pt x="2222" y="108"/>
                        <a:pt x="2057" y="51"/>
                      </a:cubicBezTo>
                      <a:cubicBezTo>
                        <a:pt x="2027" y="7"/>
                        <a:pt x="2042" y="0"/>
                        <a:pt x="2022" y="15"/>
                      </a:cubicBezTo>
                      <a:cubicBezTo>
                        <a:pt x="1928" y="13"/>
                        <a:pt x="1834" y="12"/>
                        <a:pt x="1741" y="10"/>
                      </a:cubicBezTo>
                      <a:cubicBezTo>
                        <a:pt x="1693" y="8"/>
                        <a:pt x="1736" y="4"/>
                        <a:pt x="1686" y="15"/>
                      </a:cubicBezTo>
                      <a:cubicBezTo>
                        <a:pt x="1674" y="17"/>
                        <a:pt x="1650" y="22"/>
                        <a:pt x="1650" y="22"/>
                      </a:cubicBezTo>
                      <a:cubicBezTo>
                        <a:pt x="1552" y="50"/>
                        <a:pt x="1452" y="71"/>
                        <a:pt x="1357" y="106"/>
                      </a:cubicBezTo>
                      <a:cubicBezTo>
                        <a:pt x="1337" y="113"/>
                        <a:pt x="1324" y="132"/>
                        <a:pt x="1307" y="144"/>
                      </a:cubicBezTo>
                      <a:cubicBezTo>
                        <a:pt x="1292" y="153"/>
                        <a:pt x="1257" y="158"/>
                        <a:pt x="1257" y="158"/>
                      </a:cubicBezTo>
                      <a:lnTo>
                        <a:pt x="1165" y="250"/>
                      </a:lnTo>
                      <a:lnTo>
                        <a:pt x="1165" y="202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2" name="Oval 451"/>
                <p:cNvSpPr>
                  <a:spLocks noChangeArrowheads="1"/>
                </p:cNvSpPr>
                <p:nvPr/>
              </p:nvSpPr>
              <p:spPr bwMode="auto">
                <a:xfrm flipV="1">
                  <a:off x="1632" y="2592"/>
                  <a:ext cx="288" cy="48"/>
                </a:xfrm>
                <a:prstGeom prst="ellipse">
                  <a:avLst/>
                </a:pr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442" name="Group 51"/>
              <p:cNvGrpSpPr>
                <a:grpSpLocks/>
              </p:cNvGrpSpPr>
              <p:nvPr/>
            </p:nvGrpSpPr>
            <p:grpSpPr bwMode="auto">
              <a:xfrm rot="9515164">
                <a:off x="2064" y="816"/>
                <a:ext cx="731" cy="282"/>
                <a:chOff x="1464" y="2458"/>
                <a:chExt cx="731" cy="282"/>
              </a:xfrm>
            </p:grpSpPr>
            <p:sp>
              <p:nvSpPr>
                <p:cNvPr id="449" name="Freeform 52"/>
                <p:cNvSpPr>
                  <a:spLocks/>
                </p:cNvSpPr>
                <p:nvPr/>
              </p:nvSpPr>
              <p:spPr bwMode="auto">
                <a:xfrm rot="-20337440">
                  <a:off x="1464" y="2458"/>
                  <a:ext cx="731" cy="282"/>
                </a:xfrm>
                <a:custGeom>
                  <a:avLst/>
                  <a:gdLst/>
                  <a:ahLst/>
                  <a:cxnLst>
                    <a:cxn ang="0">
                      <a:pos x="1165" y="202"/>
                    </a:cxn>
                    <a:cxn ang="0">
                      <a:pos x="973" y="538"/>
                    </a:cxn>
                    <a:cxn ang="0">
                      <a:pos x="957" y="572"/>
                    </a:cxn>
                    <a:cxn ang="0">
                      <a:pos x="929" y="579"/>
                    </a:cxn>
                    <a:cxn ang="0">
                      <a:pos x="493" y="730"/>
                    </a:cxn>
                    <a:cxn ang="0">
                      <a:pos x="479" y="758"/>
                    </a:cxn>
                    <a:cxn ang="0">
                      <a:pos x="465" y="772"/>
                    </a:cxn>
                    <a:cxn ang="0">
                      <a:pos x="122" y="1079"/>
                    </a:cxn>
                    <a:cxn ang="0">
                      <a:pos x="679" y="1165"/>
                    </a:cxn>
                    <a:cxn ang="0">
                      <a:pos x="1069" y="1162"/>
                    </a:cxn>
                    <a:cxn ang="0">
                      <a:pos x="1157" y="1151"/>
                    </a:cxn>
                    <a:cxn ang="0">
                      <a:pos x="1179" y="1137"/>
                    </a:cxn>
                    <a:cxn ang="0">
                      <a:pos x="1309" y="1018"/>
                    </a:cxn>
                    <a:cxn ang="0">
                      <a:pos x="1357" y="1001"/>
                    </a:cxn>
                    <a:cxn ang="0">
                      <a:pos x="1415" y="908"/>
                    </a:cxn>
                    <a:cxn ang="0">
                      <a:pos x="1422" y="879"/>
                    </a:cxn>
                    <a:cxn ang="0">
                      <a:pos x="1501" y="634"/>
                    </a:cxn>
                    <a:cxn ang="0">
                      <a:pos x="1500" y="544"/>
                    </a:cxn>
                    <a:cxn ang="0">
                      <a:pos x="1507" y="515"/>
                    </a:cxn>
                    <a:cxn ang="0">
                      <a:pos x="1665" y="379"/>
                    </a:cxn>
                    <a:cxn ang="0">
                      <a:pos x="1715" y="344"/>
                    </a:cxn>
                    <a:cxn ang="0">
                      <a:pos x="2057" y="51"/>
                    </a:cxn>
                    <a:cxn ang="0">
                      <a:pos x="2022" y="15"/>
                    </a:cxn>
                    <a:cxn ang="0">
                      <a:pos x="1741" y="10"/>
                    </a:cxn>
                    <a:cxn ang="0">
                      <a:pos x="1686" y="15"/>
                    </a:cxn>
                    <a:cxn ang="0">
                      <a:pos x="1650" y="22"/>
                    </a:cxn>
                    <a:cxn ang="0">
                      <a:pos x="1357" y="106"/>
                    </a:cxn>
                    <a:cxn ang="0">
                      <a:pos x="1307" y="144"/>
                    </a:cxn>
                    <a:cxn ang="0">
                      <a:pos x="1257" y="158"/>
                    </a:cxn>
                    <a:cxn ang="0">
                      <a:pos x="1165" y="250"/>
                    </a:cxn>
                    <a:cxn ang="0">
                      <a:pos x="1165" y="202"/>
                    </a:cxn>
                  </a:cxnLst>
                  <a:rect l="0" t="0" r="r" b="b"/>
                  <a:pathLst>
                    <a:path w="2222" h="1173">
                      <a:moveTo>
                        <a:pt x="1165" y="202"/>
                      </a:moveTo>
                      <a:cubicBezTo>
                        <a:pt x="1101" y="314"/>
                        <a:pt x="1036" y="425"/>
                        <a:pt x="973" y="538"/>
                      </a:cubicBezTo>
                      <a:cubicBezTo>
                        <a:pt x="966" y="548"/>
                        <a:pt x="966" y="563"/>
                        <a:pt x="957" y="572"/>
                      </a:cubicBezTo>
                      <a:cubicBezTo>
                        <a:pt x="949" y="578"/>
                        <a:pt x="929" y="579"/>
                        <a:pt x="929" y="579"/>
                      </a:cubicBezTo>
                      <a:cubicBezTo>
                        <a:pt x="783" y="629"/>
                        <a:pt x="635" y="673"/>
                        <a:pt x="493" y="730"/>
                      </a:cubicBezTo>
                      <a:cubicBezTo>
                        <a:pt x="483" y="733"/>
                        <a:pt x="484" y="749"/>
                        <a:pt x="479" y="758"/>
                      </a:cubicBezTo>
                      <a:cubicBezTo>
                        <a:pt x="475" y="763"/>
                        <a:pt x="469" y="767"/>
                        <a:pt x="465" y="772"/>
                      </a:cubicBezTo>
                      <a:cubicBezTo>
                        <a:pt x="104" y="1069"/>
                        <a:pt x="0" y="957"/>
                        <a:pt x="122" y="1079"/>
                      </a:cubicBezTo>
                      <a:cubicBezTo>
                        <a:pt x="664" y="1166"/>
                        <a:pt x="476" y="1165"/>
                        <a:pt x="679" y="1165"/>
                      </a:cubicBezTo>
                      <a:cubicBezTo>
                        <a:pt x="809" y="1164"/>
                        <a:pt x="938" y="1162"/>
                        <a:pt x="1069" y="1162"/>
                      </a:cubicBezTo>
                      <a:cubicBezTo>
                        <a:pt x="1124" y="1162"/>
                        <a:pt x="1105" y="1173"/>
                        <a:pt x="1157" y="1151"/>
                      </a:cubicBezTo>
                      <a:cubicBezTo>
                        <a:pt x="1164" y="1147"/>
                        <a:pt x="1179" y="1137"/>
                        <a:pt x="1179" y="1137"/>
                      </a:cubicBezTo>
                      <a:cubicBezTo>
                        <a:pt x="1222" y="1097"/>
                        <a:pt x="1262" y="1053"/>
                        <a:pt x="1309" y="1018"/>
                      </a:cubicBezTo>
                      <a:cubicBezTo>
                        <a:pt x="1322" y="1007"/>
                        <a:pt x="1344" y="1012"/>
                        <a:pt x="1357" y="1001"/>
                      </a:cubicBezTo>
                      <a:cubicBezTo>
                        <a:pt x="1377" y="982"/>
                        <a:pt x="1400" y="936"/>
                        <a:pt x="1415" y="908"/>
                      </a:cubicBezTo>
                      <a:cubicBezTo>
                        <a:pt x="1417" y="898"/>
                        <a:pt x="1422" y="879"/>
                        <a:pt x="1422" y="879"/>
                      </a:cubicBezTo>
                      <a:cubicBezTo>
                        <a:pt x="1448" y="797"/>
                        <a:pt x="1480" y="717"/>
                        <a:pt x="1501" y="634"/>
                      </a:cubicBezTo>
                      <a:cubicBezTo>
                        <a:pt x="1508" y="604"/>
                        <a:pt x="1494" y="573"/>
                        <a:pt x="1500" y="544"/>
                      </a:cubicBezTo>
                      <a:cubicBezTo>
                        <a:pt x="1501" y="534"/>
                        <a:pt x="1507" y="515"/>
                        <a:pt x="1507" y="515"/>
                      </a:cubicBezTo>
                      <a:cubicBezTo>
                        <a:pt x="1606" y="380"/>
                        <a:pt x="1561" y="407"/>
                        <a:pt x="1665" y="379"/>
                      </a:cubicBezTo>
                      <a:cubicBezTo>
                        <a:pt x="1681" y="367"/>
                        <a:pt x="1715" y="344"/>
                        <a:pt x="1715" y="344"/>
                      </a:cubicBezTo>
                      <a:cubicBezTo>
                        <a:pt x="2082" y="53"/>
                        <a:pt x="2222" y="108"/>
                        <a:pt x="2057" y="51"/>
                      </a:cubicBezTo>
                      <a:cubicBezTo>
                        <a:pt x="2027" y="7"/>
                        <a:pt x="2042" y="0"/>
                        <a:pt x="2022" y="15"/>
                      </a:cubicBezTo>
                      <a:cubicBezTo>
                        <a:pt x="1928" y="13"/>
                        <a:pt x="1834" y="12"/>
                        <a:pt x="1741" y="10"/>
                      </a:cubicBezTo>
                      <a:cubicBezTo>
                        <a:pt x="1693" y="8"/>
                        <a:pt x="1736" y="4"/>
                        <a:pt x="1686" y="15"/>
                      </a:cubicBezTo>
                      <a:cubicBezTo>
                        <a:pt x="1674" y="17"/>
                        <a:pt x="1650" y="22"/>
                        <a:pt x="1650" y="22"/>
                      </a:cubicBezTo>
                      <a:cubicBezTo>
                        <a:pt x="1552" y="50"/>
                        <a:pt x="1452" y="71"/>
                        <a:pt x="1357" y="106"/>
                      </a:cubicBezTo>
                      <a:cubicBezTo>
                        <a:pt x="1337" y="113"/>
                        <a:pt x="1324" y="132"/>
                        <a:pt x="1307" y="144"/>
                      </a:cubicBezTo>
                      <a:cubicBezTo>
                        <a:pt x="1292" y="153"/>
                        <a:pt x="1257" y="158"/>
                        <a:pt x="1257" y="158"/>
                      </a:cubicBezTo>
                      <a:lnTo>
                        <a:pt x="1165" y="250"/>
                      </a:lnTo>
                      <a:lnTo>
                        <a:pt x="1165" y="20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0" name="Oval 53"/>
                <p:cNvSpPr>
                  <a:spLocks noChangeArrowheads="1"/>
                </p:cNvSpPr>
                <p:nvPr/>
              </p:nvSpPr>
              <p:spPr bwMode="auto">
                <a:xfrm flipV="1">
                  <a:off x="1632" y="2592"/>
                  <a:ext cx="288" cy="48"/>
                </a:xfrm>
                <a:prstGeom prst="ellipse">
                  <a:avLst/>
                </a:pr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443" name="Group 54"/>
              <p:cNvGrpSpPr>
                <a:grpSpLocks/>
              </p:cNvGrpSpPr>
              <p:nvPr/>
            </p:nvGrpSpPr>
            <p:grpSpPr bwMode="auto">
              <a:xfrm rot="-10320525">
                <a:off x="2352" y="864"/>
                <a:ext cx="731" cy="282"/>
                <a:chOff x="1464" y="2458"/>
                <a:chExt cx="731" cy="282"/>
              </a:xfrm>
            </p:grpSpPr>
            <p:sp>
              <p:nvSpPr>
                <p:cNvPr id="447" name="Freeform 55"/>
                <p:cNvSpPr>
                  <a:spLocks/>
                </p:cNvSpPr>
                <p:nvPr/>
              </p:nvSpPr>
              <p:spPr bwMode="auto">
                <a:xfrm rot="-20337440">
                  <a:off x="1464" y="2458"/>
                  <a:ext cx="731" cy="282"/>
                </a:xfrm>
                <a:custGeom>
                  <a:avLst/>
                  <a:gdLst/>
                  <a:ahLst/>
                  <a:cxnLst>
                    <a:cxn ang="0">
                      <a:pos x="1165" y="202"/>
                    </a:cxn>
                    <a:cxn ang="0">
                      <a:pos x="973" y="538"/>
                    </a:cxn>
                    <a:cxn ang="0">
                      <a:pos x="957" y="572"/>
                    </a:cxn>
                    <a:cxn ang="0">
                      <a:pos x="929" y="579"/>
                    </a:cxn>
                    <a:cxn ang="0">
                      <a:pos x="493" y="730"/>
                    </a:cxn>
                    <a:cxn ang="0">
                      <a:pos x="479" y="758"/>
                    </a:cxn>
                    <a:cxn ang="0">
                      <a:pos x="465" y="772"/>
                    </a:cxn>
                    <a:cxn ang="0">
                      <a:pos x="122" y="1079"/>
                    </a:cxn>
                    <a:cxn ang="0">
                      <a:pos x="679" y="1165"/>
                    </a:cxn>
                    <a:cxn ang="0">
                      <a:pos x="1069" y="1162"/>
                    </a:cxn>
                    <a:cxn ang="0">
                      <a:pos x="1157" y="1151"/>
                    </a:cxn>
                    <a:cxn ang="0">
                      <a:pos x="1179" y="1137"/>
                    </a:cxn>
                    <a:cxn ang="0">
                      <a:pos x="1309" y="1018"/>
                    </a:cxn>
                    <a:cxn ang="0">
                      <a:pos x="1357" y="1001"/>
                    </a:cxn>
                    <a:cxn ang="0">
                      <a:pos x="1415" y="908"/>
                    </a:cxn>
                    <a:cxn ang="0">
                      <a:pos x="1422" y="879"/>
                    </a:cxn>
                    <a:cxn ang="0">
                      <a:pos x="1501" y="634"/>
                    </a:cxn>
                    <a:cxn ang="0">
                      <a:pos x="1500" y="544"/>
                    </a:cxn>
                    <a:cxn ang="0">
                      <a:pos x="1507" y="515"/>
                    </a:cxn>
                    <a:cxn ang="0">
                      <a:pos x="1665" y="379"/>
                    </a:cxn>
                    <a:cxn ang="0">
                      <a:pos x="1715" y="344"/>
                    </a:cxn>
                    <a:cxn ang="0">
                      <a:pos x="2057" y="51"/>
                    </a:cxn>
                    <a:cxn ang="0">
                      <a:pos x="2022" y="15"/>
                    </a:cxn>
                    <a:cxn ang="0">
                      <a:pos x="1741" y="10"/>
                    </a:cxn>
                    <a:cxn ang="0">
                      <a:pos x="1686" y="15"/>
                    </a:cxn>
                    <a:cxn ang="0">
                      <a:pos x="1650" y="22"/>
                    </a:cxn>
                    <a:cxn ang="0">
                      <a:pos x="1357" y="106"/>
                    </a:cxn>
                    <a:cxn ang="0">
                      <a:pos x="1307" y="144"/>
                    </a:cxn>
                    <a:cxn ang="0">
                      <a:pos x="1257" y="158"/>
                    </a:cxn>
                    <a:cxn ang="0">
                      <a:pos x="1165" y="250"/>
                    </a:cxn>
                    <a:cxn ang="0">
                      <a:pos x="1165" y="202"/>
                    </a:cxn>
                  </a:cxnLst>
                  <a:rect l="0" t="0" r="r" b="b"/>
                  <a:pathLst>
                    <a:path w="2222" h="1173">
                      <a:moveTo>
                        <a:pt x="1165" y="202"/>
                      </a:moveTo>
                      <a:cubicBezTo>
                        <a:pt x="1101" y="314"/>
                        <a:pt x="1036" y="425"/>
                        <a:pt x="973" y="538"/>
                      </a:cubicBezTo>
                      <a:cubicBezTo>
                        <a:pt x="966" y="548"/>
                        <a:pt x="966" y="563"/>
                        <a:pt x="957" y="572"/>
                      </a:cubicBezTo>
                      <a:cubicBezTo>
                        <a:pt x="949" y="578"/>
                        <a:pt x="929" y="579"/>
                        <a:pt x="929" y="579"/>
                      </a:cubicBezTo>
                      <a:cubicBezTo>
                        <a:pt x="783" y="629"/>
                        <a:pt x="635" y="673"/>
                        <a:pt x="493" y="730"/>
                      </a:cubicBezTo>
                      <a:cubicBezTo>
                        <a:pt x="483" y="733"/>
                        <a:pt x="484" y="749"/>
                        <a:pt x="479" y="758"/>
                      </a:cubicBezTo>
                      <a:cubicBezTo>
                        <a:pt x="475" y="763"/>
                        <a:pt x="469" y="767"/>
                        <a:pt x="465" y="772"/>
                      </a:cubicBezTo>
                      <a:cubicBezTo>
                        <a:pt x="104" y="1069"/>
                        <a:pt x="0" y="957"/>
                        <a:pt x="122" y="1079"/>
                      </a:cubicBezTo>
                      <a:cubicBezTo>
                        <a:pt x="664" y="1166"/>
                        <a:pt x="476" y="1165"/>
                        <a:pt x="679" y="1165"/>
                      </a:cubicBezTo>
                      <a:cubicBezTo>
                        <a:pt x="809" y="1164"/>
                        <a:pt x="938" y="1162"/>
                        <a:pt x="1069" y="1162"/>
                      </a:cubicBezTo>
                      <a:cubicBezTo>
                        <a:pt x="1124" y="1162"/>
                        <a:pt x="1105" y="1173"/>
                        <a:pt x="1157" y="1151"/>
                      </a:cubicBezTo>
                      <a:cubicBezTo>
                        <a:pt x="1164" y="1147"/>
                        <a:pt x="1179" y="1137"/>
                        <a:pt x="1179" y="1137"/>
                      </a:cubicBezTo>
                      <a:cubicBezTo>
                        <a:pt x="1222" y="1097"/>
                        <a:pt x="1262" y="1053"/>
                        <a:pt x="1309" y="1018"/>
                      </a:cubicBezTo>
                      <a:cubicBezTo>
                        <a:pt x="1322" y="1007"/>
                        <a:pt x="1344" y="1012"/>
                        <a:pt x="1357" y="1001"/>
                      </a:cubicBezTo>
                      <a:cubicBezTo>
                        <a:pt x="1377" y="982"/>
                        <a:pt x="1400" y="936"/>
                        <a:pt x="1415" y="908"/>
                      </a:cubicBezTo>
                      <a:cubicBezTo>
                        <a:pt x="1417" y="898"/>
                        <a:pt x="1422" y="879"/>
                        <a:pt x="1422" y="879"/>
                      </a:cubicBezTo>
                      <a:cubicBezTo>
                        <a:pt x="1448" y="797"/>
                        <a:pt x="1480" y="717"/>
                        <a:pt x="1501" y="634"/>
                      </a:cubicBezTo>
                      <a:cubicBezTo>
                        <a:pt x="1508" y="604"/>
                        <a:pt x="1494" y="573"/>
                        <a:pt x="1500" y="544"/>
                      </a:cubicBezTo>
                      <a:cubicBezTo>
                        <a:pt x="1501" y="534"/>
                        <a:pt x="1507" y="515"/>
                        <a:pt x="1507" y="515"/>
                      </a:cubicBezTo>
                      <a:cubicBezTo>
                        <a:pt x="1606" y="380"/>
                        <a:pt x="1561" y="407"/>
                        <a:pt x="1665" y="379"/>
                      </a:cubicBezTo>
                      <a:cubicBezTo>
                        <a:pt x="1681" y="367"/>
                        <a:pt x="1715" y="344"/>
                        <a:pt x="1715" y="344"/>
                      </a:cubicBezTo>
                      <a:cubicBezTo>
                        <a:pt x="2082" y="53"/>
                        <a:pt x="2222" y="108"/>
                        <a:pt x="2057" y="51"/>
                      </a:cubicBezTo>
                      <a:cubicBezTo>
                        <a:pt x="2027" y="7"/>
                        <a:pt x="2042" y="0"/>
                        <a:pt x="2022" y="15"/>
                      </a:cubicBezTo>
                      <a:cubicBezTo>
                        <a:pt x="1928" y="13"/>
                        <a:pt x="1834" y="12"/>
                        <a:pt x="1741" y="10"/>
                      </a:cubicBezTo>
                      <a:cubicBezTo>
                        <a:pt x="1693" y="8"/>
                        <a:pt x="1736" y="4"/>
                        <a:pt x="1686" y="15"/>
                      </a:cubicBezTo>
                      <a:cubicBezTo>
                        <a:pt x="1674" y="17"/>
                        <a:pt x="1650" y="22"/>
                        <a:pt x="1650" y="22"/>
                      </a:cubicBezTo>
                      <a:cubicBezTo>
                        <a:pt x="1552" y="50"/>
                        <a:pt x="1452" y="71"/>
                        <a:pt x="1357" y="106"/>
                      </a:cubicBezTo>
                      <a:cubicBezTo>
                        <a:pt x="1337" y="113"/>
                        <a:pt x="1324" y="132"/>
                        <a:pt x="1307" y="144"/>
                      </a:cubicBezTo>
                      <a:cubicBezTo>
                        <a:pt x="1292" y="153"/>
                        <a:pt x="1257" y="158"/>
                        <a:pt x="1257" y="158"/>
                      </a:cubicBezTo>
                      <a:lnTo>
                        <a:pt x="1165" y="250"/>
                      </a:lnTo>
                      <a:lnTo>
                        <a:pt x="1165" y="202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48" name="Oval 56"/>
                <p:cNvSpPr>
                  <a:spLocks noChangeArrowheads="1"/>
                </p:cNvSpPr>
                <p:nvPr/>
              </p:nvSpPr>
              <p:spPr bwMode="auto">
                <a:xfrm flipV="1">
                  <a:off x="1632" y="2592"/>
                  <a:ext cx="288" cy="48"/>
                </a:xfrm>
                <a:prstGeom prst="ellipse">
                  <a:avLst/>
                </a:pr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444" name="Group 57"/>
              <p:cNvGrpSpPr>
                <a:grpSpLocks/>
              </p:cNvGrpSpPr>
              <p:nvPr/>
            </p:nvGrpSpPr>
            <p:grpSpPr bwMode="auto">
              <a:xfrm rot="-10320525">
                <a:off x="2736" y="816"/>
                <a:ext cx="731" cy="282"/>
                <a:chOff x="1464" y="2458"/>
                <a:chExt cx="731" cy="282"/>
              </a:xfrm>
            </p:grpSpPr>
            <p:sp>
              <p:nvSpPr>
                <p:cNvPr id="445" name="Freeform 58"/>
                <p:cNvSpPr>
                  <a:spLocks/>
                </p:cNvSpPr>
                <p:nvPr/>
              </p:nvSpPr>
              <p:spPr bwMode="auto">
                <a:xfrm rot="-20337440">
                  <a:off x="1464" y="2458"/>
                  <a:ext cx="731" cy="282"/>
                </a:xfrm>
                <a:custGeom>
                  <a:avLst/>
                  <a:gdLst/>
                  <a:ahLst/>
                  <a:cxnLst>
                    <a:cxn ang="0">
                      <a:pos x="1165" y="202"/>
                    </a:cxn>
                    <a:cxn ang="0">
                      <a:pos x="973" y="538"/>
                    </a:cxn>
                    <a:cxn ang="0">
                      <a:pos x="957" y="572"/>
                    </a:cxn>
                    <a:cxn ang="0">
                      <a:pos x="929" y="579"/>
                    </a:cxn>
                    <a:cxn ang="0">
                      <a:pos x="493" y="730"/>
                    </a:cxn>
                    <a:cxn ang="0">
                      <a:pos x="479" y="758"/>
                    </a:cxn>
                    <a:cxn ang="0">
                      <a:pos x="465" y="772"/>
                    </a:cxn>
                    <a:cxn ang="0">
                      <a:pos x="122" y="1079"/>
                    </a:cxn>
                    <a:cxn ang="0">
                      <a:pos x="679" y="1165"/>
                    </a:cxn>
                    <a:cxn ang="0">
                      <a:pos x="1069" y="1162"/>
                    </a:cxn>
                    <a:cxn ang="0">
                      <a:pos x="1157" y="1151"/>
                    </a:cxn>
                    <a:cxn ang="0">
                      <a:pos x="1179" y="1137"/>
                    </a:cxn>
                    <a:cxn ang="0">
                      <a:pos x="1309" y="1018"/>
                    </a:cxn>
                    <a:cxn ang="0">
                      <a:pos x="1357" y="1001"/>
                    </a:cxn>
                    <a:cxn ang="0">
                      <a:pos x="1415" y="908"/>
                    </a:cxn>
                    <a:cxn ang="0">
                      <a:pos x="1422" y="879"/>
                    </a:cxn>
                    <a:cxn ang="0">
                      <a:pos x="1501" y="634"/>
                    </a:cxn>
                    <a:cxn ang="0">
                      <a:pos x="1500" y="544"/>
                    </a:cxn>
                    <a:cxn ang="0">
                      <a:pos x="1507" y="515"/>
                    </a:cxn>
                    <a:cxn ang="0">
                      <a:pos x="1665" y="379"/>
                    </a:cxn>
                    <a:cxn ang="0">
                      <a:pos x="1715" y="344"/>
                    </a:cxn>
                    <a:cxn ang="0">
                      <a:pos x="2057" y="51"/>
                    </a:cxn>
                    <a:cxn ang="0">
                      <a:pos x="2022" y="15"/>
                    </a:cxn>
                    <a:cxn ang="0">
                      <a:pos x="1741" y="10"/>
                    </a:cxn>
                    <a:cxn ang="0">
                      <a:pos x="1686" y="15"/>
                    </a:cxn>
                    <a:cxn ang="0">
                      <a:pos x="1650" y="22"/>
                    </a:cxn>
                    <a:cxn ang="0">
                      <a:pos x="1357" y="106"/>
                    </a:cxn>
                    <a:cxn ang="0">
                      <a:pos x="1307" y="144"/>
                    </a:cxn>
                    <a:cxn ang="0">
                      <a:pos x="1257" y="158"/>
                    </a:cxn>
                    <a:cxn ang="0">
                      <a:pos x="1165" y="250"/>
                    </a:cxn>
                    <a:cxn ang="0">
                      <a:pos x="1165" y="202"/>
                    </a:cxn>
                  </a:cxnLst>
                  <a:rect l="0" t="0" r="r" b="b"/>
                  <a:pathLst>
                    <a:path w="2222" h="1173">
                      <a:moveTo>
                        <a:pt x="1165" y="202"/>
                      </a:moveTo>
                      <a:cubicBezTo>
                        <a:pt x="1101" y="314"/>
                        <a:pt x="1036" y="425"/>
                        <a:pt x="973" y="538"/>
                      </a:cubicBezTo>
                      <a:cubicBezTo>
                        <a:pt x="966" y="548"/>
                        <a:pt x="966" y="563"/>
                        <a:pt x="957" y="572"/>
                      </a:cubicBezTo>
                      <a:cubicBezTo>
                        <a:pt x="949" y="578"/>
                        <a:pt x="929" y="579"/>
                        <a:pt x="929" y="579"/>
                      </a:cubicBezTo>
                      <a:cubicBezTo>
                        <a:pt x="783" y="629"/>
                        <a:pt x="635" y="673"/>
                        <a:pt x="493" y="730"/>
                      </a:cubicBezTo>
                      <a:cubicBezTo>
                        <a:pt x="483" y="733"/>
                        <a:pt x="484" y="749"/>
                        <a:pt x="479" y="758"/>
                      </a:cubicBezTo>
                      <a:cubicBezTo>
                        <a:pt x="475" y="763"/>
                        <a:pt x="469" y="767"/>
                        <a:pt x="465" y="772"/>
                      </a:cubicBezTo>
                      <a:cubicBezTo>
                        <a:pt x="104" y="1069"/>
                        <a:pt x="0" y="957"/>
                        <a:pt x="122" y="1079"/>
                      </a:cubicBezTo>
                      <a:cubicBezTo>
                        <a:pt x="664" y="1166"/>
                        <a:pt x="476" y="1165"/>
                        <a:pt x="679" y="1165"/>
                      </a:cubicBezTo>
                      <a:cubicBezTo>
                        <a:pt x="809" y="1164"/>
                        <a:pt x="938" y="1162"/>
                        <a:pt x="1069" y="1162"/>
                      </a:cubicBezTo>
                      <a:cubicBezTo>
                        <a:pt x="1124" y="1162"/>
                        <a:pt x="1105" y="1173"/>
                        <a:pt x="1157" y="1151"/>
                      </a:cubicBezTo>
                      <a:cubicBezTo>
                        <a:pt x="1164" y="1147"/>
                        <a:pt x="1179" y="1137"/>
                        <a:pt x="1179" y="1137"/>
                      </a:cubicBezTo>
                      <a:cubicBezTo>
                        <a:pt x="1222" y="1097"/>
                        <a:pt x="1262" y="1053"/>
                        <a:pt x="1309" y="1018"/>
                      </a:cubicBezTo>
                      <a:cubicBezTo>
                        <a:pt x="1322" y="1007"/>
                        <a:pt x="1344" y="1012"/>
                        <a:pt x="1357" y="1001"/>
                      </a:cubicBezTo>
                      <a:cubicBezTo>
                        <a:pt x="1377" y="982"/>
                        <a:pt x="1400" y="936"/>
                        <a:pt x="1415" y="908"/>
                      </a:cubicBezTo>
                      <a:cubicBezTo>
                        <a:pt x="1417" y="898"/>
                        <a:pt x="1422" y="879"/>
                        <a:pt x="1422" y="879"/>
                      </a:cubicBezTo>
                      <a:cubicBezTo>
                        <a:pt x="1448" y="797"/>
                        <a:pt x="1480" y="717"/>
                        <a:pt x="1501" y="634"/>
                      </a:cubicBezTo>
                      <a:cubicBezTo>
                        <a:pt x="1508" y="604"/>
                        <a:pt x="1494" y="573"/>
                        <a:pt x="1500" y="544"/>
                      </a:cubicBezTo>
                      <a:cubicBezTo>
                        <a:pt x="1501" y="534"/>
                        <a:pt x="1507" y="515"/>
                        <a:pt x="1507" y="515"/>
                      </a:cubicBezTo>
                      <a:cubicBezTo>
                        <a:pt x="1606" y="380"/>
                        <a:pt x="1561" y="407"/>
                        <a:pt x="1665" y="379"/>
                      </a:cubicBezTo>
                      <a:cubicBezTo>
                        <a:pt x="1681" y="367"/>
                        <a:pt x="1715" y="344"/>
                        <a:pt x="1715" y="344"/>
                      </a:cubicBezTo>
                      <a:cubicBezTo>
                        <a:pt x="2082" y="53"/>
                        <a:pt x="2222" y="108"/>
                        <a:pt x="2057" y="51"/>
                      </a:cubicBezTo>
                      <a:cubicBezTo>
                        <a:pt x="2027" y="7"/>
                        <a:pt x="2042" y="0"/>
                        <a:pt x="2022" y="15"/>
                      </a:cubicBezTo>
                      <a:cubicBezTo>
                        <a:pt x="1928" y="13"/>
                        <a:pt x="1834" y="12"/>
                        <a:pt x="1741" y="10"/>
                      </a:cubicBezTo>
                      <a:cubicBezTo>
                        <a:pt x="1693" y="8"/>
                        <a:pt x="1736" y="4"/>
                        <a:pt x="1686" y="15"/>
                      </a:cubicBezTo>
                      <a:cubicBezTo>
                        <a:pt x="1674" y="17"/>
                        <a:pt x="1650" y="22"/>
                        <a:pt x="1650" y="22"/>
                      </a:cubicBezTo>
                      <a:cubicBezTo>
                        <a:pt x="1552" y="50"/>
                        <a:pt x="1452" y="71"/>
                        <a:pt x="1357" y="106"/>
                      </a:cubicBezTo>
                      <a:cubicBezTo>
                        <a:pt x="1337" y="113"/>
                        <a:pt x="1324" y="132"/>
                        <a:pt x="1307" y="144"/>
                      </a:cubicBezTo>
                      <a:cubicBezTo>
                        <a:pt x="1292" y="153"/>
                        <a:pt x="1257" y="158"/>
                        <a:pt x="1257" y="158"/>
                      </a:cubicBezTo>
                      <a:lnTo>
                        <a:pt x="1165" y="250"/>
                      </a:lnTo>
                      <a:lnTo>
                        <a:pt x="1165" y="202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46" name="Oval 59"/>
                <p:cNvSpPr>
                  <a:spLocks noChangeArrowheads="1"/>
                </p:cNvSpPr>
                <p:nvPr/>
              </p:nvSpPr>
              <p:spPr bwMode="auto">
                <a:xfrm flipV="1">
                  <a:off x="1632" y="2592"/>
                  <a:ext cx="288" cy="48"/>
                </a:xfrm>
                <a:prstGeom prst="ellipse">
                  <a:avLst/>
                </a:pr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212" name="Line 337"/>
            <p:cNvSpPr>
              <a:spLocks noChangeShapeType="1"/>
            </p:cNvSpPr>
            <p:nvPr/>
          </p:nvSpPr>
          <p:spPr bwMode="auto">
            <a:xfrm flipV="1">
              <a:off x="1333647" y="4467254"/>
              <a:ext cx="278648" cy="25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1447465" y="3930870"/>
              <a:ext cx="11297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/>
                  <a:cs typeface="Arial"/>
                </a:rPr>
                <a:t>Transduction with Lentiviral vectors: </a:t>
              </a:r>
            </a:p>
            <a:p>
              <a:pPr algn="ctr"/>
              <a:r>
                <a:rPr lang="en-US" sz="800" dirty="0" smtClean="0">
                  <a:latin typeface="Arial"/>
                  <a:cs typeface="Arial"/>
                </a:rPr>
                <a:t>LV-CTR and LV-CRE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214" name="Line 337"/>
            <p:cNvSpPr>
              <a:spLocks noChangeShapeType="1"/>
            </p:cNvSpPr>
            <p:nvPr/>
          </p:nvSpPr>
          <p:spPr bwMode="auto">
            <a:xfrm flipV="1">
              <a:off x="2417675" y="4463172"/>
              <a:ext cx="412450" cy="2500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3190587" y="4004345"/>
              <a:ext cx="14250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Osteoblasts (20 days) </a:t>
              </a:r>
            </a:p>
            <a:p>
              <a:pPr algn="ctr"/>
              <a:r>
                <a:rPr lang="en-US" sz="6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ALP staining</a:t>
              </a:r>
            </a:p>
          </p:txBody>
        </p:sp>
        <p:grpSp>
          <p:nvGrpSpPr>
            <p:cNvPr id="234" name="Group 121"/>
            <p:cNvGrpSpPr/>
            <p:nvPr/>
          </p:nvGrpSpPr>
          <p:grpSpPr>
            <a:xfrm>
              <a:off x="2870612" y="4126297"/>
              <a:ext cx="478404" cy="153380"/>
              <a:chOff x="1818314" y="5638800"/>
              <a:chExt cx="2906086" cy="990600"/>
            </a:xfrm>
          </p:grpSpPr>
          <p:pic>
            <p:nvPicPr>
              <p:cNvPr id="431" name="Picture 44" descr="petri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18314" y="5638800"/>
                <a:ext cx="2906086" cy="990600"/>
              </a:xfrm>
              <a:prstGeom prst="rect">
                <a:avLst/>
              </a:prstGeom>
              <a:noFill/>
            </p:spPr>
          </p:pic>
          <p:sp>
            <p:nvSpPr>
              <p:cNvPr id="432" name="Oval 431"/>
              <p:cNvSpPr/>
              <p:nvPr/>
            </p:nvSpPr>
            <p:spPr>
              <a:xfrm>
                <a:off x="2208868" y="6058674"/>
                <a:ext cx="533400" cy="297290"/>
              </a:xfrm>
              <a:prstGeom prst="ellipse">
                <a:avLst/>
              </a:prstGeom>
              <a:solidFill>
                <a:srgbClr val="FBAE4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3" name="Oval 432"/>
              <p:cNvSpPr/>
              <p:nvPr/>
            </p:nvSpPr>
            <p:spPr>
              <a:xfrm>
                <a:off x="2513668" y="6255910"/>
                <a:ext cx="533400" cy="297290"/>
              </a:xfrm>
              <a:prstGeom prst="ellipse">
                <a:avLst/>
              </a:prstGeom>
              <a:solidFill>
                <a:srgbClr val="FBAE4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4" name="Oval 433"/>
              <p:cNvSpPr/>
              <p:nvPr/>
            </p:nvSpPr>
            <p:spPr>
              <a:xfrm>
                <a:off x="2780368" y="6134874"/>
                <a:ext cx="533400" cy="297290"/>
              </a:xfrm>
              <a:prstGeom prst="ellipse">
                <a:avLst/>
              </a:prstGeom>
              <a:solidFill>
                <a:srgbClr val="FBAE4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5" name="Oval 434"/>
              <p:cNvSpPr/>
              <p:nvPr/>
            </p:nvSpPr>
            <p:spPr>
              <a:xfrm>
                <a:off x="3545514" y="6207319"/>
                <a:ext cx="533400" cy="297290"/>
              </a:xfrm>
              <a:prstGeom prst="ellipse">
                <a:avLst/>
              </a:prstGeom>
              <a:solidFill>
                <a:srgbClr val="FBAE4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6" name="Oval 435"/>
              <p:cNvSpPr/>
              <p:nvPr/>
            </p:nvSpPr>
            <p:spPr>
              <a:xfrm>
                <a:off x="4078914" y="6134874"/>
                <a:ext cx="533400" cy="297290"/>
              </a:xfrm>
              <a:prstGeom prst="ellipse">
                <a:avLst/>
              </a:prstGeom>
              <a:solidFill>
                <a:srgbClr val="FBAE4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7" name="Oval 436"/>
              <p:cNvSpPr/>
              <p:nvPr/>
            </p:nvSpPr>
            <p:spPr>
              <a:xfrm>
                <a:off x="3198303" y="6218584"/>
                <a:ext cx="533400" cy="297290"/>
              </a:xfrm>
              <a:prstGeom prst="ellipse">
                <a:avLst/>
              </a:prstGeom>
              <a:solidFill>
                <a:srgbClr val="FBAE4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8" name="Oval 437"/>
              <p:cNvSpPr/>
              <p:nvPr/>
            </p:nvSpPr>
            <p:spPr>
              <a:xfrm>
                <a:off x="1902903" y="6142384"/>
                <a:ext cx="533400" cy="297290"/>
              </a:xfrm>
              <a:prstGeom prst="ellipse">
                <a:avLst/>
              </a:prstGeom>
              <a:solidFill>
                <a:srgbClr val="FBAE4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35" name="Group 139"/>
            <p:cNvGrpSpPr/>
            <p:nvPr/>
          </p:nvGrpSpPr>
          <p:grpSpPr>
            <a:xfrm>
              <a:off x="2866389" y="4722383"/>
              <a:ext cx="471771" cy="159677"/>
              <a:chOff x="4876800" y="5631290"/>
              <a:chExt cx="2906086" cy="998110"/>
            </a:xfrm>
          </p:grpSpPr>
          <p:pic>
            <p:nvPicPr>
              <p:cNvPr id="386" name="Picture 44" descr="petri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76800" y="5631290"/>
                <a:ext cx="2906086" cy="998110"/>
              </a:xfrm>
              <a:prstGeom prst="rect">
                <a:avLst/>
              </a:prstGeom>
              <a:noFill/>
            </p:spPr>
          </p:pic>
          <p:grpSp>
            <p:nvGrpSpPr>
              <p:cNvPr id="387" name="Group 64"/>
              <p:cNvGrpSpPr/>
              <p:nvPr/>
            </p:nvGrpSpPr>
            <p:grpSpPr>
              <a:xfrm>
                <a:off x="5185678" y="6097547"/>
                <a:ext cx="610765" cy="457201"/>
                <a:chOff x="1902903" y="457200"/>
                <a:chExt cx="610765" cy="457201"/>
              </a:xfrm>
            </p:grpSpPr>
            <p:sp>
              <p:nvSpPr>
                <p:cNvPr id="421" name="Oval 420"/>
                <p:cNvSpPr/>
                <p:nvPr/>
              </p:nvSpPr>
              <p:spPr>
                <a:xfrm>
                  <a:off x="1902903" y="457200"/>
                  <a:ext cx="610765" cy="457201"/>
                </a:xfrm>
                <a:prstGeom prst="ellips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22" name="Oval 421"/>
                <p:cNvSpPr/>
                <p:nvPr/>
              </p:nvSpPr>
              <p:spPr>
                <a:xfrm>
                  <a:off x="2286000" y="609600"/>
                  <a:ext cx="45719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23" name="Oval 422"/>
                <p:cNvSpPr/>
                <p:nvPr/>
              </p:nvSpPr>
              <p:spPr>
                <a:xfrm>
                  <a:off x="2057400" y="533401"/>
                  <a:ext cx="76200" cy="1523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24" name="Oval 423"/>
                <p:cNvSpPr/>
                <p:nvPr/>
              </p:nvSpPr>
              <p:spPr>
                <a:xfrm>
                  <a:off x="1982365" y="685800"/>
                  <a:ext cx="226503" cy="1524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25" name="Oval 424"/>
                <p:cNvSpPr/>
                <p:nvPr/>
              </p:nvSpPr>
              <p:spPr>
                <a:xfrm>
                  <a:off x="2160061" y="750590"/>
                  <a:ext cx="226503" cy="1524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26" name="Oval 425"/>
                <p:cNvSpPr/>
                <p:nvPr/>
              </p:nvSpPr>
              <p:spPr>
                <a:xfrm>
                  <a:off x="2362200" y="685800"/>
                  <a:ext cx="45719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27" name="Oval 426"/>
                <p:cNvSpPr/>
                <p:nvPr/>
              </p:nvSpPr>
              <p:spPr>
                <a:xfrm>
                  <a:off x="2362200" y="609600"/>
                  <a:ext cx="45719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28" name="Oval 427"/>
                <p:cNvSpPr/>
                <p:nvPr/>
              </p:nvSpPr>
              <p:spPr>
                <a:xfrm>
                  <a:off x="2133600" y="533400"/>
                  <a:ext cx="45719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29" name="Oval 428"/>
                <p:cNvSpPr/>
                <p:nvPr/>
              </p:nvSpPr>
              <p:spPr>
                <a:xfrm>
                  <a:off x="2209800" y="533400"/>
                  <a:ext cx="76200" cy="1523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0" name="Oval 429"/>
                <p:cNvSpPr/>
                <p:nvPr/>
              </p:nvSpPr>
              <p:spPr>
                <a:xfrm>
                  <a:off x="2286000" y="609600"/>
                  <a:ext cx="76200" cy="1523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88" name="Group 65"/>
              <p:cNvGrpSpPr/>
              <p:nvPr/>
            </p:nvGrpSpPr>
            <p:grpSpPr>
              <a:xfrm>
                <a:off x="5790035" y="6067732"/>
                <a:ext cx="610765" cy="457201"/>
                <a:chOff x="1902903" y="457200"/>
                <a:chExt cx="610765" cy="457201"/>
              </a:xfrm>
            </p:grpSpPr>
            <p:sp>
              <p:nvSpPr>
                <p:cNvPr id="411" name="Oval 410"/>
                <p:cNvSpPr/>
                <p:nvPr/>
              </p:nvSpPr>
              <p:spPr>
                <a:xfrm>
                  <a:off x="1902903" y="457200"/>
                  <a:ext cx="610765" cy="457201"/>
                </a:xfrm>
                <a:prstGeom prst="ellips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12" name="Oval 411"/>
                <p:cNvSpPr/>
                <p:nvPr/>
              </p:nvSpPr>
              <p:spPr>
                <a:xfrm>
                  <a:off x="2286000" y="609600"/>
                  <a:ext cx="45719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13" name="Oval 412"/>
                <p:cNvSpPr/>
                <p:nvPr/>
              </p:nvSpPr>
              <p:spPr>
                <a:xfrm>
                  <a:off x="2057400" y="533401"/>
                  <a:ext cx="76200" cy="1523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14" name="Oval 413"/>
                <p:cNvSpPr/>
                <p:nvPr/>
              </p:nvSpPr>
              <p:spPr>
                <a:xfrm>
                  <a:off x="1982365" y="685800"/>
                  <a:ext cx="226503" cy="1524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15" name="Oval 414"/>
                <p:cNvSpPr/>
                <p:nvPr/>
              </p:nvSpPr>
              <p:spPr>
                <a:xfrm>
                  <a:off x="2160061" y="750590"/>
                  <a:ext cx="226503" cy="1524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16" name="Oval 415"/>
                <p:cNvSpPr/>
                <p:nvPr/>
              </p:nvSpPr>
              <p:spPr>
                <a:xfrm>
                  <a:off x="2362200" y="685800"/>
                  <a:ext cx="45719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17" name="Oval 416"/>
                <p:cNvSpPr/>
                <p:nvPr/>
              </p:nvSpPr>
              <p:spPr>
                <a:xfrm>
                  <a:off x="2362200" y="609600"/>
                  <a:ext cx="45719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18" name="Oval 417"/>
                <p:cNvSpPr/>
                <p:nvPr/>
              </p:nvSpPr>
              <p:spPr>
                <a:xfrm>
                  <a:off x="2133600" y="533400"/>
                  <a:ext cx="45719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19" name="Oval 418"/>
                <p:cNvSpPr/>
                <p:nvPr/>
              </p:nvSpPr>
              <p:spPr>
                <a:xfrm>
                  <a:off x="2209800" y="533400"/>
                  <a:ext cx="76200" cy="1523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20" name="Oval 419"/>
                <p:cNvSpPr/>
                <p:nvPr/>
              </p:nvSpPr>
              <p:spPr>
                <a:xfrm>
                  <a:off x="2286000" y="609600"/>
                  <a:ext cx="76200" cy="1523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89" name="Group 76"/>
              <p:cNvGrpSpPr/>
              <p:nvPr/>
            </p:nvGrpSpPr>
            <p:grpSpPr>
              <a:xfrm>
                <a:off x="7009235" y="6067732"/>
                <a:ext cx="610765" cy="457201"/>
                <a:chOff x="1902903" y="457200"/>
                <a:chExt cx="610765" cy="457201"/>
              </a:xfrm>
            </p:grpSpPr>
            <p:sp>
              <p:nvSpPr>
                <p:cNvPr id="401" name="Oval 400"/>
                <p:cNvSpPr/>
                <p:nvPr/>
              </p:nvSpPr>
              <p:spPr>
                <a:xfrm>
                  <a:off x="1902903" y="457200"/>
                  <a:ext cx="610765" cy="457201"/>
                </a:xfrm>
                <a:prstGeom prst="ellips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2" name="Oval 401"/>
                <p:cNvSpPr/>
                <p:nvPr/>
              </p:nvSpPr>
              <p:spPr>
                <a:xfrm>
                  <a:off x="2286000" y="609600"/>
                  <a:ext cx="45719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3" name="Oval 402"/>
                <p:cNvSpPr/>
                <p:nvPr/>
              </p:nvSpPr>
              <p:spPr>
                <a:xfrm>
                  <a:off x="2057400" y="533401"/>
                  <a:ext cx="76200" cy="1523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4" name="Oval 403"/>
                <p:cNvSpPr/>
                <p:nvPr/>
              </p:nvSpPr>
              <p:spPr>
                <a:xfrm>
                  <a:off x="1982365" y="685800"/>
                  <a:ext cx="226503" cy="1524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5" name="Oval 404"/>
                <p:cNvSpPr/>
                <p:nvPr/>
              </p:nvSpPr>
              <p:spPr>
                <a:xfrm>
                  <a:off x="2160061" y="750590"/>
                  <a:ext cx="226503" cy="1524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6" name="Oval 405"/>
                <p:cNvSpPr/>
                <p:nvPr/>
              </p:nvSpPr>
              <p:spPr>
                <a:xfrm>
                  <a:off x="2362200" y="685800"/>
                  <a:ext cx="45719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7" name="Oval 406"/>
                <p:cNvSpPr/>
                <p:nvPr/>
              </p:nvSpPr>
              <p:spPr>
                <a:xfrm>
                  <a:off x="2362200" y="609600"/>
                  <a:ext cx="45719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8" name="Oval 407"/>
                <p:cNvSpPr/>
                <p:nvPr/>
              </p:nvSpPr>
              <p:spPr>
                <a:xfrm>
                  <a:off x="2133600" y="533400"/>
                  <a:ext cx="45719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9" name="Oval 408"/>
                <p:cNvSpPr/>
                <p:nvPr/>
              </p:nvSpPr>
              <p:spPr>
                <a:xfrm>
                  <a:off x="2209800" y="533400"/>
                  <a:ext cx="76200" cy="1523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10" name="Oval 409"/>
                <p:cNvSpPr/>
                <p:nvPr/>
              </p:nvSpPr>
              <p:spPr>
                <a:xfrm>
                  <a:off x="2286000" y="609600"/>
                  <a:ext cx="76200" cy="1523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90" name="Group 87"/>
              <p:cNvGrpSpPr/>
              <p:nvPr/>
            </p:nvGrpSpPr>
            <p:grpSpPr>
              <a:xfrm>
                <a:off x="6399635" y="6067732"/>
                <a:ext cx="610765" cy="457201"/>
                <a:chOff x="1902903" y="457200"/>
                <a:chExt cx="610765" cy="457201"/>
              </a:xfrm>
            </p:grpSpPr>
            <p:sp>
              <p:nvSpPr>
                <p:cNvPr id="391" name="Oval 390"/>
                <p:cNvSpPr/>
                <p:nvPr/>
              </p:nvSpPr>
              <p:spPr>
                <a:xfrm>
                  <a:off x="1902903" y="457200"/>
                  <a:ext cx="610765" cy="457201"/>
                </a:xfrm>
                <a:prstGeom prst="ellips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2" name="Oval 391"/>
                <p:cNvSpPr/>
                <p:nvPr/>
              </p:nvSpPr>
              <p:spPr>
                <a:xfrm>
                  <a:off x="2286000" y="609600"/>
                  <a:ext cx="45719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3" name="Oval 392"/>
                <p:cNvSpPr/>
                <p:nvPr/>
              </p:nvSpPr>
              <p:spPr>
                <a:xfrm>
                  <a:off x="2057400" y="533401"/>
                  <a:ext cx="76200" cy="1523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4" name="Oval 393"/>
                <p:cNvSpPr/>
                <p:nvPr/>
              </p:nvSpPr>
              <p:spPr>
                <a:xfrm>
                  <a:off x="1982365" y="685800"/>
                  <a:ext cx="226503" cy="1524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5" name="Oval 394"/>
                <p:cNvSpPr/>
                <p:nvPr/>
              </p:nvSpPr>
              <p:spPr>
                <a:xfrm>
                  <a:off x="2160061" y="750590"/>
                  <a:ext cx="226503" cy="1524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6" name="Oval 395"/>
                <p:cNvSpPr/>
                <p:nvPr/>
              </p:nvSpPr>
              <p:spPr>
                <a:xfrm>
                  <a:off x="2362200" y="685800"/>
                  <a:ext cx="45719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7" name="Oval 396"/>
                <p:cNvSpPr/>
                <p:nvPr/>
              </p:nvSpPr>
              <p:spPr>
                <a:xfrm>
                  <a:off x="2362200" y="609600"/>
                  <a:ext cx="45719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8" name="Oval 397"/>
                <p:cNvSpPr/>
                <p:nvPr/>
              </p:nvSpPr>
              <p:spPr>
                <a:xfrm>
                  <a:off x="2133600" y="533400"/>
                  <a:ext cx="45719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9" name="Oval 398"/>
                <p:cNvSpPr/>
                <p:nvPr/>
              </p:nvSpPr>
              <p:spPr>
                <a:xfrm>
                  <a:off x="2209800" y="533400"/>
                  <a:ext cx="76200" cy="1523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0" name="Oval 399"/>
                <p:cNvSpPr/>
                <p:nvPr/>
              </p:nvSpPr>
              <p:spPr>
                <a:xfrm>
                  <a:off x="2286000" y="609600"/>
                  <a:ext cx="76200" cy="1523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236" name="Group 235"/>
            <p:cNvGrpSpPr/>
            <p:nvPr/>
          </p:nvGrpSpPr>
          <p:grpSpPr>
            <a:xfrm>
              <a:off x="2857251" y="4313676"/>
              <a:ext cx="125680" cy="344151"/>
              <a:chOff x="2041266" y="1873532"/>
              <a:chExt cx="440945" cy="1550676"/>
            </a:xfrm>
          </p:grpSpPr>
          <p:pic>
            <p:nvPicPr>
              <p:cNvPr id="384" name="Picture 383" descr="falcon tube.jpg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41266" y="1873532"/>
                <a:ext cx="440945" cy="1550676"/>
              </a:xfrm>
              <a:prstGeom prst="rect">
                <a:avLst/>
              </a:prstGeom>
            </p:spPr>
          </p:pic>
          <p:sp>
            <p:nvSpPr>
              <p:cNvPr id="385" name="Oval 384"/>
              <p:cNvSpPr/>
              <p:nvPr/>
            </p:nvSpPr>
            <p:spPr>
              <a:xfrm>
                <a:off x="2166287" y="3130058"/>
                <a:ext cx="190323" cy="2286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38" name="Line 337"/>
            <p:cNvSpPr>
              <a:spLocks noChangeShapeType="1"/>
            </p:cNvSpPr>
            <p:nvPr/>
          </p:nvSpPr>
          <p:spPr bwMode="auto">
            <a:xfrm flipV="1">
              <a:off x="2417675" y="4190388"/>
              <a:ext cx="392224" cy="254900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9" name="Line 337"/>
            <p:cNvSpPr>
              <a:spLocks noChangeShapeType="1"/>
            </p:cNvSpPr>
            <p:nvPr/>
          </p:nvSpPr>
          <p:spPr bwMode="auto">
            <a:xfrm>
              <a:off x="2422523" y="4485752"/>
              <a:ext cx="387377" cy="301852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0" name="TextBox 239"/>
            <p:cNvSpPr txBox="1"/>
            <p:nvPr/>
          </p:nvSpPr>
          <p:spPr>
            <a:xfrm>
              <a:off x="3244114" y="4625293"/>
              <a:ext cx="12344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Adipocytes (7 days) </a:t>
              </a:r>
              <a:r>
                <a:rPr lang="en-US" sz="6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Oil-Red-O staining</a:t>
              </a:r>
            </a:p>
          </p:txBody>
        </p:sp>
        <p:sp>
          <p:nvSpPr>
            <p:cNvPr id="314" name="TextBox 313"/>
            <p:cNvSpPr txBox="1"/>
            <p:nvPr/>
          </p:nvSpPr>
          <p:spPr>
            <a:xfrm>
              <a:off x="2857004" y="4302362"/>
              <a:ext cx="15238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Chondrocytes (20 days) </a:t>
              </a:r>
              <a:r>
                <a:rPr lang="en-US" sz="6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Tuluidine Blue staining</a:t>
              </a:r>
            </a:p>
          </p:txBody>
        </p:sp>
        <p:pic>
          <p:nvPicPr>
            <p:cNvPr id="379" name="Picture 378" descr="c57bl6.pn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1812" y="3978164"/>
              <a:ext cx="452769" cy="408428"/>
            </a:xfrm>
            <a:prstGeom prst="rect">
              <a:avLst/>
            </a:prstGeom>
          </p:spPr>
        </p:pic>
        <p:sp>
          <p:nvSpPr>
            <p:cNvPr id="383" name="TextBox 382"/>
            <p:cNvSpPr txBox="1"/>
            <p:nvPr/>
          </p:nvSpPr>
          <p:spPr>
            <a:xfrm>
              <a:off x="1530797" y="4562825"/>
              <a:ext cx="1046388" cy="226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008000"/>
                  </a:solidFill>
                  <a:latin typeface="Arial"/>
                  <a:cs typeface="Arial"/>
                </a:rPr>
                <a:t>CTR-cells</a:t>
              </a:r>
            </a:p>
            <a:p>
              <a:pPr algn="ctr"/>
              <a:r>
                <a:rPr lang="en-US" sz="800" b="1" dirty="0" smtClean="0">
                  <a:solidFill>
                    <a:srgbClr val="008000"/>
                  </a:solidFill>
                  <a:latin typeface="Arial"/>
                  <a:cs typeface="Arial"/>
                </a:rPr>
                <a:t>CRE-cells</a:t>
              </a:r>
              <a:endParaRPr lang="en-US" sz="800" b="1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456" name="Picture 45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8224" y="659846"/>
            <a:ext cx="1119012" cy="1160456"/>
          </a:xfrm>
          <a:prstGeom prst="rect">
            <a:avLst/>
          </a:prstGeom>
        </p:spPr>
      </p:pic>
      <p:grpSp>
        <p:nvGrpSpPr>
          <p:cNvPr id="457" name="Group 456"/>
          <p:cNvGrpSpPr/>
          <p:nvPr/>
        </p:nvGrpSpPr>
        <p:grpSpPr>
          <a:xfrm>
            <a:off x="4564038" y="940775"/>
            <a:ext cx="1543625" cy="662376"/>
            <a:chOff x="5030249" y="694530"/>
            <a:chExt cx="1543625" cy="662376"/>
          </a:xfrm>
        </p:grpSpPr>
        <p:sp>
          <p:nvSpPr>
            <p:cNvPr id="458" name="TextBox 457"/>
            <p:cNvSpPr txBox="1"/>
            <p:nvPr/>
          </p:nvSpPr>
          <p:spPr>
            <a:xfrm>
              <a:off x="5030249" y="694530"/>
              <a:ext cx="5316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CTR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459" name="TextBox 458"/>
            <p:cNvSpPr txBox="1"/>
            <p:nvPr/>
          </p:nvSpPr>
          <p:spPr>
            <a:xfrm>
              <a:off x="5425910" y="694530"/>
              <a:ext cx="6161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CRE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460" name="TextBox 459"/>
            <p:cNvSpPr txBox="1"/>
            <p:nvPr/>
          </p:nvSpPr>
          <p:spPr>
            <a:xfrm>
              <a:off x="5798814" y="1110685"/>
              <a:ext cx="7750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Hsp90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461" name="TextBox 460"/>
            <p:cNvSpPr txBox="1"/>
            <p:nvPr/>
          </p:nvSpPr>
          <p:spPr>
            <a:xfrm>
              <a:off x="5798820" y="879924"/>
              <a:ext cx="51923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Lrf</a:t>
              </a:r>
              <a:endParaRPr lang="en-US" sz="1000" dirty="0">
                <a:latin typeface="Arial"/>
                <a:cs typeface="Arial"/>
              </a:endParaRPr>
            </a:p>
          </p:txBody>
        </p:sp>
        <p:pic>
          <p:nvPicPr>
            <p:cNvPr id="462" name="Picture 461" descr="Schermata 2011-10-05 a 13.58.07.png"/>
            <p:cNvPicPr>
              <a:picLocks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5065499" y="953450"/>
              <a:ext cx="750076" cy="14361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63" name="Picture 462" descr="Schermata 2011-10-05 a 13.57.51.png"/>
            <p:cNvPicPr>
              <a:picLocks noChangeAspect="1"/>
            </p:cNvPicPr>
            <p:nvPr/>
          </p:nvPicPr>
          <p:blipFill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5065503" y="1164950"/>
              <a:ext cx="750072" cy="18065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464" name="TextBox 463"/>
          <p:cNvSpPr txBox="1"/>
          <p:nvPr/>
        </p:nvSpPr>
        <p:spPr>
          <a:xfrm>
            <a:off x="52181" y="600998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A</a:t>
            </a:r>
          </a:p>
        </p:txBody>
      </p:sp>
      <p:grpSp>
        <p:nvGrpSpPr>
          <p:cNvPr id="512" name="Group 511"/>
          <p:cNvGrpSpPr/>
          <p:nvPr/>
        </p:nvGrpSpPr>
        <p:grpSpPr>
          <a:xfrm>
            <a:off x="1365575" y="2204110"/>
            <a:ext cx="1440000" cy="1080000"/>
            <a:chOff x="537538" y="2598759"/>
            <a:chExt cx="1637369" cy="1173194"/>
          </a:xfrm>
        </p:grpSpPr>
        <p:pic>
          <p:nvPicPr>
            <p:cNvPr id="513" name="Picture 512" descr="ctr pok lx"/>
            <p:cNvPicPr>
              <a:picLocks/>
            </p:cNvPicPr>
            <p:nvPr/>
          </p:nvPicPr>
          <p:blipFill>
            <a:blip r:embed="rId12" cstate="email">
              <a:lum bright="44000" contrast="6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7538" y="2598759"/>
              <a:ext cx="1637369" cy="117319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14" name="TextBox 513"/>
            <p:cNvSpPr txBox="1"/>
            <p:nvPr/>
          </p:nvSpPr>
          <p:spPr>
            <a:xfrm>
              <a:off x="537539" y="3463309"/>
              <a:ext cx="515464" cy="2340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Arial"/>
                  <a:cs typeface="Arial"/>
                </a:rPr>
                <a:t>1</a:t>
              </a:r>
              <a:r>
                <a:rPr lang="en-US" sz="800" b="1" dirty="0" smtClean="0">
                  <a:solidFill>
                    <a:schemeClr val="bg1"/>
                  </a:solidFill>
                  <a:latin typeface="Arial"/>
                  <a:cs typeface="Arial"/>
                </a:rPr>
                <a:t>0x</a:t>
              </a:r>
              <a:endParaRPr lang="en-US" sz="80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15" name="Group 514"/>
          <p:cNvGrpSpPr/>
          <p:nvPr/>
        </p:nvGrpSpPr>
        <p:grpSpPr>
          <a:xfrm>
            <a:off x="2904322" y="2204110"/>
            <a:ext cx="1440834" cy="1080000"/>
            <a:chOff x="1451257" y="2598759"/>
            <a:chExt cx="1549169" cy="1175622"/>
          </a:xfrm>
        </p:grpSpPr>
        <p:pic>
          <p:nvPicPr>
            <p:cNvPr id="516" name="Picture 515" descr="cre paS pok lx"/>
            <p:cNvPicPr>
              <a:picLocks/>
            </p:cNvPicPr>
            <p:nvPr/>
          </p:nvPicPr>
          <p:blipFill>
            <a:blip r:embed="rId13" cstate="email">
              <a:lum bright="44000" contrast="6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52154" y="2598759"/>
              <a:ext cx="1548272" cy="117562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517" name="TextBox 516"/>
            <p:cNvSpPr txBox="1"/>
            <p:nvPr/>
          </p:nvSpPr>
          <p:spPr>
            <a:xfrm>
              <a:off x="1451257" y="3463309"/>
              <a:ext cx="441680" cy="234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Arial"/>
                  <a:cs typeface="Arial"/>
                </a:rPr>
                <a:t>1</a:t>
              </a:r>
              <a:r>
                <a:rPr lang="en-US" sz="800" b="1" dirty="0" smtClean="0">
                  <a:solidFill>
                    <a:schemeClr val="bg1"/>
                  </a:solidFill>
                  <a:latin typeface="Arial"/>
                  <a:cs typeface="Arial"/>
                </a:rPr>
                <a:t>0x</a:t>
              </a:r>
              <a:endParaRPr lang="en-US" sz="80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520" name="Picture 519" descr="piastra solo CVb187.tif"/>
          <p:cNvPicPr>
            <a:picLocks/>
          </p:cNvPicPr>
          <p:nvPr/>
        </p:nvPicPr>
        <p:blipFill rotWithShape="1"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1408" y="2854995"/>
            <a:ext cx="413333" cy="42911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21" name="Picture 520" descr="piastra solo CVb187.tif"/>
          <p:cNvPicPr>
            <a:picLocks/>
          </p:cNvPicPr>
          <p:nvPr/>
        </p:nvPicPr>
        <p:blipFill rotWithShape="1"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09681" y="2854995"/>
            <a:ext cx="432000" cy="431169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27" name="TextBox 526"/>
          <p:cNvSpPr txBox="1"/>
          <p:nvPr/>
        </p:nvSpPr>
        <p:spPr>
          <a:xfrm rot="16200000">
            <a:off x="598010" y="2583378"/>
            <a:ext cx="1223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CFU-F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528" name="Picture 527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1183" y="2078934"/>
            <a:ext cx="824291" cy="1264595"/>
          </a:xfrm>
          <a:prstGeom prst="rect">
            <a:avLst/>
          </a:prstGeom>
        </p:spPr>
      </p:pic>
      <p:sp>
        <p:nvSpPr>
          <p:cNvPr id="552" name="TextBox 551"/>
          <p:cNvSpPr txBox="1"/>
          <p:nvPr/>
        </p:nvSpPr>
        <p:spPr>
          <a:xfrm>
            <a:off x="1455280" y="1923495"/>
            <a:ext cx="1300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CTR-cells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53" name="TextBox 552"/>
          <p:cNvSpPr txBox="1"/>
          <p:nvPr/>
        </p:nvSpPr>
        <p:spPr>
          <a:xfrm>
            <a:off x="3043900" y="1920928"/>
            <a:ext cx="1280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CRE-cells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54" name="TextBox 553"/>
          <p:cNvSpPr txBox="1"/>
          <p:nvPr/>
        </p:nvSpPr>
        <p:spPr>
          <a:xfrm>
            <a:off x="939820" y="1824728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B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84009" y="3361433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C</a:t>
            </a:r>
          </a:p>
        </p:txBody>
      </p:sp>
      <p:grpSp>
        <p:nvGrpSpPr>
          <p:cNvPr id="150" name="Group 149"/>
          <p:cNvGrpSpPr/>
          <p:nvPr/>
        </p:nvGrpSpPr>
        <p:grpSpPr>
          <a:xfrm>
            <a:off x="673285" y="3461443"/>
            <a:ext cx="6018761" cy="1777287"/>
            <a:chOff x="610639" y="4243704"/>
            <a:chExt cx="6018761" cy="1777287"/>
          </a:xfrm>
        </p:grpSpPr>
        <p:cxnSp>
          <p:nvCxnSpPr>
            <p:cNvPr id="152" name="Straight Arrow Connector 4"/>
            <p:cNvCxnSpPr>
              <a:cxnSpLocks noChangeShapeType="1"/>
            </p:cNvCxnSpPr>
            <p:nvPr/>
          </p:nvCxnSpPr>
          <p:spPr bwMode="auto">
            <a:xfrm>
              <a:off x="1014276" y="5087336"/>
              <a:ext cx="190316" cy="97255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/>
              <a:tailEnd type="triangle" w="med" len="med"/>
            </a:ln>
          </p:spPr>
        </p:cxnSp>
        <p:sp>
          <p:nvSpPr>
            <p:cNvPr id="153" name="TextBox 6"/>
            <p:cNvSpPr txBox="1">
              <a:spLocks noChangeArrowheads="1"/>
            </p:cNvSpPr>
            <p:nvPr/>
          </p:nvSpPr>
          <p:spPr bwMode="auto">
            <a:xfrm>
              <a:off x="610639" y="4243704"/>
              <a:ext cx="156229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CTR-cells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54" name="TextBox 7"/>
            <p:cNvSpPr txBox="1">
              <a:spLocks noChangeArrowheads="1"/>
            </p:cNvSpPr>
            <p:nvPr/>
          </p:nvSpPr>
          <p:spPr bwMode="auto">
            <a:xfrm>
              <a:off x="2705461" y="4243704"/>
              <a:ext cx="150888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CRE-cells</a:t>
              </a:r>
              <a:endParaRPr lang="en-US" sz="1200" dirty="0">
                <a:latin typeface="Arial"/>
                <a:cs typeface="Arial"/>
              </a:endParaRPr>
            </a:p>
          </p:txBody>
        </p:sp>
        <p:pic>
          <p:nvPicPr>
            <p:cNvPr id="155" name="Picture 154"/>
            <p:cNvPicPr>
              <a:picLocks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9400" y="4652991"/>
              <a:ext cx="1980000" cy="1368000"/>
            </a:xfrm>
            <a:prstGeom prst="rect">
              <a:avLst/>
            </a:prstGeom>
          </p:spPr>
        </p:pic>
        <p:cxnSp>
          <p:nvCxnSpPr>
            <p:cNvPr id="157" name="Straight Arrow Connector 4"/>
            <p:cNvCxnSpPr>
              <a:cxnSpLocks noChangeShapeType="1"/>
            </p:cNvCxnSpPr>
            <p:nvPr/>
          </p:nvCxnSpPr>
          <p:spPr bwMode="auto">
            <a:xfrm>
              <a:off x="3232117" y="5239736"/>
              <a:ext cx="190316" cy="97255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/>
              <a:tailEnd type="triangle" w="med" len="med"/>
            </a:ln>
          </p:spPr>
        </p:cxnSp>
      </p:grpSp>
      <p:grpSp>
        <p:nvGrpSpPr>
          <p:cNvPr id="167" name="Group 166"/>
          <p:cNvGrpSpPr/>
          <p:nvPr/>
        </p:nvGrpSpPr>
        <p:grpSpPr>
          <a:xfrm>
            <a:off x="626966" y="5700005"/>
            <a:ext cx="3002707" cy="1632346"/>
            <a:chOff x="446393" y="904658"/>
            <a:chExt cx="2772599" cy="1504224"/>
          </a:xfrm>
        </p:grpSpPr>
        <p:pic>
          <p:nvPicPr>
            <p:cNvPr id="168" name="Picture 167"/>
            <p:cNvPicPr>
              <a:picLocks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121" y="1124091"/>
              <a:ext cx="1260000" cy="1080000"/>
            </a:xfrm>
            <a:prstGeom prst="rect">
              <a:avLst/>
            </a:prstGeom>
          </p:spPr>
        </p:pic>
        <p:pic>
          <p:nvPicPr>
            <p:cNvPr id="172" name="Picture 171"/>
            <p:cNvPicPr>
              <a:picLocks/>
            </p:cNvPicPr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58992" y="1124091"/>
              <a:ext cx="1260000" cy="1080000"/>
            </a:xfrm>
            <a:prstGeom prst="rect">
              <a:avLst/>
            </a:prstGeom>
          </p:spPr>
        </p:pic>
        <p:sp>
          <p:nvSpPr>
            <p:cNvPr id="173" name="TextBox 6"/>
            <p:cNvSpPr txBox="1">
              <a:spLocks noChangeArrowheads="1"/>
            </p:cNvSpPr>
            <p:nvPr/>
          </p:nvSpPr>
          <p:spPr bwMode="auto">
            <a:xfrm>
              <a:off x="870323" y="904658"/>
              <a:ext cx="967053" cy="255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CTR-cells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74" name="TextBox 7"/>
            <p:cNvSpPr txBox="1">
              <a:spLocks noChangeArrowheads="1"/>
            </p:cNvSpPr>
            <p:nvPr/>
          </p:nvSpPr>
          <p:spPr bwMode="auto">
            <a:xfrm>
              <a:off x="2099573" y="904658"/>
              <a:ext cx="1031362" cy="255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CRE-cells</a:t>
              </a:r>
              <a:endParaRPr lang="en-US" sz="1200" dirty="0">
                <a:latin typeface="Arial"/>
                <a:cs typeface="Arial"/>
              </a:endParaRPr>
            </a:p>
          </p:txBody>
        </p:sp>
        <p:grpSp>
          <p:nvGrpSpPr>
            <p:cNvPr id="175" name="Group 174"/>
            <p:cNvGrpSpPr/>
            <p:nvPr/>
          </p:nvGrpSpPr>
          <p:grpSpPr>
            <a:xfrm>
              <a:off x="446393" y="1107924"/>
              <a:ext cx="875026" cy="1300958"/>
              <a:chOff x="4573650" y="1319870"/>
              <a:chExt cx="875026" cy="1300958"/>
            </a:xfrm>
          </p:grpSpPr>
          <p:cxnSp>
            <p:nvCxnSpPr>
              <p:cNvPr id="177" name="Straight Arrow Connector 176"/>
              <p:cNvCxnSpPr/>
              <p:nvPr/>
            </p:nvCxnSpPr>
            <p:spPr>
              <a:xfrm flipV="1">
                <a:off x="4705598" y="2211579"/>
                <a:ext cx="0" cy="325649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tailEnd type="arrow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8" name="TextBox 177"/>
              <p:cNvSpPr txBox="1"/>
              <p:nvPr/>
            </p:nvSpPr>
            <p:spPr>
              <a:xfrm>
                <a:off x="4970484" y="2393933"/>
                <a:ext cx="478192" cy="226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GFP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79" name="TextBox 178"/>
              <p:cNvSpPr txBox="1"/>
              <p:nvPr/>
            </p:nvSpPr>
            <p:spPr>
              <a:xfrm rot="16200000">
                <a:off x="4231066" y="1662454"/>
                <a:ext cx="912520" cy="2273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Annexin-V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</p:grpSp>
        <p:cxnSp>
          <p:nvCxnSpPr>
            <p:cNvPr id="176" name="Straight Arrow Connector 175"/>
            <p:cNvCxnSpPr/>
            <p:nvPr/>
          </p:nvCxnSpPr>
          <p:spPr>
            <a:xfrm flipV="1">
              <a:off x="573824" y="2325281"/>
              <a:ext cx="332106" cy="1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0" name="TextBox 179"/>
          <p:cNvSpPr txBox="1"/>
          <p:nvPr/>
        </p:nvSpPr>
        <p:spPr>
          <a:xfrm>
            <a:off x="3780168" y="5570510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E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701470" y="5570510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1685318" y="6010934"/>
            <a:ext cx="495263" cy="21544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rgbClr val="FF0000"/>
                </a:solidFill>
                <a:latin typeface="Arial"/>
                <a:cs typeface="Arial"/>
              </a:rPr>
              <a:t>0,11%</a:t>
            </a:r>
            <a:endParaRPr lang="en-US" sz="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3066451" y="6015900"/>
            <a:ext cx="495263" cy="21544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rgbClr val="FF0000"/>
                </a:solidFill>
                <a:latin typeface="Arial"/>
                <a:cs typeface="Arial"/>
              </a:rPr>
              <a:t>0,22%</a:t>
            </a:r>
            <a:endParaRPr lang="en-US" sz="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448226" y="5570510"/>
            <a:ext cx="416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D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2855517" y="120134"/>
            <a:ext cx="3773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Guarnerio et al. Supplementary Fig. S3</a:t>
            </a:r>
            <a:endParaRPr lang="en-US" dirty="0"/>
          </a:p>
        </p:txBody>
      </p:sp>
      <p:sp>
        <p:nvSpPr>
          <p:cNvPr id="146" name="TextBox 145"/>
          <p:cNvSpPr txBox="1"/>
          <p:nvPr/>
        </p:nvSpPr>
        <p:spPr>
          <a:xfrm>
            <a:off x="4241193" y="107511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75</a:t>
            </a:r>
            <a:endParaRPr lang="en-US" sz="800" dirty="0">
              <a:latin typeface="Arial"/>
              <a:cs typeface="Arial"/>
            </a:endParaRPr>
          </a:p>
        </p:txBody>
      </p:sp>
      <p:cxnSp>
        <p:nvCxnSpPr>
          <p:cNvPr id="147" name="Straight Connector 146"/>
          <p:cNvCxnSpPr/>
          <p:nvPr/>
        </p:nvCxnSpPr>
        <p:spPr>
          <a:xfrm>
            <a:off x="4480795" y="1198420"/>
            <a:ext cx="120960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4253403" y="146598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75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4196444" y="1297525"/>
            <a:ext cx="3558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100</a:t>
            </a:r>
            <a:endParaRPr lang="en-US" sz="800" dirty="0">
              <a:latin typeface="Arial"/>
              <a:cs typeface="Arial"/>
            </a:endParaRPr>
          </a:p>
        </p:txBody>
      </p:sp>
      <p:cxnSp>
        <p:nvCxnSpPr>
          <p:cNvPr id="170" name="Straight Connector 169"/>
          <p:cNvCxnSpPr/>
          <p:nvPr/>
        </p:nvCxnSpPr>
        <p:spPr>
          <a:xfrm>
            <a:off x="4475725" y="1589293"/>
            <a:ext cx="120960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4475725" y="1407862"/>
            <a:ext cx="120960" cy="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6" name="TextBox 185"/>
          <p:cNvSpPr txBox="1"/>
          <p:nvPr/>
        </p:nvSpPr>
        <p:spPr>
          <a:xfrm>
            <a:off x="4206468" y="923372"/>
            <a:ext cx="3963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>
                <a:latin typeface="Arial"/>
                <a:cs typeface="Arial"/>
              </a:rPr>
              <a:t>kDa</a:t>
            </a:r>
            <a:endParaRPr lang="en-US" sz="900" dirty="0">
              <a:latin typeface="Arial"/>
              <a:cs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014348" y="5719063"/>
            <a:ext cx="2263572" cy="1603629"/>
            <a:chOff x="4014348" y="5667223"/>
            <a:chExt cx="2263572" cy="1603629"/>
          </a:xfrm>
        </p:grpSpPr>
        <p:pic>
          <p:nvPicPr>
            <p:cNvPr id="160" name="Picture 159" descr="Schermata 2012-04-08 a 22.28.02.png"/>
            <p:cNvPicPr>
              <a:picLocks noChangeAspect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4436545" y="6832288"/>
              <a:ext cx="912819" cy="43856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61" name="TextBox 160"/>
            <p:cNvSpPr txBox="1"/>
            <p:nvPr/>
          </p:nvSpPr>
          <p:spPr>
            <a:xfrm>
              <a:off x="5252180" y="6909477"/>
              <a:ext cx="795820" cy="28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β-actin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5088065" y="6406307"/>
              <a:ext cx="1189855" cy="28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c-PARP</a:t>
              </a:r>
              <a:endParaRPr lang="en-US" sz="1200" dirty="0">
                <a:latin typeface="Arial"/>
                <a:cs typeface="Arial"/>
              </a:endParaRPr>
            </a:p>
          </p:txBody>
        </p:sp>
        <p:pic>
          <p:nvPicPr>
            <p:cNvPr id="163" name="Picture 162" descr="Schermata 2012-04-09 a 14.16.19.png"/>
            <p:cNvPicPr>
              <a:picLocks noChangeAspect="1"/>
            </p:cNvPicPr>
            <p:nvPr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4428023" y="6007574"/>
              <a:ext cx="921341" cy="22923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64" name="TextBox 163"/>
            <p:cNvSpPr txBox="1"/>
            <p:nvPr/>
          </p:nvSpPr>
          <p:spPr>
            <a:xfrm>
              <a:off x="5139859" y="5970442"/>
              <a:ext cx="598928" cy="28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   Lrf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65" name="TextBox 6"/>
            <p:cNvSpPr txBox="1">
              <a:spLocks noChangeArrowheads="1"/>
            </p:cNvSpPr>
            <p:nvPr/>
          </p:nvSpPr>
          <p:spPr bwMode="auto">
            <a:xfrm>
              <a:off x="4225620" y="5675862"/>
              <a:ext cx="802157" cy="285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CTR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66" name="TextBox 7"/>
            <p:cNvSpPr txBox="1">
              <a:spLocks noChangeArrowheads="1"/>
            </p:cNvSpPr>
            <p:nvPr/>
          </p:nvSpPr>
          <p:spPr bwMode="auto">
            <a:xfrm>
              <a:off x="4726818" y="5667223"/>
              <a:ext cx="774735" cy="285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CRE</a:t>
              </a:r>
              <a:endParaRPr lang="en-US" sz="1200" dirty="0">
                <a:latin typeface="Arial"/>
                <a:cs typeface="Arial"/>
              </a:endParaRPr>
            </a:p>
          </p:txBody>
        </p:sp>
        <p:pic>
          <p:nvPicPr>
            <p:cNvPr id="3" name="Picture 2" descr="parp actina055.tif"/>
            <p:cNvPicPr>
              <a:picLocks noChangeAspect="1"/>
            </p:cNvPicPr>
            <p:nvPr/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4436546" y="6329621"/>
              <a:ext cx="912818" cy="42178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87" name="TextBox 186"/>
            <p:cNvSpPr txBox="1"/>
            <p:nvPr/>
          </p:nvSpPr>
          <p:spPr>
            <a:xfrm>
              <a:off x="4055043" y="5895567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75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88" name="Straight Connector 187"/>
            <p:cNvCxnSpPr/>
            <p:nvPr/>
          </p:nvCxnSpPr>
          <p:spPr>
            <a:xfrm>
              <a:off x="4294645" y="6018876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TextBox 188"/>
            <p:cNvSpPr txBox="1"/>
            <p:nvPr/>
          </p:nvSpPr>
          <p:spPr>
            <a:xfrm>
              <a:off x="4089362" y="6566434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75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4032403" y="6302935"/>
              <a:ext cx="3558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100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91" name="Straight Connector 190"/>
            <p:cNvCxnSpPr/>
            <p:nvPr/>
          </p:nvCxnSpPr>
          <p:spPr>
            <a:xfrm>
              <a:off x="4311684" y="6689743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>
              <a:off x="4311684" y="6413272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TextBox 192"/>
            <p:cNvSpPr txBox="1"/>
            <p:nvPr/>
          </p:nvSpPr>
          <p:spPr>
            <a:xfrm>
              <a:off x="4014348" y="5730723"/>
              <a:ext cx="3963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>
                  <a:latin typeface="Arial"/>
                  <a:cs typeface="Arial"/>
                </a:rPr>
                <a:t>kDa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4088158" y="7026186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37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4074399" y="6762687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50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96" name="Straight Connector 195"/>
            <p:cNvCxnSpPr/>
            <p:nvPr/>
          </p:nvCxnSpPr>
          <p:spPr>
            <a:xfrm>
              <a:off x="4310480" y="7149495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>
              <a:off x="4310480" y="6873024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41931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90" y="2402770"/>
            <a:ext cx="2306270" cy="1970257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75884" y="689539"/>
            <a:ext cx="288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A</a:t>
            </a:r>
          </a:p>
        </p:txBody>
      </p:sp>
      <p:grpSp>
        <p:nvGrpSpPr>
          <p:cNvPr id="153" name="Group 152"/>
          <p:cNvGrpSpPr/>
          <p:nvPr/>
        </p:nvGrpSpPr>
        <p:grpSpPr>
          <a:xfrm>
            <a:off x="2070825" y="4720964"/>
            <a:ext cx="1693627" cy="1196362"/>
            <a:chOff x="3446291" y="2433591"/>
            <a:chExt cx="2312826" cy="2115586"/>
          </a:xfrm>
        </p:grpSpPr>
        <p:sp>
          <p:nvSpPr>
            <p:cNvPr id="154" name="Text Box 16"/>
            <p:cNvSpPr txBox="1">
              <a:spLocks noChangeArrowheads="1"/>
            </p:cNvSpPr>
            <p:nvPr/>
          </p:nvSpPr>
          <p:spPr bwMode="auto">
            <a:xfrm>
              <a:off x="3446291" y="2836540"/>
              <a:ext cx="53039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en-US" sz="800" dirty="0"/>
                <a:t>-3Kb</a:t>
              </a:r>
            </a:p>
          </p:txBody>
        </p:sp>
        <p:sp>
          <p:nvSpPr>
            <p:cNvPr id="155" name="Line 9"/>
            <p:cNvSpPr>
              <a:spLocks noChangeShapeType="1"/>
            </p:cNvSpPr>
            <p:nvPr/>
          </p:nvSpPr>
          <p:spPr bwMode="auto">
            <a:xfrm>
              <a:off x="3663270" y="2795541"/>
              <a:ext cx="1952807" cy="0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800" dirty="0"/>
            </a:p>
          </p:txBody>
        </p:sp>
        <p:sp>
          <p:nvSpPr>
            <p:cNvPr id="156" name="Line 10"/>
            <p:cNvSpPr>
              <a:spLocks noChangeShapeType="1"/>
            </p:cNvSpPr>
            <p:nvPr/>
          </p:nvSpPr>
          <p:spPr bwMode="auto">
            <a:xfrm flipV="1">
              <a:off x="5471424" y="2676272"/>
              <a:ext cx="0" cy="11926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800" dirty="0"/>
            </a:p>
          </p:txBody>
        </p:sp>
        <p:sp>
          <p:nvSpPr>
            <p:cNvPr id="157" name="Line 11"/>
            <p:cNvSpPr>
              <a:spLocks noChangeShapeType="1"/>
            </p:cNvSpPr>
            <p:nvPr/>
          </p:nvSpPr>
          <p:spPr bwMode="auto">
            <a:xfrm>
              <a:off x="5471424" y="2676272"/>
              <a:ext cx="21697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800" dirty="0"/>
            </a:p>
          </p:txBody>
        </p:sp>
        <p:sp>
          <p:nvSpPr>
            <p:cNvPr id="158" name="Text Box 12"/>
            <p:cNvSpPr txBox="1">
              <a:spLocks noChangeArrowheads="1"/>
            </p:cNvSpPr>
            <p:nvPr/>
          </p:nvSpPr>
          <p:spPr bwMode="auto">
            <a:xfrm>
              <a:off x="5384030" y="2795541"/>
              <a:ext cx="330389" cy="24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en-US" sz="800" dirty="0"/>
                <a:t>+1</a:t>
              </a:r>
            </a:p>
          </p:txBody>
        </p:sp>
        <p:sp>
          <p:nvSpPr>
            <p:cNvPr id="159" name="Line 13"/>
            <p:cNvSpPr>
              <a:spLocks noChangeShapeType="1"/>
            </p:cNvSpPr>
            <p:nvPr/>
          </p:nvSpPr>
          <p:spPr bwMode="auto">
            <a:xfrm>
              <a:off x="4645700" y="2795541"/>
              <a:ext cx="0" cy="59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800" dirty="0"/>
            </a:p>
          </p:txBody>
        </p:sp>
        <p:sp>
          <p:nvSpPr>
            <p:cNvPr id="160" name="Text Box 14"/>
            <p:cNvSpPr txBox="1">
              <a:spLocks noChangeArrowheads="1"/>
            </p:cNvSpPr>
            <p:nvPr/>
          </p:nvSpPr>
          <p:spPr bwMode="auto">
            <a:xfrm>
              <a:off x="4394063" y="2830327"/>
              <a:ext cx="662015" cy="24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en-US" sz="800" dirty="0"/>
                <a:t>-1.5Kb</a:t>
              </a:r>
            </a:p>
          </p:txBody>
        </p:sp>
        <p:sp>
          <p:nvSpPr>
            <p:cNvPr id="161" name="Line 15"/>
            <p:cNvSpPr>
              <a:spLocks noChangeShapeType="1"/>
            </p:cNvSpPr>
            <p:nvPr/>
          </p:nvSpPr>
          <p:spPr bwMode="auto">
            <a:xfrm>
              <a:off x="3670803" y="2809207"/>
              <a:ext cx="0" cy="59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800" dirty="0"/>
            </a:p>
          </p:txBody>
        </p:sp>
        <p:sp>
          <p:nvSpPr>
            <p:cNvPr id="162" name="Text Box 17"/>
            <p:cNvSpPr txBox="1">
              <a:spLocks noChangeArrowheads="1"/>
            </p:cNvSpPr>
            <p:nvPr/>
          </p:nvSpPr>
          <p:spPr bwMode="auto">
            <a:xfrm>
              <a:off x="5249924" y="2692423"/>
              <a:ext cx="286549" cy="24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en-US" sz="800" dirty="0">
                  <a:solidFill>
                    <a:srgbClr val="F20000"/>
                  </a:solidFill>
                  <a:sym typeface="Wingdings" charset="0"/>
                </a:rPr>
                <a:t></a:t>
              </a:r>
            </a:p>
          </p:txBody>
        </p:sp>
        <p:sp>
          <p:nvSpPr>
            <p:cNvPr id="163" name="Text Box 18"/>
            <p:cNvSpPr txBox="1">
              <a:spLocks noChangeArrowheads="1"/>
            </p:cNvSpPr>
            <p:nvPr/>
          </p:nvSpPr>
          <p:spPr bwMode="auto">
            <a:xfrm>
              <a:off x="5132395" y="2682484"/>
              <a:ext cx="286549" cy="24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en-US" sz="800" dirty="0">
                  <a:solidFill>
                    <a:srgbClr val="F20000"/>
                  </a:solidFill>
                  <a:sym typeface="Wingdings" charset="0"/>
                </a:rPr>
                <a:t></a:t>
              </a:r>
            </a:p>
          </p:txBody>
        </p:sp>
        <p:sp>
          <p:nvSpPr>
            <p:cNvPr id="164" name="Text Box 19"/>
            <p:cNvSpPr txBox="1">
              <a:spLocks noChangeArrowheads="1"/>
            </p:cNvSpPr>
            <p:nvPr/>
          </p:nvSpPr>
          <p:spPr bwMode="auto">
            <a:xfrm>
              <a:off x="3960108" y="2699877"/>
              <a:ext cx="286549" cy="24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en-US" sz="800" dirty="0">
                  <a:solidFill>
                    <a:srgbClr val="F20000"/>
                  </a:solidFill>
                  <a:sym typeface="Wingdings" charset="0"/>
                </a:rPr>
                <a:t></a:t>
              </a:r>
            </a:p>
          </p:txBody>
        </p:sp>
        <p:sp>
          <p:nvSpPr>
            <p:cNvPr id="165" name="Text Box 20"/>
            <p:cNvSpPr txBox="1">
              <a:spLocks noChangeArrowheads="1"/>
            </p:cNvSpPr>
            <p:nvPr/>
          </p:nvSpPr>
          <p:spPr bwMode="auto">
            <a:xfrm>
              <a:off x="3815455" y="2699877"/>
              <a:ext cx="286549" cy="24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en-US" sz="800" dirty="0">
                  <a:solidFill>
                    <a:srgbClr val="F20000"/>
                  </a:solidFill>
                  <a:sym typeface="Wingdings" charset="0"/>
                </a:rPr>
                <a:t></a:t>
              </a:r>
            </a:p>
          </p:txBody>
        </p:sp>
        <p:sp>
          <p:nvSpPr>
            <p:cNvPr id="166" name="Text Box 21"/>
            <p:cNvSpPr txBox="1">
              <a:spLocks noChangeArrowheads="1"/>
            </p:cNvSpPr>
            <p:nvPr/>
          </p:nvSpPr>
          <p:spPr bwMode="auto">
            <a:xfrm>
              <a:off x="3670803" y="2699877"/>
              <a:ext cx="286549" cy="24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en-US" sz="800" dirty="0">
                  <a:solidFill>
                    <a:srgbClr val="F20000"/>
                  </a:solidFill>
                  <a:sym typeface="Wingdings" charset="0"/>
                </a:rPr>
                <a:t></a:t>
              </a:r>
            </a:p>
          </p:txBody>
        </p:sp>
        <p:sp>
          <p:nvSpPr>
            <p:cNvPr id="167" name="Text Box 22"/>
            <p:cNvSpPr txBox="1">
              <a:spLocks noChangeArrowheads="1"/>
            </p:cNvSpPr>
            <p:nvPr/>
          </p:nvSpPr>
          <p:spPr bwMode="auto">
            <a:xfrm>
              <a:off x="3612038" y="2694908"/>
              <a:ext cx="286549" cy="24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en-US" sz="800" dirty="0">
                  <a:solidFill>
                    <a:srgbClr val="F20000"/>
                  </a:solidFill>
                  <a:sym typeface="Wingdings" charset="0"/>
                </a:rPr>
                <a:t></a:t>
              </a:r>
            </a:p>
          </p:txBody>
        </p:sp>
        <p:sp>
          <p:nvSpPr>
            <p:cNvPr id="168" name="Text Box 23"/>
            <p:cNvSpPr txBox="1">
              <a:spLocks noChangeArrowheads="1"/>
            </p:cNvSpPr>
            <p:nvPr/>
          </p:nvSpPr>
          <p:spPr bwMode="auto">
            <a:xfrm>
              <a:off x="3590943" y="2433591"/>
              <a:ext cx="1012566" cy="24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800" dirty="0"/>
                <a:t>Mouse </a:t>
              </a:r>
              <a:r>
                <a:rPr lang="en-US" sz="800" i="1" dirty="0"/>
                <a:t>Dlk1</a:t>
              </a:r>
              <a:endParaRPr lang="en-US" sz="800" dirty="0"/>
            </a:p>
          </p:txBody>
        </p:sp>
        <p:sp>
          <p:nvSpPr>
            <p:cNvPr id="169" name="Rectangle 118"/>
            <p:cNvSpPr>
              <a:spLocks noChangeArrowheads="1"/>
            </p:cNvSpPr>
            <p:nvPr/>
          </p:nvSpPr>
          <p:spPr bwMode="auto">
            <a:xfrm>
              <a:off x="3453825" y="3892568"/>
              <a:ext cx="1518850" cy="298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800" dirty="0"/>
            </a:p>
          </p:txBody>
        </p:sp>
        <p:grpSp>
          <p:nvGrpSpPr>
            <p:cNvPr id="170" name="Group 130"/>
            <p:cNvGrpSpPr>
              <a:grpSpLocks/>
            </p:cNvGrpSpPr>
            <p:nvPr/>
          </p:nvGrpSpPr>
          <p:grpSpPr bwMode="auto">
            <a:xfrm>
              <a:off x="3617970" y="3125969"/>
              <a:ext cx="1562546" cy="1406382"/>
              <a:chOff x="255" y="1978"/>
              <a:chExt cx="1037" cy="1132"/>
            </a:xfrm>
          </p:grpSpPr>
          <p:sp>
            <p:nvSpPr>
              <p:cNvPr id="183" name="Line 131"/>
              <p:cNvSpPr>
                <a:spLocks noChangeShapeType="1"/>
              </p:cNvSpPr>
              <p:nvPr/>
            </p:nvSpPr>
            <p:spPr bwMode="auto">
              <a:xfrm>
                <a:off x="255" y="2286"/>
                <a:ext cx="972" cy="0"/>
              </a:xfrm>
              <a:prstGeom prst="line">
                <a:avLst/>
              </a:pr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800" dirty="0"/>
              </a:p>
            </p:txBody>
          </p:sp>
          <p:sp>
            <p:nvSpPr>
              <p:cNvPr id="184" name="Line 132"/>
              <p:cNvSpPr>
                <a:spLocks noChangeShapeType="1"/>
              </p:cNvSpPr>
              <p:nvPr/>
            </p:nvSpPr>
            <p:spPr bwMode="auto">
              <a:xfrm flipV="1">
                <a:off x="1183" y="2190"/>
                <a:ext cx="0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800" dirty="0"/>
              </a:p>
            </p:txBody>
          </p:sp>
          <p:sp>
            <p:nvSpPr>
              <p:cNvPr id="188" name="Line 133"/>
              <p:cNvSpPr>
                <a:spLocks noChangeShapeType="1"/>
              </p:cNvSpPr>
              <p:nvPr/>
            </p:nvSpPr>
            <p:spPr bwMode="auto">
              <a:xfrm>
                <a:off x="1183" y="2190"/>
                <a:ext cx="1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800" dirty="0"/>
              </a:p>
            </p:txBody>
          </p:sp>
          <p:sp>
            <p:nvSpPr>
              <p:cNvPr id="200" name="Text Box 134"/>
              <p:cNvSpPr txBox="1">
                <a:spLocks noChangeArrowheads="1"/>
              </p:cNvSpPr>
              <p:nvPr/>
            </p:nvSpPr>
            <p:spPr bwMode="auto">
              <a:xfrm>
                <a:off x="1046" y="2213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01" name="Text Box 135"/>
              <p:cNvSpPr txBox="1">
                <a:spLocks noChangeArrowheads="1"/>
              </p:cNvSpPr>
              <p:nvPr/>
            </p:nvSpPr>
            <p:spPr bwMode="auto">
              <a:xfrm>
                <a:off x="986" y="2213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09" name="Text Box 136"/>
              <p:cNvSpPr txBox="1">
                <a:spLocks noChangeArrowheads="1"/>
              </p:cNvSpPr>
              <p:nvPr/>
            </p:nvSpPr>
            <p:spPr bwMode="auto">
              <a:xfrm>
                <a:off x="495" y="2214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10" name="Text Box 137"/>
              <p:cNvSpPr txBox="1">
                <a:spLocks noChangeArrowheads="1"/>
              </p:cNvSpPr>
              <p:nvPr/>
            </p:nvSpPr>
            <p:spPr bwMode="auto">
              <a:xfrm>
                <a:off x="394" y="2210"/>
                <a:ext cx="134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endParaRPr lang="en-US" sz="800" dirty="0">
                  <a:solidFill>
                    <a:srgbClr val="F20000"/>
                  </a:solidFill>
                  <a:sym typeface="Wingdings" charset="0"/>
                </a:endParaRPr>
              </a:p>
            </p:txBody>
          </p:sp>
          <p:sp>
            <p:nvSpPr>
              <p:cNvPr id="211" name="Text Box 138"/>
              <p:cNvSpPr txBox="1">
                <a:spLocks noChangeArrowheads="1"/>
              </p:cNvSpPr>
              <p:nvPr/>
            </p:nvSpPr>
            <p:spPr bwMode="auto">
              <a:xfrm>
                <a:off x="311" y="2214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12" name="Text Box 139"/>
              <p:cNvSpPr txBox="1">
                <a:spLocks noChangeArrowheads="1"/>
              </p:cNvSpPr>
              <p:nvPr/>
            </p:nvSpPr>
            <p:spPr bwMode="auto">
              <a:xfrm>
                <a:off x="255" y="2218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13" name="Line 140"/>
              <p:cNvSpPr>
                <a:spLocks noChangeShapeType="1"/>
              </p:cNvSpPr>
              <p:nvPr/>
            </p:nvSpPr>
            <p:spPr bwMode="auto">
              <a:xfrm>
                <a:off x="256" y="2074"/>
                <a:ext cx="972" cy="0"/>
              </a:xfrm>
              <a:prstGeom prst="line">
                <a:avLst/>
              </a:pr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800" dirty="0"/>
              </a:p>
            </p:txBody>
          </p:sp>
          <p:sp>
            <p:nvSpPr>
              <p:cNvPr id="214" name="Line 141"/>
              <p:cNvSpPr>
                <a:spLocks noChangeShapeType="1"/>
              </p:cNvSpPr>
              <p:nvPr/>
            </p:nvSpPr>
            <p:spPr bwMode="auto">
              <a:xfrm flipV="1">
                <a:off x="1184" y="1978"/>
                <a:ext cx="0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800" dirty="0"/>
              </a:p>
            </p:txBody>
          </p:sp>
          <p:sp>
            <p:nvSpPr>
              <p:cNvPr id="215" name="Line 142"/>
              <p:cNvSpPr>
                <a:spLocks noChangeShapeType="1"/>
              </p:cNvSpPr>
              <p:nvPr/>
            </p:nvSpPr>
            <p:spPr bwMode="auto">
              <a:xfrm>
                <a:off x="1184" y="1978"/>
                <a:ext cx="1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800" dirty="0"/>
              </a:p>
            </p:txBody>
          </p:sp>
          <p:sp>
            <p:nvSpPr>
              <p:cNvPr id="216" name="Text Box 143"/>
              <p:cNvSpPr txBox="1">
                <a:spLocks noChangeArrowheads="1"/>
              </p:cNvSpPr>
              <p:nvPr/>
            </p:nvSpPr>
            <p:spPr bwMode="auto">
              <a:xfrm>
                <a:off x="1047" y="2001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17" name="Text Box 144"/>
              <p:cNvSpPr txBox="1">
                <a:spLocks noChangeArrowheads="1"/>
              </p:cNvSpPr>
              <p:nvPr/>
            </p:nvSpPr>
            <p:spPr bwMode="auto">
              <a:xfrm>
                <a:off x="987" y="2001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18" name="Text Box 145"/>
              <p:cNvSpPr txBox="1">
                <a:spLocks noChangeArrowheads="1"/>
              </p:cNvSpPr>
              <p:nvPr/>
            </p:nvSpPr>
            <p:spPr bwMode="auto">
              <a:xfrm>
                <a:off x="496" y="2002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19" name="Text Box 146"/>
              <p:cNvSpPr txBox="1">
                <a:spLocks noChangeArrowheads="1"/>
              </p:cNvSpPr>
              <p:nvPr/>
            </p:nvSpPr>
            <p:spPr bwMode="auto">
              <a:xfrm>
                <a:off x="395" y="1998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20" name="Line 158"/>
              <p:cNvSpPr>
                <a:spLocks noChangeShapeType="1"/>
              </p:cNvSpPr>
              <p:nvPr/>
            </p:nvSpPr>
            <p:spPr bwMode="auto">
              <a:xfrm>
                <a:off x="256" y="2750"/>
                <a:ext cx="972" cy="0"/>
              </a:xfrm>
              <a:prstGeom prst="line">
                <a:avLst/>
              </a:pr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800" dirty="0"/>
              </a:p>
            </p:txBody>
          </p:sp>
          <p:sp>
            <p:nvSpPr>
              <p:cNvPr id="221" name="Line 159"/>
              <p:cNvSpPr>
                <a:spLocks noChangeShapeType="1"/>
              </p:cNvSpPr>
              <p:nvPr/>
            </p:nvSpPr>
            <p:spPr bwMode="auto">
              <a:xfrm flipV="1">
                <a:off x="1184" y="2654"/>
                <a:ext cx="0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800" dirty="0"/>
              </a:p>
            </p:txBody>
          </p:sp>
          <p:sp>
            <p:nvSpPr>
              <p:cNvPr id="222" name="Line 160"/>
              <p:cNvSpPr>
                <a:spLocks noChangeShapeType="1"/>
              </p:cNvSpPr>
              <p:nvPr/>
            </p:nvSpPr>
            <p:spPr bwMode="auto">
              <a:xfrm>
                <a:off x="1184" y="2654"/>
                <a:ext cx="1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800" dirty="0"/>
              </a:p>
            </p:txBody>
          </p:sp>
          <p:sp>
            <p:nvSpPr>
              <p:cNvPr id="223" name="Text Box 161"/>
              <p:cNvSpPr txBox="1">
                <a:spLocks noChangeArrowheads="1"/>
              </p:cNvSpPr>
              <p:nvPr/>
            </p:nvSpPr>
            <p:spPr bwMode="auto">
              <a:xfrm>
                <a:off x="1047" y="2677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24" name="Text Box 163"/>
              <p:cNvSpPr txBox="1">
                <a:spLocks noChangeArrowheads="1"/>
              </p:cNvSpPr>
              <p:nvPr/>
            </p:nvSpPr>
            <p:spPr bwMode="auto">
              <a:xfrm>
                <a:off x="496" y="2678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25" name="Text Box 164"/>
              <p:cNvSpPr txBox="1">
                <a:spLocks noChangeArrowheads="1"/>
              </p:cNvSpPr>
              <p:nvPr/>
            </p:nvSpPr>
            <p:spPr bwMode="auto">
              <a:xfrm>
                <a:off x="388" y="2678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26" name="Text Box 165"/>
              <p:cNvSpPr txBox="1">
                <a:spLocks noChangeArrowheads="1"/>
              </p:cNvSpPr>
              <p:nvPr/>
            </p:nvSpPr>
            <p:spPr bwMode="auto">
              <a:xfrm>
                <a:off x="307" y="2682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27" name="Text Box 166"/>
              <p:cNvSpPr txBox="1">
                <a:spLocks noChangeArrowheads="1"/>
              </p:cNvSpPr>
              <p:nvPr/>
            </p:nvSpPr>
            <p:spPr bwMode="auto">
              <a:xfrm>
                <a:off x="256" y="2682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28" name="Line 170"/>
              <p:cNvSpPr>
                <a:spLocks noChangeShapeType="1"/>
              </p:cNvSpPr>
              <p:nvPr/>
            </p:nvSpPr>
            <p:spPr bwMode="auto">
              <a:xfrm>
                <a:off x="256" y="2982"/>
                <a:ext cx="972" cy="0"/>
              </a:xfrm>
              <a:prstGeom prst="line">
                <a:avLst/>
              </a:pr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800" dirty="0"/>
              </a:p>
            </p:txBody>
          </p:sp>
          <p:sp>
            <p:nvSpPr>
              <p:cNvPr id="229" name="Line 171"/>
              <p:cNvSpPr>
                <a:spLocks noChangeShapeType="1"/>
              </p:cNvSpPr>
              <p:nvPr/>
            </p:nvSpPr>
            <p:spPr bwMode="auto">
              <a:xfrm flipV="1">
                <a:off x="1184" y="2886"/>
                <a:ext cx="0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800" dirty="0"/>
              </a:p>
            </p:txBody>
          </p:sp>
          <p:sp>
            <p:nvSpPr>
              <p:cNvPr id="230" name="Line 172"/>
              <p:cNvSpPr>
                <a:spLocks noChangeShapeType="1"/>
              </p:cNvSpPr>
              <p:nvPr/>
            </p:nvSpPr>
            <p:spPr bwMode="auto">
              <a:xfrm>
                <a:off x="1184" y="2886"/>
                <a:ext cx="1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800" dirty="0"/>
              </a:p>
            </p:txBody>
          </p:sp>
          <p:sp>
            <p:nvSpPr>
              <p:cNvPr id="231" name="Text Box 174"/>
              <p:cNvSpPr txBox="1">
                <a:spLocks noChangeArrowheads="1"/>
              </p:cNvSpPr>
              <p:nvPr/>
            </p:nvSpPr>
            <p:spPr bwMode="auto">
              <a:xfrm>
                <a:off x="984" y="2908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32" name="Text Box 175"/>
              <p:cNvSpPr txBox="1">
                <a:spLocks noChangeArrowheads="1"/>
              </p:cNvSpPr>
              <p:nvPr/>
            </p:nvSpPr>
            <p:spPr bwMode="auto">
              <a:xfrm>
                <a:off x="492" y="2910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33" name="Text Box 176"/>
              <p:cNvSpPr txBox="1">
                <a:spLocks noChangeArrowheads="1"/>
              </p:cNvSpPr>
              <p:nvPr/>
            </p:nvSpPr>
            <p:spPr bwMode="auto">
              <a:xfrm>
                <a:off x="384" y="2908"/>
                <a:ext cx="176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34" name="Text Box 177"/>
              <p:cNvSpPr txBox="1">
                <a:spLocks noChangeArrowheads="1"/>
              </p:cNvSpPr>
              <p:nvPr/>
            </p:nvSpPr>
            <p:spPr bwMode="auto">
              <a:xfrm>
                <a:off x="307" y="2914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35" name="Text Box 178"/>
              <p:cNvSpPr txBox="1">
                <a:spLocks noChangeArrowheads="1"/>
              </p:cNvSpPr>
              <p:nvPr/>
            </p:nvSpPr>
            <p:spPr bwMode="auto">
              <a:xfrm>
                <a:off x="256" y="2914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36" name="Line 182"/>
              <p:cNvSpPr>
                <a:spLocks noChangeShapeType="1"/>
              </p:cNvSpPr>
              <p:nvPr/>
            </p:nvSpPr>
            <p:spPr bwMode="auto">
              <a:xfrm>
                <a:off x="256" y="2496"/>
                <a:ext cx="972" cy="0"/>
              </a:xfrm>
              <a:prstGeom prst="line">
                <a:avLst/>
              </a:pr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800" dirty="0"/>
              </a:p>
            </p:txBody>
          </p:sp>
          <p:sp>
            <p:nvSpPr>
              <p:cNvPr id="237" name="Line 183"/>
              <p:cNvSpPr>
                <a:spLocks noChangeShapeType="1"/>
              </p:cNvSpPr>
              <p:nvPr/>
            </p:nvSpPr>
            <p:spPr bwMode="auto">
              <a:xfrm flipV="1">
                <a:off x="1184" y="2400"/>
                <a:ext cx="0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800" dirty="0"/>
              </a:p>
            </p:txBody>
          </p:sp>
          <p:sp>
            <p:nvSpPr>
              <p:cNvPr id="238" name="Line 184"/>
              <p:cNvSpPr>
                <a:spLocks noChangeShapeType="1"/>
              </p:cNvSpPr>
              <p:nvPr/>
            </p:nvSpPr>
            <p:spPr bwMode="auto">
              <a:xfrm>
                <a:off x="1184" y="2400"/>
                <a:ext cx="1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800" dirty="0"/>
              </a:p>
            </p:txBody>
          </p:sp>
          <p:sp>
            <p:nvSpPr>
              <p:cNvPr id="239" name="Text Box 185"/>
              <p:cNvSpPr txBox="1">
                <a:spLocks noChangeArrowheads="1"/>
              </p:cNvSpPr>
              <p:nvPr/>
            </p:nvSpPr>
            <p:spPr bwMode="auto">
              <a:xfrm>
                <a:off x="1056" y="2420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40" name="Text Box 186"/>
              <p:cNvSpPr txBox="1">
                <a:spLocks noChangeArrowheads="1"/>
              </p:cNvSpPr>
              <p:nvPr/>
            </p:nvSpPr>
            <p:spPr bwMode="auto">
              <a:xfrm>
                <a:off x="995" y="2419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41" name="Text Box 187"/>
              <p:cNvSpPr txBox="1">
                <a:spLocks noChangeArrowheads="1"/>
              </p:cNvSpPr>
              <p:nvPr/>
            </p:nvSpPr>
            <p:spPr bwMode="auto">
              <a:xfrm>
                <a:off x="496" y="2424"/>
                <a:ext cx="134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endParaRPr lang="en-US" sz="800" dirty="0">
                  <a:solidFill>
                    <a:srgbClr val="F20000"/>
                  </a:solidFill>
                  <a:sym typeface="Wingdings" charset="0"/>
                </a:endParaRPr>
              </a:p>
            </p:txBody>
          </p:sp>
          <p:sp>
            <p:nvSpPr>
              <p:cNvPr id="242" name="Text Box 188"/>
              <p:cNvSpPr txBox="1">
                <a:spLocks noChangeArrowheads="1"/>
              </p:cNvSpPr>
              <p:nvPr/>
            </p:nvSpPr>
            <p:spPr bwMode="auto">
              <a:xfrm>
                <a:off x="395" y="2420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43" name="Text Box 189"/>
              <p:cNvSpPr txBox="1">
                <a:spLocks noChangeArrowheads="1"/>
              </p:cNvSpPr>
              <p:nvPr/>
            </p:nvSpPr>
            <p:spPr bwMode="auto">
              <a:xfrm>
                <a:off x="312" y="2424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  <p:sp>
            <p:nvSpPr>
              <p:cNvPr id="244" name="Text Box 190"/>
              <p:cNvSpPr txBox="1">
                <a:spLocks noChangeArrowheads="1"/>
              </p:cNvSpPr>
              <p:nvPr/>
            </p:nvSpPr>
            <p:spPr bwMode="auto">
              <a:xfrm>
                <a:off x="256" y="2428"/>
                <a:ext cx="19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800" dirty="0">
                    <a:solidFill>
                      <a:srgbClr val="F20000"/>
                    </a:solidFill>
                    <a:sym typeface="Wingdings" charset="0"/>
                  </a:rPr>
                  <a:t></a:t>
                </a:r>
              </a:p>
            </p:txBody>
          </p:sp>
        </p:grpSp>
        <p:sp>
          <p:nvSpPr>
            <p:cNvPr id="172" name="Text Box 194"/>
            <p:cNvSpPr txBox="1">
              <a:spLocks noChangeArrowheads="1"/>
            </p:cNvSpPr>
            <p:nvPr/>
          </p:nvSpPr>
          <p:spPr bwMode="auto">
            <a:xfrm>
              <a:off x="4848962" y="3034030"/>
              <a:ext cx="910155" cy="310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600" dirty="0" smtClean="0">
                  <a:sym typeface="Symbol" charset="0"/>
                </a:rPr>
                <a:t>mut1AB</a:t>
              </a:r>
              <a:endParaRPr lang="en-US" sz="600" dirty="0"/>
            </a:p>
          </p:txBody>
        </p:sp>
        <p:sp>
          <p:nvSpPr>
            <p:cNvPr id="173" name="Text Box 195"/>
            <p:cNvSpPr txBox="1">
              <a:spLocks noChangeArrowheads="1"/>
            </p:cNvSpPr>
            <p:nvPr/>
          </p:nvSpPr>
          <p:spPr bwMode="auto">
            <a:xfrm>
              <a:off x="4672290" y="3307120"/>
              <a:ext cx="957524" cy="310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600" dirty="0" smtClean="0">
                  <a:sym typeface="Symbol" charset="0"/>
                </a:rPr>
                <a:t>mut2</a:t>
              </a:r>
              <a:endParaRPr lang="en-US" sz="600" dirty="0"/>
            </a:p>
          </p:txBody>
        </p:sp>
        <p:sp>
          <p:nvSpPr>
            <p:cNvPr id="174" name="Text Box 196"/>
            <p:cNvSpPr txBox="1">
              <a:spLocks noChangeArrowheads="1"/>
            </p:cNvSpPr>
            <p:nvPr/>
          </p:nvSpPr>
          <p:spPr bwMode="auto">
            <a:xfrm>
              <a:off x="4760711" y="3554323"/>
              <a:ext cx="867776" cy="310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600" dirty="0" smtClean="0">
                  <a:sym typeface="Symbol" charset="0"/>
                </a:rPr>
                <a:t>mut3</a:t>
              </a:r>
              <a:endParaRPr lang="en-US" sz="600" dirty="0"/>
            </a:p>
          </p:txBody>
        </p:sp>
        <p:sp>
          <p:nvSpPr>
            <p:cNvPr id="175" name="Text Box 197"/>
            <p:cNvSpPr txBox="1">
              <a:spLocks noChangeArrowheads="1"/>
            </p:cNvSpPr>
            <p:nvPr/>
          </p:nvSpPr>
          <p:spPr bwMode="auto">
            <a:xfrm>
              <a:off x="4841737" y="3868302"/>
              <a:ext cx="789343" cy="310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600" dirty="0" smtClean="0">
                  <a:sym typeface="Symbol" charset="0"/>
                </a:rPr>
                <a:t>mut4</a:t>
              </a:r>
              <a:endParaRPr lang="en-US" sz="600" dirty="0"/>
            </a:p>
          </p:txBody>
        </p:sp>
        <p:sp>
          <p:nvSpPr>
            <p:cNvPr id="176" name="Text Box 198"/>
            <p:cNvSpPr txBox="1">
              <a:spLocks noChangeArrowheads="1"/>
            </p:cNvSpPr>
            <p:nvPr/>
          </p:nvSpPr>
          <p:spPr bwMode="auto">
            <a:xfrm>
              <a:off x="4823193" y="4160262"/>
              <a:ext cx="821966" cy="310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600" dirty="0" smtClean="0">
                  <a:sym typeface="Symbol" charset="0"/>
                </a:rPr>
                <a:t>mut5</a:t>
              </a:r>
              <a:endParaRPr lang="en-US" sz="600" dirty="0"/>
            </a:p>
          </p:txBody>
        </p:sp>
        <p:sp>
          <p:nvSpPr>
            <p:cNvPr id="177" name="Multiply 176"/>
            <p:cNvSpPr/>
            <p:nvPr/>
          </p:nvSpPr>
          <p:spPr>
            <a:xfrm>
              <a:off x="3608199" y="3230623"/>
              <a:ext cx="215963" cy="197647"/>
            </a:xfrm>
            <a:prstGeom prst="mathMultiply">
              <a:avLst>
                <a:gd name="adj1" fmla="val 4680"/>
              </a:avLst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78" name="Multiply 177"/>
            <p:cNvSpPr/>
            <p:nvPr/>
          </p:nvSpPr>
          <p:spPr>
            <a:xfrm>
              <a:off x="3742327" y="3236830"/>
              <a:ext cx="215963" cy="197647"/>
            </a:xfrm>
            <a:prstGeom prst="mathMultiply">
              <a:avLst>
                <a:gd name="adj1" fmla="val 4680"/>
              </a:avLst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79" name="Multiply 178"/>
            <p:cNvSpPr/>
            <p:nvPr/>
          </p:nvSpPr>
          <p:spPr>
            <a:xfrm>
              <a:off x="3876883" y="3497210"/>
              <a:ext cx="215963" cy="197647"/>
            </a:xfrm>
            <a:prstGeom prst="mathMultiply">
              <a:avLst>
                <a:gd name="adj1" fmla="val 4680"/>
              </a:avLst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80" name="Multiply 179"/>
            <p:cNvSpPr/>
            <p:nvPr/>
          </p:nvSpPr>
          <p:spPr>
            <a:xfrm>
              <a:off x="4040174" y="3759253"/>
              <a:ext cx="215963" cy="197647"/>
            </a:xfrm>
            <a:prstGeom prst="mathMultiply">
              <a:avLst>
                <a:gd name="adj1" fmla="val 4680"/>
              </a:avLst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81" name="Multiply 180"/>
            <p:cNvSpPr/>
            <p:nvPr/>
          </p:nvSpPr>
          <p:spPr>
            <a:xfrm>
              <a:off x="4755496" y="4076120"/>
              <a:ext cx="215963" cy="197647"/>
            </a:xfrm>
            <a:prstGeom prst="mathMultiply">
              <a:avLst>
                <a:gd name="adj1" fmla="val 4680"/>
              </a:avLst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82" name="Multiply 181"/>
            <p:cNvSpPr/>
            <p:nvPr/>
          </p:nvSpPr>
          <p:spPr>
            <a:xfrm>
              <a:off x="4871352" y="4351530"/>
              <a:ext cx="215963" cy="197647"/>
            </a:xfrm>
            <a:prstGeom prst="mathMultiply">
              <a:avLst>
                <a:gd name="adj1" fmla="val 4680"/>
              </a:avLst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</p:grpSp>
      <p:grpSp>
        <p:nvGrpSpPr>
          <p:cNvPr id="245" name="Group 244"/>
          <p:cNvGrpSpPr/>
          <p:nvPr/>
        </p:nvGrpSpPr>
        <p:grpSpPr>
          <a:xfrm>
            <a:off x="3820978" y="4485125"/>
            <a:ext cx="2510017" cy="1603677"/>
            <a:chOff x="3355144" y="4200158"/>
            <a:chExt cx="2978521" cy="1613209"/>
          </a:xfrm>
        </p:grpSpPr>
        <p:grpSp>
          <p:nvGrpSpPr>
            <p:cNvPr id="246" name="Group 245"/>
            <p:cNvGrpSpPr/>
            <p:nvPr/>
          </p:nvGrpSpPr>
          <p:grpSpPr>
            <a:xfrm>
              <a:off x="3355144" y="4200158"/>
              <a:ext cx="2978521" cy="1613209"/>
              <a:chOff x="69688" y="4619000"/>
              <a:chExt cx="3952231" cy="2402869"/>
            </a:xfrm>
          </p:grpSpPr>
          <p:grpSp>
            <p:nvGrpSpPr>
              <p:cNvPr id="252" name="Group 251"/>
              <p:cNvGrpSpPr/>
              <p:nvPr/>
            </p:nvGrpSpPr>
            <p:grpSpPr>
              <a:xfrm>
                <a:off x="261083" y="4619000"/>
                <a:ext cx="3760836" cy="2402869"/>
                <a:chOff x="3054903" y="2090009"/>
                <a:chExt cx="3760836" cy="2402869"/>
              </a:xfrm>
            </p:grpSpPr>
            <p:pic>
              <p:nvPicPr>
                <p:cNvPr id="254" name="Picture 253" descr="luc2.png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98100" y="2090009"/>
                  <a:ext cx="3498871" cy="2401664"/>
                </a:xfrm>
                <a:prstGeom prst="rect">
                  <a:avLst/>
                </a:prstGeom>
              </p:spPr>
            </p:pic>
            <p:grpSp>
              <p:nvGrpSpPr>
                <p:cNvPr id="255" name="Group 254"/>
                <p:cNvGrpSpPr/>
                <p:nvPr/>
              </p:nvGrpSpPr>
              <p:grpSpPr>
                <a:xfrm>
                  <a:off x="3054903" y="2206486"/>
                  <a:ext cx="3760836" cy="2286392"/>
                  <a:chOff x="3054903" y="2206486"/>
                  <a:chExt cx="3760836" cy="2286392"/>
                </a:xfrm>
              </p:grpSpPr>
              <p:grpSp>
                <p:nvGrpSpPr>
                  <p:cNvPr id="256" name="Group 255"/>
                  <p:cNvGrpSpPr/>
                  <p:nvPr/>
                </p:nvGrpSpPr>
                <p:grpSpPr>
                  <a:xfrm>
                    <a:off x="3223774" y="2619802"/>
                    <a:ext cx="3591965" cy="1409949"/>
                    <a:chOff x="4498022" y="4347712"/>
                    <a:chExt cx="3591965" cy="1409949"/>
                  </a:xfrm>
                </p:grpSpPr>
                <p:cxnSp>
                  <p:nvCxnSpPr>
                    <p:cNvPr id="292" name="Straight Connector 291"/>
                    <p:cNvCxnSpPr/>
                    <p:nvPr/>
                  </p:nvCxnSpPr>
                  <p:spPr>
                    <a:xfrm>
                      <a:off x="4829964" y="5610613"/>
                      <a:ext cx="3260023" cy="0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3" name="Straight Connector 292"/>
                    <p:cNvCxnSpPr/>
                    <p:nvPr/>
                  </p:nvCxnSpPr>
                  <p:spPr>
                    <a:xfrm flipV="1">
                      <a:off x="4918409" y="4382948"/>
                      <a:ext cx="0" cy="1237929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4" name="Straight Connector 293"/>
                    <p:cNvCxnSpPr/>
                    <p:nvPr/>
                  </p:nvCxnSpPr>
                  <p:spPr>
                    <a:xfrm flipH="1">
                      <a:off x="4845324" y="4511244"/>
                      <a:ext cx="88330" cy="0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7" name="Straight Connector 296"/>
                    <p:cNvCxnSpPr/>
                    <p:nvPr/>
                  </p:nvCxnSpPr>
                  <p:spPr>
                    <a:xfrm flipH="1">
                      <a:off x="4851548" y="4791562"/>
                      <a:ext cx="88330" cy="0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8" name="Straight Connector 297"/>
                    <p:cNvCxnSpPr/>
                    <p:nvPr/>
                  </p:nvCxnSpPr>
                  <p:spPr>
                    <a:xfrm flipH="1">
                      <a:off x="4857772" y="5081017"/>
                      <a:ext cx="88330" cy="0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2" name="Straight Connector 331"/>
                    <p:cNvCxnSpPr/>
                    <p:nvPr/>
                  </p:nvCxnSpPr>
                  <p:spPr>
                    <a:xfrm flipH="1">
                      <a:off x="4854860" y="5324787"/>
                      <a:ext cx="88330" cy="0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33" name="TextBox 332"/>
                    <p:cNvSpPr txBox="1"/>
                    <p:nvPr/>
                  </p:nvSpPr>
                  <p:spPr>
                    <a:xfrm>
                      <a:off x="4498022" y="4347712"/>
                      <a:ext cx="517293" cy="30630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600" dirty="0" smtClean="0">
                          <a:latin typeface="Arial"/>
                          <a:cs typeface="Arial"/>
                        </a:rPr>
                        <a:t>100</a:t>
                      </a:r>
                      <a:endParaRPr lang="en-US" sz="600" dirty="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334" name="TextBox 333"/>
                    <p:cNvSpPr txBox="1"/>
                    <p:nvPr/>
                  </p:nvSpPr>
                  <p:spPr>
                    <a:xfrm>
                      <a:off x="4498022" y="4628028"/>
                      <a:ext cx="491583" cy="30630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600" dirty="0" smtClean="0">
                          <a:latin typeface="Arial"/>
                          <a:cs typeface="Arial"/>
                        </a:rPr>
                        <a:t>75</a:t>
                      </a:r>
                      <a:endParaRPr lang="en-US" sz="600" dirty="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335" name="TextBox 334"/>
                    <p:cNvSpPr txBox="1"/>
                    <p:nvPr/>
                  </p:nvSpPr>
                  <p:spPr>
                    <a:xfrm>
                      <a:off x="4500380" y="4908348"/>
                      <a:ext cx="504585" cy="30630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600" dirty="0" smtClean="0">
                          <a:latin typeface="Arial"/>
                          <a:cs typeface="Arial"/>
                        </a:rPr>
                        <a:t>50</a:t>
                      </a:r>
                      <a:endParaRPr lang="en-US" sz="600" dirty="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336" name="TextBox 335"/>
                    <p:cNvSpPr txBox="1"/>
                    <p:nvPr/>
                  </p:nvSpPr>
                  <p:spPr>
                    <a:xfrm>
                      <a:off x="4500382" y="5170859"/>
                      <a:ext cx="511644" cy="30630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600" dirty="0" smtClean="0">
                          <a:latin typeface="Arial"/>
                          <a:cs typeface="Arial"/>
                        </a:rPr>
                        <a:t>25</a:t>
                      </a:r>
                      <a:endParaRPr lang="en-US" sz="600" dirty="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337" name="TextBox 336"/>
                    <p:cNvSpPr txBox="1"/>
                    <p:nvPr/>
                  </p:nvSpPr>
                  <p:spPr>
                    <a:xfrm>
                      <a:off x="4597632" y="5451353"/>
                      <a:ext cx="416276" cy="30630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6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600" dirty="0">
                        <a:latin typeface="Arial"/>
                        <a:cs typeface="Arial"/>
                      </a:endParaRPr>
                    </a:p>
                  </p:txBody>
                </p:sp>
              </p:grpSp>
              <p:grpSp>
                <p:nvGrpSpPr>
                  <p:cNvPr id="257" name="Group 256"/>
                  <p:cNvGrpSpPr/>
                  <p:nvPr/>
                </p:nvGrpSpPr>
                <p:grpSpPr>
                  <a:xfrm>
                    <a:off x="3773809" y="2434572"/>
                    <a:ext cx="328430" cy="68258"/>
                    <a:chOff x="5121040" y="5179955"/>
                    <a:chExt cx="697248" cy="64620"/>
                  </a:xfrm>
                </p:grpSpPr>
                <p:cxnSp>
                  <p:nvCxnSpPr>
                    <p:cNvPr id="289" name="Straight Connector 288"/>
                    <p:cNvCxnSpPr/>
                    <p:nvPr/>
                  </p:nvCxnSpPr>
                  <p:spPr>
                    <a:xfrm>
                      <a:off x="5818288" y="5182884"/>
                      <a:ext cx="0" cy="61691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0" name="Straight Connector 289"/>
                    <p:cNvCxnSpPr/>
                    <p:nvPr/>
                  </p:nvCxnSpPr>
                  <p:spPr>
                    <a:xfrm>
                      <a:off x="5121040" y="5179955"/>
                      <a:ext cx="0" cy="61691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1" name="Straight Connector 290"/>
                    <p:cNvCxnSpPr/>
                    <p:nvPr/>
                  </p:nvCxnSpPr>
                  <p:spPr>
                    <a:xfrm>
                      <a:off x="5121040" y="5208688"/>
                      <a:ext cx="697248" cy="2268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58" name="TextBox 257"/>
                  <p:cNvSpPr txBox="1"/>
                  <p:nvPr/>
                </p:nvSpPr>
                <p:spPr>
                  <a:xfrm>
                    <a:off x="3768167" y="2209414"/>
                    <a:ext cx="251340" cy="43393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 smtClean="0">
                        <a:latin typeface="Arial"/>
                        <a:cs typeface="Arial"/>
                      </a:rPr>
                      <a:t>*</a:t>
                    </a:r>
                    <a:endParaRPr lang="en-US" sz="1100" dirty="0">
                      <a:latin typeface="Arial"/>
                      <a:cs typeface="Arial"/>
                    </a:endParaRPr>
                  </a:p>
                </p:txBody>
              </p:sp>
              <p:grpSp>
                <p:nvGrpSpPr>
                  <p:cNvPr id="259" name="Group 258"/>
                  <p:cNvGrpSpPr/>
                  <p:nvPr/>
                </p:nvGrpSpPr>
                <p:grpSpPr>
                  <a:xfrm>
                    <a:off x="4255105" y="2440780"/>
                    <a:ext cx="328430" cy="68258"/>
                    <a:chOff x="5121040" y="5179955"/>
                    <a:chExt cx="697248" cy="64620"/>
                  </a:xfrm>
                </p:grpSpPr>
                <p:cxnSp>
                  <p:nvCxnSpPr>
                    <p:cNvPr id="286" name="Straight Connector 285"/>
                    <p:cNvCxnSpPr/>
                    <p:nvPr/>
                  </p:nvCxnSpPr>
                  <p:spPr>
                    <a:xfrm>
                      <a:off x="5818288" y="5182884"/>
                      <a:ext cx="0" cy="61691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7" name="Straight Connector 286"/>
                    <p:cNvCxnSpPr/>
                    <p:nvPr/>
                  </p:nvCxnSpPr>
                  <p:spPr>
                    <a:xfrm>
                      <a:off x="5121040" y="5179955"/>
                      <a:ext cx="0" cy="61691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8" name="Straight Connector 287"/>
                    <p:cNvCxnSpPr/>
                    <p:nvPr/>
                  </p:nvCxnSpPr>
                  <p:spPr>
                    <a:xfrm>
                      <a:off x="5121040" y="5208688"/>
                      <a:ext cx="697248" cy="2268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0" name="Group 259"/>
                  <p:cNvGrpSpPr/>
                  <p:nvPr/>
                </p:nvGrpSpPr>
                <p:grpSpPr>
                  <a:xfrm>
                    <a:off x="4736401" y="2437851"/>
                    <a:ext cx="328430" cy="68258"/>
                    <a:chOff x="5121040" y="5179955"/>
                    <a:chExt cx="697248" cy="64620"/>
                  </a:xfrm>
                </p:grpSpPr>
                <p:cxnSp>
                  <p:nvCxnSpPr>
                    <p:cNvPr id="283" name="Straight Connector 282"/>
                    <p:cNvCxnSpPr/>
                    <p:nvPr/>
                  </p:nvCxnSpPr>
                  <p:spPr>
                    <a:xfrm>
                      <a:off x="5818288" y="5182884"/>
                      <a:ext cx="0" cy="61691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4" name="Straight Connector 283"/>
                    <p:cNvCxnSpPr/>
                    <p:nvPr/>
                  </p:nvCxnSpPr>
                  <p:spPr>
                    <a:xfrm>
                      <a:off x="5121040" y="5179955"/>
                      <a:ext cx="0" cy="61691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5" name="Straight Connector 284"/>
                    <p:cNvCxnSpPr/>
                    <p:nvPr/>
                  </p:nvCxnSpPr>
                  <p:spPr>
                    <a:xfrm>
                      <a:off x="5121040" y="5208688"/>
                      <a:ext cx="697248" cy="2268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1" name="Group 260"/>
                  <p:cNvGrpSpPr/>
                  <p:nvPr/>
                </p:nvGrpSpPr>
                <p:grpSpPr>
                  <a:xfrm>
                    <a:off x="5235969" y="2434922"/>
                    <a:ext cx="328430" cy="68258"/>
                    <a:chOff x="5121040" y="5179955"/>
                    <a:chExt cx="697248" cy="64620"/>
                  </a:xfrm>
                </p:grpSpPr>
                <p:cxnSp>
                  <p:nvCxnSpPr>
                    <p:cNvPr id="280" name="Straight Connector 279"/>
                    <p:cNvCxnSpPr/>
                    <p:nvPr/>
                  </p:nvCxnSpPr>
                  <p:spPr>
                    <a:xfrm>
                      <a:off x="5818288" y="5182884"/>
                      <a:ext cx="0" cy="61691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1" name="Straight Connector 280"/>
                    <p:cNvCxnSpPr/>
                    <p:nvPr/>
                  </p:nvCxnSpPr>
                  <p:spPr>
                    <a:xfrm>
                      <a:off x="5121040" y="5179955"/>
                      <a:ext cx="0" cy="61691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2" name="Straight Connector 281"/>
                    <p:cNvCxnSpPr/>
                    <p:nvPr/>
                  </p:nvCxnSpPr>
                  <p:spPr>
                    <a:xfrm>
                      <a:off x="5121040" y="5208688"/>
                      <a:ext cx="697248" cy="2268"/>
                    </a:xfrm>
                    <a:prstGeom prst="line">
                      <a:avLst/>
                    </a:prstGeom>
                    <a:ln w="9525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62" name="TextBox 261"/>
                  <p:cNvSpPr txBox="1"/>
                  <p:nvPr/>
                </p:nvSpPr>
                <p:spPr>
                  <a:xfrm>
                    <a:off x="4240327" y="2206486"/>
                    <a:ext cx="251340" cy="43393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 smtClean="0">
                        <a:latin typeface="Arial"/>
                        <a:cs typeface="Arial"/>
                      </a:rPr>
                      <a:t>*</a:t>
                    </a:r>
                    <a:endParaRPr lang="en-US" sz="11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63" name="TextBox 262"/>
                  <p:cNvSpPr txBox="1"/>
                  <p:nvPr/>
                </p:nvSpPr>
                <p:spPr>
                  <a:xfrm>
                    <a:off x="4712489" y="2221831"/>
                    <a:ext cx="251340" cy="43393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 smtClean="0">
                        <a:latin typeface="Arial"/>
                        <a:cs typeface="Arial"/>
                      </a:rPr>
                      <a:t>*</a:t>
                    </a:r>
                    <a:endParaRPr lang="en-US" sz="11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64" name="TextBox 263"/>
                  <p:cNvSpPr txBox="1"/>
                  <p:nvPr/>
                </p:nvSpPr>
                <p:spPr>
                  <a:xfrm>
                    <a:off x="5212056" y="2218901"/>
                    <a:ext cx="251340" cy="43393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 smtClean="0">
                        <a:latin typeface="Arial"/>
                        <a:cs typeface="Arial"/>
                      </a:rPr>
                      <a:t>*</a:t>
                    </a:r>
                    <a:endParaRPr lang="en-US" sz="11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65" name="TextBox 264"/>
                  <p:cNvSpPr txBox="1"/>
                  <p:nvPr/>
                </p:nvSpPr>
                <p:spPr>
                  <a:xfrm>
                    <a:off x="3677243" y="3794822"/>
                    <a:ext cx="622171" cy="3828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 smtClean="0">
                        <a:latin typeface="Arial"/>
                        <a:cs typeface="Arial"/>
                      </a:rPr>
                      <a:t>-  +</a:t>
                    </a:r>
                    <a:endParaRPr lang="en-US" sz="9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66" name="TextBox 265"/>
                  <p:cNvSpPr txBox="1"/>
                  <p:nvPr/>
                </p:nvSpPr>
                <p:spPr>
                  <a:xfrm>
                    <a:off x="3090163" y="3844644"/>
                    <a:ext cx="605668" cy="3828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 smtClean="0">
                        <a:latin typeface="Arial"/>
                        <a:cs typeface="Arial"/>
                      </a:rPr>
                      <a:t>Lrf</a:t>
                    </a:r>
                    <a:endParaRPr lang="en-US" sz="9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67" name="TextBox 266"/>
                  <p:cNvSpPr txBox="1"/>
                  <p:nvPr/>
                </p:nvSpPr>
                <p:spPr>
                  <a:xfrm>
                    <a:off x="3054903" y="4109994"/>
                    <a:ext cx="754007" cy="3828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 smtClean="0">
                        <a:latin typeface="Arial"/>
                        <a:cs typeface="Arial"/>
                      </a:rPr>
                      <a:t>Dlk-1</a:t>
                    </a:r>
                    <a:endParaRPr lang="en-US" sz="9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68" name="TextBox 267"/>
                  <p:cNvSpPr txBox="1"/>
                  <p:nvPr/>
                </p:nvSpPr>
                <p:spPr>
                  <a:xfrm>
                    <a:off x="3696931" y="4121867"/>
                    <a:ext cx="672521" cy="3063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WT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69" name="TextBox 268"/>
                  <p:cNvSpPr txBox="1"/>
                  <p:nvPr/>
                </p:nvSpPr>
                <p:spPr>
                  <a:xfrm>
                    <a:off x="4079158" y="4121874"/>
                    <a:ext cx="911997" cy="3063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mut1AB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70" name="TextBox 269"/>
                  <p:cNvSpPr txBox="1"/>
                  <p:nvPr/>
                </p:nvSpPr>
                <p:spPr>
                  <a:xfrm>
                    <a:off x="4670804" y="4121867"/>
                    <a:ext cx="707755" cy="3063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mut2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71" name="TextBox 270"/>
                  <p:cNvSpPr txBox="1"/>
                  <p:nvPr/>
                </p:nvSpPr>
                <p:spPr>
                  <a:xfrm>
                    <a:off x="5154147" y="4121867"/>
                    <a:ext cx="707755" cy="3063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mut3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72" name="TextBox 271"/>
                  <p:cNvSpPr txBox="1"/>
                  <p:nvPr/>
                </p:nvSpPr>
                <p:spPr>
                  <a:xfrm>
                    <a:off x="5623835" y="4121867"/>
                    <a:ext cx="707755" cy="3063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mut4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73" name="TextBox 272"/>
                  <p:cNvSpPr txBox="1"/>
                  <p:nvPr/>
                </p:nvSpPr>
                <p:spPr>
                  <a:xfrm>
                    <a:off x="6095639" y="4121867"/>
                    <a:ext cx="707755" cy="3063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mut5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cxnSp>
                <p:nvCxnSpPr>
                  <p:cNvPr id="274" name="Straight Connector 273"/>
                  <p:cNvCxnSpPr/>
                  <p:nvPr/>
                </p:nvCxnSpPr>
                <p:spPr>
                  <a:xfrm flipV="1">
                    <a:off x="3723635" y="4134694"/>
                    <a:ext cx="449678" cy="1"/>
                  </a:xfrm>
                  <a:prstGeom prst="line">
                    <a:avLst/>
                  </a:prstGeom>
                  <a:ln w="9525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5" name="Straight Connector 274"/>
                  <p:cNvCxnSpPr/>
                  <p:nvPr/>
                </p:nvCxnSpPr>
                <p:spPr>
                  <a:xfrm flipV="1">
                    <a:off x="4223203" y="4134694"/>
                    <a:ext cx="449678" cy="1"/>
                  </a:xfrm>
                  <a:prstGeom prst="line">
                    <a:avLst/>
                  </a:prstGeom>
                  <a:ln w="9525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6" name="Straight Connector 275"/>
                  <p:cNvCxnSpPr/>
                  <p:nvPr/>
                </p:nvCxnSpPr>
                <p:spPr>
                  <a:xfrm flipV="1">
                    <a:off x="4707346" y="4134694"/>
                    <a:ext cx="449678" cy="1"/>
                  </a:xfrm>
                  <a:prstGeom prst="line">
                    <a:avLst/>
                  </a:prstGeom>
                  <a:ln w="9525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7" name="Straight Connector 276"/>
                  <p:cNvCxnSpPr/>
                  <p:nvPr/>
                </p:nvCxnSpPr>
                <p:spPr>
                  <a:xfrm flipV="1">
                    <a:off x="5217311" y="4134694"/>
                    <a:ext cx="449678" cy="1"/>
                  </a:xfrm>
                  <a:prstGeom prst="line">
                    <a:avLst/>
                  </a:prstGeom>
                  <a:ln w="9525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" name="Straight Connector 277"/>
                  <p:cNvCxnSpPr/>
                  <p:nvPr/>
                </p:nvCxnSpPr>
                <p:spPr>
                  <a:xfrm flipV="1">
                    <a:off x="5688138" y="4134694"/>
                    <a:ext cx="449678" cy="1"/>
                  </a:xfrm>
                  <a:prstGeom prst="line">
                    <a:avLst/>
                  </a:prstGeom>
                  <a:ln w="9525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" name="Straight Connector 278"/>
                  <p:cNvCxnSpPr/>
                  <p:nvPr/>
                </p:nvCxnSpPr>
                <p:spPr>
                  <a:xfrm flipV="1">
                    <a:off x="6168304" y="4134694"/>
                    <a:ext cx="449678" cy="1"/>
                  </a:xfrm>
                  <a:prstGeom prst="line">
                    <a:avLst/>
                  </a:prstGeom>
                  <a:ln w="9525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53" name="TextBox 252"/>
              <p:cNvSpPr txBox="1"/>
              <p:nvPr/>
            </p:nvSpPr>
            <p:spPr>
              <a:xfrm rot="16200000">
                <a:off x="-560066" y="5436010"/>
                <a:ext cx="1830571" cy="5710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/>
                    <a:cs typeface="Arial"/>
                  </a:rPr>
                  <a:t>Relative Luciferase activity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</p:grpSp>
        <p:sp>
          <p:nvSpPr>
            <p:cNvPr id="247" name="TextBox 246"/>
            <p:cNvSpPr txBox="1"/>
            <p:nvPr/>
          </p:nvSpPr>
          <p:spPr>
            <a:xfrm>
              <a:off x="4346411" y="5346713"/>
              <a:ext cx="468887" cy="2570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-  +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4699355" y="5340367"/>
              <a:ext cx="468887" cy="2570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-  +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249" name="TextBox 248"/>
            <p:cNvSpPr txBox="1"/>
            <p:nvPr/>
          </p:nvSpPr>
          <p:spPr>
            <a:xfrm>
              <a:off x="5089316" y="5338347"/>
              <a:ext cx="468887" cy="2570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-  +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5431228" y="5340476"/>
              <a:ext cx="468887" cy="2570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-  +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5801516" y="5336255"/>
              <a:ext cx="468887" cy="2570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-  +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sp>
        <p:nvSpPr>
          <p:cNvPr id="339" name="TextBox 338"/>
          <p:cNvSpPr txBox="1"/>
          <p:nvPr/>
        </p:nvSpPr>
        <p:spPr>
          <a:xfrm>
            <a:off x="2740916" y="120134"/>
            <a:ext cx="3888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Guarnerio et al. Supplementary Fig. S4</a:t>
            </a:r>
            <a:endParaRPr lang="en-US" dirty="0"/>
          </a:p>
        </p:txBody>
      </p:sp>
      <p:sp>
        <p:nvSpPr>
          <p:cNvPr id="295" name="TextBox 294"/>
          <p:cNvSpPr txBox="1"/>
          <p:nvPr/>
        </p:nvSpPr>
        <p:spPr>
          <a:xfrm>
            <a:off x="1918670" y="4435727"/>
            <a:ext cx="288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D</a:t>
            </a:r>
            <a:endParaRPr lang="en-US" sz="1400" b="1" dirty="0">
              <a:latin typeface="Arial"/>
              <a:cs typeface="Arial"/>
            </a:endParaRPr>
          </a:p>
        </p:txBody>
      </p:sp>
      <p:pic>
        <p:nvPicPr>
          <p:cNvPr id="206" name="Picture 20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0587" y="6455955"/>
            <a:ext cx="1213402" cy="1759695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368993" y="6289148"/>
            <a:ext cx="2991090" cy="1728202"/>
            <a:chOff x="400949" y="4701177"/>
            <a:chExt cx="2991090" cy="1728202"/>
          </a:xfrm>
        </p:grpSpPr>
        <p:pic>
          <p:nvPicPr>
            <p:cNvPr id="296" name="Picture 295" descr="cre shDLK1 7287.jpg"/>
            <p:cNvPicPr>
              <a:picLocks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0949" y="5102735"/>
              <a:ext cx="681181" cy="63281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99" name="Picture 298" descr="cre shDLK1 6286.jpg"/>
            <p:cNvPicPr>
              <a:picLocks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74294" y="5102735"/>
              <a:ext cx="662771" cy="63281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00" name="Picture 299" descr="cre shDLK146 1270.jpg"/>
            <p:cNvPicPr>
              <a:picLocks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87277" y="5102735"/>
              <a:ext cx="681181" cy="63281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01" name="Picture 300" descr="cre4279.jpg"/>
            <p:cNvPicPr>
              <a:picLocks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34415" y="5102735"/>
              <a:ext cx="681181" cy="63281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03" name="Picture 302" descr="CV piastra4293.jpg"/>
            <p:cNvPicPr>
              <a:picLocks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0949" y="5796563"/>
              <a:ext cx="681181" cy="63281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304" name="Picture 303" descr="CV piastra4293.jpg"/>
            <p:cNvPicPr>
              <a:picLocks/>
            </p:cNvPicPr>
            <p:nvPr/>
          </p:nvPicPr>
          <p:blipFill rotWithShape="1"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74294" y="5796563"/>
              <a:ext cx="662771" cy="63281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309" name="Picture 308" descr="CV piastra1290.jpg"/>
            <p:cNvPicPr>
              <a:picLocks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87277" y="5796563"/>
              <a:ext cx="681181" cy="63281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311" name="Picture 310" descr="CV piastra3292.jpg"/>
            <p:cNvPicPr>
              <a:picLocks/>
            </p:cNvPicPr>
            <p:nvPr/>
          </p:nvPicPr>
          <p:blipFill rotWithShape="1"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34415" y="5796563"/>
              <a:ext cx="681181" cy="63281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317" name="TextBox 316"/>
            <p:cNvSpPr txBox="1"/>
            <p:nvPr/>
          </p:nvSpPr>
          <p:spPr>
            <a:xfrm>
              <a:off x="400950" y="4701177"/>
              <a:ext cx="67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CTR-</a:t>
              </a:r>
            </a:p>
            <a:p>
              <a:pPr algn="ctr"/>
              <a:r>
                <a:rPr lang="en-US" sz="1000" dirty="0" err="1" smtClean="0">
                  <a:latin typeface="Arial"/>
                  <a:cs typeface="Arial"/>
                </a:rPr>
                <a:t>shSCR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318" name="TextBox 317"/>
            <p:cNvSpPr txBox="1"/>
            <p:nvPr/>
          </p:nvSpPr>
          <p:spPr>
            <a:xfrm>
              <a:off x="1124124" y="4701177"/>
              <a:ext cx="7086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CRE-</a:t>
              </a:r>
            </a:p>
            <a:p>
              <a:pPr algn="ctr"/>
              <a:r>
                <a:rPr lang="en-US" sz="1000" dirty="0" err="1" smtClean="0">
                  <a:latin typeface="Arial"/>
                  <a:cs typeface="Arial"/>
                </a:rPr>
                <a:t>shSCR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319" name="TextBox 318"/>
            <p:cNvSpPr txBox="1"/>
            <p:nvPr/>
          </p:nvSpPr>
          <p:spPr>
            <a:xfrm>
              <a:off x="1763846" y="4701177"/>
              <a:ext cx="8963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CRE-</a:t>
              </a:r>
            </a:p>
            <a:p>
              <a:pPr algn="ctr"/>
              <a:r>
                <a:rPr lang="en-US" sz="1000" dirty="0" smtClean="0">
                  <a:latin typeface="Arial"/>
                  <a:cs typeface="Arial"/>
                </a:rPr>
                <a:t>shDlk1(2)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320" name="TextBox 319"/>
            <p:cNvSpPr txBox="1"/>
            <p:nvPr/>
          </p:nvSpPr>
          <p:spPr>
            <a:xfrm>
              <a:off x="2495669" y="4701177"/>
              <a:ext cx="8963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CRE-</a:t>
              </a:r>
            </a:p>
            <a:p>
              <a:pPr algn="ctr"/>
              <a:r>
                <a:rPr lang="en-US" sz="1000" dirty="0" smtClean="0">
                  <a:latin typeface="Arial"/>
                  <a:cs typeface="Arial"/>
                </a:rPr>
                <a:t>shDlk1(3)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sp>
        <p:nvSpPr>
          <p:cNvPr id="324" name="TextBox 323"/>
          <p:cNvSpPr txBox="1"/>
          <p:nvPr/>
        </p:nvSpPr>
        <p:spPr>
          <a:xfrm>
            <a:off x="75884" y="5934183"/>
            <a:ext cx="288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E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5583592" y="6258866"/>
            <a:ext cx="288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F</a:t>
            </a:r>
            <a:endParaRPr lang="en-US" sz="1400" b="1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697024" y="6480279"/>
            <a:ext cx="1079442" cy="1735371"/>
          </a:xfrm>
          <a:prstGeom prst="rect">
            <a:avLst/>
          </a:prstGeom>
        </p:spPr>
      </p:pic>
      <p:pic>
        <p:nvPicPr>
          <p:cNvPr id="208" name="Picture 207" descr="ctr3274.jpg"/>
          <p:cNvPicPr>
            <a:picLocks/>
          </p:cNvPicPr>
          <p:nvPr/>
        </p:nvPicPr>
        <p:blipFill rotWithShape="1"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9360" y="1126420"/>
            <a:ext cx="681181" cy="6328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2" name="Picture 301" descr="cre1268.jpg"/>
          <p:cNvPicPr>
            <a:picLocks/>
          </p:cNvPicPr>
          <p:nvPr/>
        </p:nvPicPr>
        <p:blipFill rotWithShape="1"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2825" y="1126420"/>
            <a:ext cx="681181" cy="63281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305" name="Picture 304" descr="piastra2 Oil262.jpg"/>
          <p:cNvPicPr>
            <a:picLocks/>
          </p:cNvPicPr>
          <p:nvPr/>
        </p:nvPicPr>
        <p:blipFill rotWithShape="1"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4236" y="2844694"/>
            <a:ext cx="681181" cy="63281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306" name="Picture 305" descr="piastra2 Oil262.jpg"/>
          <p:cNvPicPr>
            <a:picLocks/>
          </p:cNvPicPr>
          <p:nvPr/>
        </p:nvPicPr>
        <p:blipFill rotWithShape="1"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9549" y="2844694"/>
            <a:ext cx="681181" cy="63281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307" name="Picture 306" descr="CV piastra2291.jpg"/>
          <p:cNvPicPr>
            <a:picLocks/>
          </p:cNvPicPr>
          <p:nvPr/>
        </p:nvPicPr>
        <p:blipFill rotWithShape="1"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174236" y="3529415"/>
            <a:ext cx="681181" cy="63281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308" name="Picture 307" descr="CV piastra2291.jpg"/>
          <p:cNvPicPr>
            <a:picLocks/>
          </p:cNvPicPr>
          <p:nvPr/>
        </p:nvPicPr>
        <p:blipFill rotWithShape="1"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909549" y="3529415"/>
            <a:ext cx="681181" cy="63281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310" name="Picture 309" descr="CV piastra3292.jpg"/>
          <p:cNvPicPr>
            <a:picLocks/>
          </p:cNvPicPr>
          <p:nvPr/>
        </p:nvPicPr>
        <p:blipFill rotWithShape="1">
          <a:blip r:embed="rId33" cstate="print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9359" y="1820248"/>
            <a:ext cx="681181" cy="63281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312" name="Picture 311" descr="CV piastra4293.jpg"/>
          <p:cNvPicPr>
            <a:picLocks/>
          </p:cNvPicPr>
          <p:nvPr/>
        </p:nvPicPr>
        <p:blipFill rotWithShape="1">
          <a:blip r:embed="rId35" cstate="print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2825" y="1811141"/>
            <a:ext cx="681181" cy="63281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13" name="TextBox 312"/>
          <p:cNvSpPr txBox="1"/>
          <p:nvPr/>
        </p:nvSpPr>
        <p:spPr>
          <a:xfrm>
            <a:off x="4169361" y="716614"/>
            <a:ext cx="6811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CTR-</a:t>
            </a:r>
          </a:p>
          <a:p>
            <a:pPr algn="ctr"/>
            <a:r>
              <a:rPr lang="en-US" sz="1000" dirty="0" err="1" smtClean="0">
                <a:latin typeface="Arial"/>
                <a:cs typeface="Arial"/>
              </a:rPr>
              <a:t>shSCR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4892536" y="716614"/>
            <a:ext cx="699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CRE-</a:t>
            </a:r>
          </a:p>
          <a:p>
            <a:pPr algn="ctr"/>
            <a:r>
              <a:rPr lang="en-US" sz="1000" dirty="0" err="1" smtClean="0">
                <a:latin typeface="Arial"/>
                <a:cs typeface="Arial"/>
              </a:rPr>
              <a:t>shSCR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4035284" y="2434888"/>
            <a:ext cx="931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CRE-</a:t>
            </a:r>
          </a:p>
          <a:p>
            <a:pPr algn="ctr"/>
            <a:r>
              <a:rPr lang="en-US" sz="1000" dirty="0" smtClean="0">
                <a:latin typeface="Arial"/>
                <a:cs typeface="Arial"/>
              </a:rPr>
              <a:t>shSox9(2)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16" name="TextBox 315"/>
          <p:cNvSpPr txBox="1"/>
          <p:nvPr/>
        </p:nvSpPr>
        <p:spPr>
          <a:xfrm>
            <a:off x="4786645" y="2434888"/>
            <a:ext cx="931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CRE-</a:t>
            </a:r>
          </a:p>
          <a:p>
            <a:pPr algn="ctr"/>
            <a:r>
              <a:rPr lang="en-US" sz="1000" dirty="0" smtClean="0">
                <a:latin typeface="Arial"/>
                <a:cs typeface="Arial"/>
              </a:rPr>
              <a:t>shSox9(3)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202" name="Picture 201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2898043" y="2600996"/>
            <a:ext cx="1058283" cy="1704445"/>
          </a:xfrm>
          <a:prstGeom prst="rect">
            <a:avLst/>
          </a:prstGeom>
        </p:spPr>
      </p:pic>
      <p:pic>
        <p:nvPicPr>
          <p:cNvPr id="203" name="Picture 202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2881987" y="932743"/>
            <a:ext cx="1069909" cy="1723170"/>
          </a:xfrm>
          <a:prstGeom prst="rect">
            <a:avLst/>
          </a:prstGeom>
        </p:spPr>
      </p:pic>
      <p:sp>
        <p:nvSpPr>
          <p:cNvPr id="321" name="TextBox 320"/>
          <p:cNvSpPr txBox="1"/>
          <p:nvPr/>
        </p:nvSpPr>
        <p:spPr>
          <a:xfrm>
            <a:off x="2710078" y="689539"/>
            <a:ext cx="288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B</a:t>
            </a:r>
            <a:endParaRPr lang="en-US" sz="1400" b="1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5631332" y="1742376"/>
            <a:ext cx="1189365" cy="1735134"/>
          </a:xfrm>
          <a:prstGeom prst="rect">
            <a:avLst/>
          </a:prstGeom>
        </p:spPr>
      </p:pic>
      <p:pic>
        <p:nvPicPr>
          <p:cNvPr id="205" name="Picture 204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289590" y="5994985"/>
            <a:ext cx="944989" cy="15413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289590" y="7466618"/>
            <a:ext cx="954235" cy="1556422"/>
          </a:xfrm>
          <a:prstGeom prst="rect">
            <a:avLst/>
          </a:prstGeom>
        </p:spPr>
      </p:pic>
      <p:sp>
        <p:nvSpPr>
          <p:cNvPr id="185" name="TextBox 184"/>
          <p:cNvSpPr txBox="1"/>
          <p:nvPr/>
        </p:nvSpPr>
        <p:spPr>
          <a:xfrm>
            <a:off x="556379" y="4435727"/>
            <a:ext cx="288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C</a:t>
            </a:r>
            <a:endParaRPr lang="en-US" sz="1400" b="1" dirty="0">
              <a:latin typeface="Arial"/>
              <a:cs typeface="Arial"/>
            </a:endParaRPr>
          </a:p>
        </p:txBody>
      </p:sp>
      <p:grpSp>
        <p:nvGrpSpPr>
          <p:cNvPr id="186" name="Group 185"/>
          <p:cNvGrpSpPr/>
          <p:nvPr/>
        </p:nvGrpSpPr>
        <p:grpSpPr>
          <a:xfrm>
            <a:off x="499752" y="595654"/>
            <a:ext cx="1838806" cy="1692659"/>
            <a:chOff x="120474" y="2113770"/>
            <a:chExt cx="1838806" cy="1692659"/>
          </a:xfrm>
        </p:grpSpPr>
        <p:grpSp>
          <p:nvGrpSpPr>
            <p:cNvPr id="187" name="Group 186"/>
            <p:cNvGrpSpPr/>
            <p:nvPr/>
          </p:nvGrpSpPr>
          <p:grpSpPr>
            <a:xfrm>
              <a:off x="539083" y="2113770"/>
              <a:ext cx="1420197" cy="1692659"/>
              <a:chOff x="539749" y="2707819"/>
              <a:chExt cx="1893805" cy="2426884"/>
            </a:xfrm>
          </p:grpSpPr>
          <p:pic>
            <p:nvPicPr>
              <p:cNvPr id="196" name="Picture 195" descr="181012 hsp90 (sox9)122.tif"/>
              <p:cNvPicPr>
                <a:picLocks noChangeAspect="1"/>
              </p:cNvPicPr>
              <p:nvPr/>
            </p:nvPicPr>
            <p:blipFill rotWithShape="1">
              <a:blip r:embed="rId4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39750" y="4234179"/>
                <a:ext cx="1130300" cy="452120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pic>
            <p:nvPicPr>
              <p:cNvPr id="197" name="Picture 196" descr="181012 shsox92121.tif"/>
              <p:cNvPicPr>
                <a:picLocks noChangeAspect="1"/>
              </p:cNvPicPr>
              <p:nvPr/>
            </p:nvPicPr>
            <p:blipFill rotWithShape="1">
              <a:blip r:embed="rId4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39749" y="4758268"/>
                <a:ext cx="1130301" cy="376435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198" name="TextBox 6"/>
              <p:cNvSpPr txBox="1">
                <a:spLocks noChangeArrowheads="1"/>
              </p:cNvSpPr>
              <p:nvPr/>
            </p:nvSpPr>
            <p:spPr bwMode="auto">
              <a:xfrm rot="16200000">
                <a:off x="39018" y="3505504"/>
                <a:ext cx="1377731" cy="2804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/>
                    <a:cs typeface="Arial"/>
                  </a:rPr>
                  <a:t>CTR-shSCR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99" name="TextBox 7"/>
              <p:cNvSpPr txBox="1">
                <a:spLocks noChangeArrowheads="1"/>
              </p:cNvSpPr>
              <p:nvPr/>
            </p:nvSpPr>
            <p:spPr bwMode="auto">
              <a:xfrm rot="16200000">
                <a:off x="450199" y="3494475"/>
                <a:ext cx="1319154" cy="2804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/>
                    <a:cs typeface="Arial"/>
                  </a:rPr>
                  <a:t>CRE-shSCR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04" name="TextBox 7"/>
              <p:cNvSpPr txBox="1">
                <a:spLocks noChangeArrowheads="1"/>
              </p:cNvSpPr>
              <p:nvPr/>
            </p:nvSpPr>
            <p:spPr bwMode="auto">
              <a:xfrm rot="16200000">
                <a:off x="715941" y="3322543"/>
                <a:ext cx="1557780" cy="328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CRE- shSox9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07" name="TextBox 206"/>
              <p:cNvSpPr txBox="1"/>
              <p:nvPr/>
            </p:nvSpPr>
            <p:spPr>
              <a:xfrm>
                <a:off x="1595354" y="4282134"/>
                <a:ext cx="838200" cy="299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/>
                    <a:cs typeface="Arial"/>
                  </a:rPr>
                  <a:t>Hsp90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322" name="TextBox 321"/>
              <p:cNvSpPr txBox="1"/>
              <p:nvPr/>
            </p:nvSpPr>
            <p:spPr>
              <a:xfrm>
                <a:off x="1553736" y="4751929"/>
                <a:ext cx="838200" cy="299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/>
                    <a:cs typeface="Arial"/>
                  </a:rPr>
                  <a:t>Sox9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</p:grpSp>
        <p:sp>
          <p:nvSpPr>
            <p:cNvPr id="189" name="TextBox 188"/>
            <p:cNvSpPr txBox="1"/>
            <p:nvPr/>
          </p:nvSpPr>
          <p:spPr>
            <a:xfrm>
              <a:off x="180388" y="3466921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75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90" name="Straight Connector 189"/>
            <p:cNvCxnSpPr/>
            <p:nvPr/>
          </p:nvCxnSpPr>
          <p:spPr>
            <a:xfrm>
              <a:off x="402710" y="3590230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/>
            <p:cNvSpPr txBox="1"/>
            <p:nvPr/>
          </p:nvSpPr>
          <p:spPr>
            <a:xfrm>
              <a:off x="189263" y="3342404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75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32304" y="3078905"/>
              <a:ext cx="3558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100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93" name="Straight Connector 192"/>
            <p:cNvCxnSpPr/>
            <p:nvPr/>
          </p:nvCxnSpPr>
          <p:spPr>
            <a:xfrm>
              <a:off x="411585" y="3465713"/>
              <a:ext cx="1209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>
              <a:off x="411585" y="3189242"/>
              <a:ext cx="1209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/>
            <p:cNvSpPr txBox="1"/>
            <p:nvPr/>
          </p:nvSpPr>
          <p:spPr>
            <a:xfrm>
              <a:off x="120474" y="2922933"/>
              <a:ext cx="3963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>
                  <a:latin typeface="Arial"/>
                  <a:cs typeface="Arial"/>
                </a:rPr>
                <a:t>kDa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832823" y="4483040"/>
            <a:ext cx="1069808" cy="173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868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5841" y="1149420"/>
            <a:ext cx="1208816" cy="185775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909422" y="1041190"/>
            <a:ext cx="1953290" cy="1837718"/>
            <a:chOff x="234468" y="1196572"/>
            <a:chExt cx="2242344" cy="2113292"/>
          </a:xfrm>
        </p:grpSpPr>
        <p:pic>
          <p:nvPicPr>
            <p:cNvPr id="8" name="Picture 7" descr="pok silenziamenti256.jp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8084" y="2426765"/>
              <a:ext cx="1620774" cy="19313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" name="Picture 8" descr="hsp90 silenziamenti258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8084" y="3020257"/>
              <a:ext cx="1620774" cy="28346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0" name="Picture 9" descr="sox9 silenziamenti257.jp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8084" y="2679806"/>
              <a:ext cx="1620774" cy="28346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 rot="16200000">
              <a:off x="-140029" y="1820073"/>
              <a:ext cx="1031652" cy="2826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CTR-shSCR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642114" y="1820073"/>
              <a:ext cx="1039934" cy="282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CRE-shSCR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919986" y="1800073"/>
              <a:ext cx="1023587" cy="282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CRE-shDlk1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1136902" y="1790793"/>
              <a:ext cx="1064704" cy="282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CRE-shSox9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377151" y="1790869"/>
              <a:ext cx="1056422" cy="282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CTR-shSox9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24436" y="1800148"/>
              <a:ext cx="1015306" cy="282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CTR-shDlk1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278003" y="1459684"/>
              <a:ext cx="1620774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45557" y="1196572"/>
              <a:ext cx="1589354" cy="2831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p53</a:t>
              </a:r>
              <a:r>
                <a:rPr lang="en-US" sz="1000" baseline="30000" dirty="0" smtClean="0">
                  <a:latin typeface="Arial"/>
                  <a:cs typeface="Arial"/>
                </a:rPr>
                <a:t>KO</a:t>
              </a:r>
              <a:r>
                <a:rPr lang="en-US" sz="1000" dirty="0" smtClean="0">
                  <a:latin typeface="Arial"/>
                  <a:cs typeface="Arial"/>
                </a:rPr>
                <a:t>Zbtb7a</a:t>
              </a:r>
              <a:r>
                <a:rPr lang="en-US" sz="1000" baseline="30000" dirty="0" smtClean="0">
                  <a:latin typeface="Arial"/>
                  <a:cs typeface="Arial"/>
                </a:rPr>
                <a:t>F/F</a:t>
              </a:r>
              <a:r>
                <a:rPr lang="en-US" sz="1000" dirty="0" smtClean="0">
                  <a:latin typeface="Arial"/>
                  <a:cs typeface="Arial"/>
                </a:rPr>
                <a:t>-cells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39268" y="2389201"/>
              <a:ext cx="403376" cy="2831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Lrf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39268" y="3026722"/>
              <a:ext cx="637544" cy="2831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Hsp90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841527" y="2689042"/>
              <a:ext cx="547545" cy="2831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Sox9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846709" y="120134"/>
            <a:ext cx="3782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Guarnerio et al. Supplementary Fig. S5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08467" y="939726"/>
            <a:ext cx="288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073705" y="913780"/>
            <a:ext cx="288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411325" y="1026309"/>
            <a:ext cx="13844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p53</a:t>
            </a:r>
            <a:r>
              <a:rPr lang="en-US" sz="1000" baseline="30000" dirty="0" smtClean="0">
                <a:latin typeface="Arial"/>
                <a:cs typeface="Arial"/>
              </a:rPr>
              <a:t>KO</a:t>
            </a:r>
            <a:r>
              <a:rPr lang="en-US" sz="1000" dirty="0" smtClean="0">
                <a:latin typeface="Arial"/>
                <a:cs typeface="Arial"/>
              </a:rPr>
              <a:t>Zbtb7a</a:t>
            </a:r>
            <a:r>
              <a:rPr lang="en-US" sz="1000" baseline="30000" dirty="0" smtClean="0">
                <a:latin typeface="Arial"/>
                <a:cs typeface="Arial"/>
              </a:rPr>
              <a:t>F/F</a:t>
            </a:r>
            <a:r>
              <a:rPr lang="en-US" sz="1000" dirty="0" smtClean="0">
                <a:latin typeface="Arial"/>
                <a:cs typeface="Arial"/>
              </a:rPr>
              <a:t>-cells</a:t>
            </a:r>
            <a:endParaRPr lang="en-US" sz="1000" dirty="0">
              <a:latin typeface="Arial"/>
              <a:cs typeface="Arial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48438" y="1243837"/>
            <a:ext cx="1146348" cy="1629319"/>
            <a:chOff x="274393" y="560714"/>
            <a:chExt cx="1146348" cy="1629319"/>
          </a:xfrm>
        </p:grpSpPr>
        <p:pic>
          <p:nvPicPr>
            <p:cNvPr id="25" name="Picture 24" descr="c57bl6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2862" y="746571"/>
              <a:ext cx="490744" cy="460248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274393" y="1605257"/>
              <a:ext cx="114634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004080"/>
                  </a:solidFill>
                  <a:latin typeface="Arial"/>
                  <a:cs typeface="Arial"/>
                </a:rPr>
                <a:t>CTR-shCTR</a:t>
              </a:r>
            </a:p>
            <a:p>
              <a:pPr algn="ctr"/>
              <a:r>
                <a:rPr lang="en-US" sz="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CRE-shSCR</a:t>
              </a:r>
            </a:p>
            <a:p>
              <a:pPr algn="ctr"/>
              <a:r>
                <a:rPr lang="en-US" sz="800" b="1" dirty="0" smtClean="0">
                  <a:solidFill>
                    <a:srgbClr val="8000FF"/>
                  </a:solidFill>
                  <a:latin typeface="Arial"/>
                  <a:cs typeface="Arial"/>
                </a:rPr>
                <a:t>CRE-shDlk1</a:t>
              </a:r>
            </a:p>
            <a:p>
              <a:pPr algn="ctr"/>
              <a:r>
                <a:rPr lang="en-US" sz="800" b="1" dirty="0" smtClean="0">
                  <a:solidFill>
                    <a:srgbClr val="008000"/>
                  </a:solidFill>
                  <a:latin typeface="Arial"/>
                  <a:cs typeface="Arial"/>
                </a:rPr>
                <a:t>CRE-shSOX9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841649" y="1262940"/>
              <a:ext cx="2691" cy="25584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30656" y="560714"/>
              <a:ext cx="95484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/>
                  <a:cs typeface="Arial"/>
                </a:rPr>
                <a:t>1</a:t>
              </a:r>
              <a:r>
                <a:rPr lang="en-US" sz="800" b="1" baseline="30000" dirty="0" smtClean="0">
                  <a:latin typeface="Arial"/>
                  <a:cs typeface="Arial"/>
                </a:rPr>
                <a:t>st</a:t>
              </a:r>
              <a:r>
                <a:rPr lang="en-US" sz="800" b="1" dirty="0" smtClean="0">
                  <a:latin typeface="Arial"/>
                  <a:cs typeface="Arial"/>
                </a:rPr>
                <a:t> recipient</a:t>
              </a:r>
              <a:endParaRPr lang="en-US" sz="800" b="1" dirty="0">
                <a:latin typeface="Arial"/>
                <a:cs typeface="Arial"/>
              </a:endParaRPr>
            </a:p>
          </p:txBody>
        </p:sp>
      </p:grpSp>
      <p:pic>
        <p:nvPicPr>
          <p:cNvPr id="31" name="Picture 30" descr="CRE1.JPG"/>
          <p:cNvPicPr>
            <a:picLocks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2416" y="4316773"/>
            <a:ext cx="913920" cy="8596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" name="Picture 31" descr="shDlk1 46.JPG"/>
          <p:cNvPicPr>
            <a:picLocks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0870" y="3651493"/>
            <a:ext cx="913920" cy="8596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Picture 32" descr="shDlk1 47.JPG"/>
          <p:cNvPicPr>
            <a:picLocks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2169" y="3651493"/>
            <a:ext cx="913920" cy="8596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4" name="Picture 33" descr="shSox9 60.JPG"/>
          <p:cNvPicPr>
            <a:picLocks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0870" y="4938798"/>
            <a:ext cx="913919" cy="8596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5" name="Picture 34" descr="shSox9 63.JPG"/>
          <p:cNvPicPr>
            <a:picLocks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2169" y="4938798"/>
            <a:ext cx="913920" cy="8596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6" name="TextBox 35"/>
          <p:cNvSpPr txBox="1"/>
          <p:nvPr/>
        </p:nvSpPr>
        <p:spPr>
          <a:xfrm>
            <a:off x="3111834" y="4538688"/>
            <a:ext cx="931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CRE-</a:t>
            </a:r>
          </a:p>
          <a:p>
            <a:pPr algn="ctr"/>
            <a:r>
              <a:rPr lang="en-US" sz="1000" dirty="0" smtClean="0">
                <a:latin typeface="Arial"/>
                <a:cs typeface="Arial"/>
              </a:rPr>
              <a:t>shSox9(2)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17527" y="4538688"/>
            <a:ext cx="931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CRE-</a:t>
            </a:r>
          </a:p>
          <a:p>
            <a:pPr algn="ctr"/>
            <a:r>
              <a:rPr lang="en-US" sz="1000" dirty="0" smtClean="0">
                <a:latin typeface="Arial"/>
                <a:cs typeface="Arial"/>
              </a:rPr>
              <a:t>shSox9(3)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248159" y="3916663"/>
            <a:ext cx="7086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CRE-</a:t>
            </a:r>
          </a:p>
          <a:p>
            <a:pPr algn="ctr"/>
            <a:r>
              <a:rPr lang="en-US" sz="1000" dirty="0" err="1" smtClean="0">
                <a:latin typeface="Arial"/>
                <a:cs typeface="Arial"/>
              </a:rPr>
              <a:t>shSCR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111834" y="3251383"/>
            <a:ext cx="896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CRE-</a:t>
            </a:r>
          </a:p>
          <a:p>
            <a:pPr algn="ctr"/>
            <a:r>
              <a:rPr lang="en-US" sz="1000" dirty="0" smtClean="0">
                <a:latin typeface="Arial"/>
                <a:cs typeface="Arial"/>
              </a:rPr>
              <a:t>shDlk1(2)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12189" y="3251383"/>
            <a:ext cx="896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CRE-</a:t>
            </a:r>
          </a:p>
          <a:p>
            <a:pPr algn="ctr"/>
            <a:r>
              <a:rPr lang="en-US" sz="1000" dirty="0" smtClean="0">
                <a:latin typeface="Arial"/>
                <a:cs typeface="Arial"/>
              </a:rPr>
              <a:t>shDlk1(3)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083174" y="3505410"/>
            <a:ext cx="1508501" cy="24213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22483" y="3142548"/>
            <a:ext cx="1063484" cy="17110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22483" y="4758163"/>
            <a:ext cx="1058219" cy="1721581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608467" y="3016396"/>
            <a:ext cx="288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C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66281" y="198846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75</a:t>
            </a:r>
            <a:endParaRPr lang="en-US" sz="800" dirty="0">
              <a:latin typeface="Arial"/>
              <a:cs typeface="Arial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1805883" y="2111771"/>
            <a:ext cx="120960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588515" y="2742656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75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31556" y="2548277"/>
            <a:ext cx="3558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100</a:t>
            </a:r>
            <a:endParaRPr lang="en-US" sz="800" dirty="0">
              <a:latin typeface="Arial"/>
              <a:cs typeface="Arial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1810837" y="2865965"/>
            <a:ext cx="120960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810837" y="2658614"/>
            <a:ext cx="120960" cy="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531556" y="1836723"/>
            <a:ext cx="3963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>
                <a:latin typeface="Arial"/>
                <a:cs typeface="Arial"/>
              </a:rPr>
              <a:t>kDa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578671" y="223156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75</a:t>
            </a:r>
            <a:endParaRPr lang="en-US" sz="800" dirty="0">
              <a:latin typeface="Arial"/>
              <a:cs typeface="Arial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1818273" y="2354874"/>
            <a:ext cx="120960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429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27724</TotalTime>
  <Words>592</Words>
  <Application>Microsoft Macintosh PowerPoint</Application>
  <PresentationFormat>Letter Paper (8.5x11 in)</PresentationFormat>
  <Paragraphs>324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Università Vita Salute San Raffaele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Jlenia Guarnerio</dc:creator>
  <cp:lastModifiedBy>jlenia guarnerio</cp:lastModifiedBy>
  <cp:revision>1168</cp:revision>
  <cp:lastPrinted>2014-06-11T15:46:32Z</cp:lastPrinted>
  <dcterms:created xsi:type="dcterms:W3CDTF">2012-08-09T17:52:13Z</dcterms:created>
  <dcterms:modified xsi:type="dcterms:W3CDTF">2015-01-13T00:27:05Z</dcterms:modified>
</cp:coreProperties>
</file>