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408F-A0FD-4E90-9059-09F2FBAC3855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5148-D7E4-4E07-AC51-DA9CFB352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592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408F-A0FD-4E90-9059-09F2FBAC3855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5148-D7E4-4E07-AC51-DA9CFB352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52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408F-A0FD-4E90-9059-09F2FBAC3855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5148-D7E4-4E07-AC51-DA9CFB352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163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408F-A0FD-4E90-9059-09F2FBAC3855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5148-D7E4-4E07-AC51-DA9CFB352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764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408F-A0FD-4E90-9059-09F2FBAC3855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5148-D7E4-4E07-AC51-DA9CFB352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817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408F-A0FD-4E90-9059-09F2FBAC3855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5148-D7E4-4E07-AC51-DA9CFB352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661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408F-A0FD-4E90-9059-09F2FBAC3855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5148-D7E4-4E07-AC51-DA9CFB352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664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408F-A0FD-4E90-9059-09F2FBAC3855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5148-D7E4-4E07-AC51-DA9CFB352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954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408F-A0FD-4E90-9059-09F2FBAC3855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5148-D7E4-4E07-AC51-DA9CFB352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839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408F-A0FD-4E90-9059-09F2FBAC3855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5148-D7E4-4E07-AC51-DA9CFB352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236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408F-A0FD-4E90-9059-09F2FBAC3855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5148-D7E4-4E07-AC51-DA9CFB352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159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F408F-A0FD-4E90-9059-09F2FBAC3855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55148-D7E4-4E07-AC51-DA9CFB352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693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93" r="89138"/>
          <a:stretch/>
        </p:blipFill>
        <p:spPr>
          <a:xfrm>
            <a:off x="3420578" y="678582"/>
            <a:ext cx="2452461" cy="59355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49" t="51193" r="56917"/>
          <a:stretch/>
        </p:blipFill>
        <p:spPr>
          <a:xfrm>
            <a:off x="6043462" y="678582"/>
            <a:ext cx="1588168" cy="59355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93" t="51061" r="49173" b="132"/>
          <a:stretch/>
        </p:blipFill>
        <p:spPr>
          <a:xfrm>
            <a:off x="8596137" y="678582"/>
            <a:ext cx="1588168" cy="59355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90" t="51193" r="32476"/>
          <a:stretch/>
        </p:blipFill>
        <p:spPr>
          <a:xfrm>
            <a:off x="10354728" y="678581"/>
            <a:ext cx="1588168" cy="5935578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6995795" y="534035"/>
            <a:ext cx="3176" cy="1445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Right Brace 13"/>
          <p:cNvSpPr/>
          <p:nvPr/>
        </p:nvSpPr>
        <p:spPr>
          <a:xfrm>
            <a:off x="7687027" y="3328035"/>
            <a:ext cx="137110" cy="2324100"/>
          </a:xfrm>
          <a:prstGeom prst="rightBrace">
            <a:avLst>
              <a:gd name="adj1" fmla="val 40891"/>
              <a:gd name="adj2" fmla="val 51435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ight Brace 14"/>
          <p:cNvSpPr/>
          <p:nvPr/>
        </p:nvSpPr>
        <p:spPr>
          <a:xfrm>
            <a:off x="7701013" y="678581"/>
            <a:ext cx="123123" cy="2649453"/>
          </a:xfrm>
          <a:prstGeom prst="rightBrace">
            <a:avLst>
              <a:gd name="adj1" fmla="val 40891"/>
              <a:gd name="adj2" fmla="val 51435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TextBox 15"/>
          <p:cNvSpPr txBox="1"/>
          <p:nvPr/>
        </p:nvSpPr>
        <p:spPr>
          <a:xfrm>
            <a:off x="7928008" y="1897380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CNL</a:t>
            </a:r>
            <a:endParaRPr lang="es-E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7928008" y="4336196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T</a:t>
            </a:r>
            <a:r>
              <a:rPr lang="es-ES" sz="1400" dirty="0" smtClean="0"/>
              <a:t>NL</a:t>
            </a:r>
            <a:endParaRPr lang="es-ES" sz="140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4812682" y="480695"/>
            <a:ext cx="53741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458384" y="480695"/>
            <a:ext cx="53741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9121515" y="480695"/>
            <a:ext cx="53741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0767410" y="480694"/>
            <a:ext cx="53741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729744" y="172918"/>
            <a:ext cx="7032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P-</a:t>
            </a:r>
            <a:r>
              <a:rPr lang="es-ES" sz="1400" dirty="0" err="1" smtClean="0"/>
              <a:t>loop</a:t>
            </a:r>
            <a:endParaRPr lang="es-E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6314600" y="172917"/>
            <a:ext cx="81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Kinase-2</a:t>
            </a:r>
            <a:endParaRPr lang="es-E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8708343" y="172916"/>
            <a:ext cx="14563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       kinase-3</a:t>
            </a:r>
            <a:endParaRPr lang="es-E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10670387" y="172916"/>
            <a:ext cx="81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GLPLA</a:t>
            </a:r>
            <a:endParaRPr lang="es-ES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36316" y="1702348"/>
            <a:ext cx="332886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/>
              <a:t>Additional file 5.- </a:t>
            </a:r>
            <a:r>
              <a:rPr lang="en-GB" sz="1400" b="1" dirty="0"/>
              <a:t>NBS multiple alignment and subdomain conservation </a:t>
            </a:r>
            <a:endParaRPr lang="en-GB" sz="1400" b="1" dirty="0" smtClean="0"/>
          </a:p>
          <a:p>
            <a:pPr algn="just"/>
            <a:r>
              <a:rPr lang="en-US" sz="1400" dirty="0" smtClean="0"/>
              <a:t>A </a:t>
            </a:r>
            <a:r>
              <a:rPr lang="en-US" sz="1400" dirty="0" smtClean="0"/>
              <a:t>subset </a:t>
            </a:r>
            <a:r>
              <a:rPr lang="en-US" sz="1400" dirty="0" smtClean="0"/>
              <a:t>of CNL and TNL NBS domains were aligned to show the conserved subdomains; p-loop, kinase-2, kinase-3 and GLPLA. A diagnostic site (red arrow) previously reported (Lopez et. al 2003) presents a W (Tryptophan) for most CNL genes and a D (Aspartic acid) for most TNL. More evident variations like the region before the kinase-2 region were captured by the phylogenetic trees to separate the two groups. 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3810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Roberto Jesus Lozano Gonzalez del Valle</dc:creator>
  <cp:lastModifiedBy>Usuario de Windows</cp:lastModifiedBy>
  <cp:revision>2</cp:revision>
  <dcterms:created xsi:type="dcterms:W3CDTF">2015-02-02T00:46:14Z</dcterms:created>
  <dcterms:modified xsi:type="dcterms:W3CDTF">2015-03-20T20:08:24Z</dcterms:modified>
</cp:coreProperties>
</file>