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20.xml" ContentType="application/vnd.openxmlformats-officedocument.presentationml.notesSlide+xml"/>
  <Override PartName="/ppt/charts/chart5.xml" ContentType="application/vnd.openxmlformats-officedocument.drawingml.chart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6.xml" ContentType="application/vnd.openxmlformats-officedocument.drawingml.chart+xml"/>
  <Override PartName="/ppt/notesSlides/notesSlide24.xml" ContentType="application/vnd.openxmlformats-officedocument.presentationml.notesSlide+xml"/>
  <Override PartName="/ppt/charts/chart7.xml" ContentType="application/vnd.openxmlformats-officedocument.drawingml.chart+xml"/>
  <Override PartName="/ppt/notesSlides/notesSlide25.xml" ContentType="application/vnd.openxmlformats-officedocument.presentationml.notesSlide+xml"/>
  <Override PartName="/ppt/charts/chart8.xml" ContentType="application/vnd.openxmlformats-officedocument.drawingml.chart+xml"/>
  <Override PartName="/ppt/notesSlides/notesSlide2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notesMasterIdLst>
    <p:notesMasterId r:id="rId41"/>
  </p:notesMasterIdLst>
  <p:handoutMasterIdLst>
    <p:handoutMasterId r:id="rId42"/>
  </p:handoutMasterIdLst>
  <p:sldIdLst>
    <p:sldId id="265" r:id="rId3"/>
    <p:sldId id="345" r:id="rId4"/>
    <p:sldId id="309" r:id="rId5"/>
    <p:sldId id="338" r:id="rId6"/>
    <p:sldId id="339" r:id="rId7"/>
    <p:sldId id="281" r:id="rId8"/>
    <p:sldId id="283" r:id="rId9"/>
    <p:sldId id="278" r:id="rId10"/>
    <p:sldId id="354" r:id="rId11"/>
    <p:sldId id="262" r:id="rId12"/>
    <p:sldId id="261" r:id="rId13"/>
    <p:sldId id="257" r:id="rId14"/>
    <p:sldId id="268" r:id="rId15"/>
    <p:sldId id="348" r:id="rId16"/>
    <p:sldId id="259" r:id="rId17"/>
    <p:sldId id="263" r:id="rId18"/>
    <p:sldId id="264" r:id="rId19"/>
    <p:sldId id="311" r:id="rId20"/>
    <p:sldId id="267" r:id="rId21"/>
    <p:sldId id="335" r:id="rId22"/>
    <p:sldId id="353" r:id="rId23"/>
    <p:sldId id="351" r:id="rId24"/>
    <p:sldId id="326" r:id="rId25"/>
    <p:sldId id="304" r:id="rId26"/>
    <p:sldId id="349" r:id="rId27"/>
    <p:sldId id="303" r:id="rId28"/>
    <p:sldId id="292" r:id="rId29"/>
    <p:sldId id="327" r:id="rId30"/>
    <p:sldId id="343" r:id="rId31"/>
    <p:sldId id="342" r:id="rId32"/>
    <p:sldId id="308" r:id="rId33"/>
    <p:sldId id="333" r:id="rId34"/>
    <p:sldId id="334" r:id="rId35"/>
    <p:sldId id="330" r:id="rId36"/>
    <p:sldId id="331" r:id="rId37"/>
    <p:sldId id="324" r:id="rId38"/>
    <p:sldId id="344" r:id="rId39"/>
    <p:sldId id="35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0000"/>
    <a:srgbClr val="FFFFCC"/>
    <a:srgbClr val="000099"/>
    <a:srgbClr val="FFCC00"/>
    <a:srgbClr val="0066CC"/>
    <a:srgbClr val="FF6600"/>
    <a:srgbClr val="FFFF66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6807" autoAdjust="0"/>
  </p:normalViewPr>
  <p:slideViewPr>
    <p:cSldViewPr>
      <p:cViewPr>
        <p:scale>
          <a:sx n="100" d="100"/>
          <a:sy n="100" d="100"/>
        </p:scale>
        <p:origin x="-7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2368" y="85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30422019615969"/>
          <c:y val="0.0244386576278011"/>
          <c:w val="0.906957798038403"/>
          <c:h val="0.7559077616215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Normal Weight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2.18</c:v>
                </c:pt>
                <c:pt idx="1">
                  <c:v>2.7</c:v>
                </c:pt>
                <c:pt idx="2">
                  <c:v>2.11</c:v>
                </c:pt>
                <c:pt idx="3">
                  <c:v>1.39</c:v>
                </c:pt>
                <c:pt idx="4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Overweight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3.72</c:v>
                </c:pt>
                <c:pt idx="1">
                  <c:v>2.45</c:v>
                </c:pt>
                <c:pt idx="2">
                  <c:v>1.63</c:v>
                </c:pt>
                <c:pt idx="3">
                  <c:v>1.16</c:v>
                </c:pt>
                <c:pt idx="4">
                  <c:v>1.08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Obese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6.689999999999999</c:v>
                </c:pt>
                <c:pt idx="1">
                  <c:v>3.26</c:v>
                </c:pt>
                <c:pt idx="2">
                  <c:v>1.76</c:v>
                </c:pt>
                <c:pt idx="3">
                  <c:v>1.65</c:v>
                </c:pt>
                <c:pt idx="4">
                  <c:v>1.05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677640"/>
        <c:axId val="2116686392"/>
      </c:barChart>
      <c:catAx>
        <c:axId val="2116677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Number of Healthy </a:t>
                </a:r>
                <a:r>
                  <a:rPr lang="en-US" sz="16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Lifestyle </a:t>
                </a:r>
                <a:r>
                  <a:rPr lang="en-US" sz="1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Factors</a:t>
                </a:r>
                <a:endParaRPr lang="en-US" sz="16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 sz="16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(fruits &amp; </a:t>
                </a:r>
                <a:r>
                  <a:rPr lang="en-US" sz="14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vegetables, exercise, </a:t>
                </a:r>
                <a:r>
                  <a:rPr lang="en-US" sz="14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smoking, moderate</a:t>
                </a:r>
                <a:r>
                  <a:rPr lang="en-US" sz="1400" b="0" baseline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alcohol)</a:t>
                </a:r>
                <a:endParaRPr lang="en-US" sz="14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157485955702906"/>
              <c:y val="0.8604899596902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6686392"/>
        <c:crosses val="autoZero"/>
        <c:auto val="1"/>
        <c:lblAlgn val="ctr"/>
        <c:lblOffset val="100"/>
        <c:noMultiLvlLbl val="0"/>
      </c:catAx>
      <c:valAx>
        <c:axId val="2116686392"/>
        <c:scaling>
          <c:orientation val="minMax"/>
          <c:max val="7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Hazard Ratio</a:t>
                </a:r>
              </a:p>
            </c:rich>
          </c:tx>
          <c:layout>
            <c:manualLayout>
              <c:xMode val="edge"/>
              <c:yMode val="edge"/>
              <c:x val="0.010233918128655"/>
              <c:y val="0.2935641621216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6677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750310816411"/>
          <c:y val="0.221365257066263"/>
          <c:w val="0.20925311967583"/>
          <c:h val="0.188913833823865"/>
        </c:manualLayout>
      </c:layout>
      <c:overlay val="1"/>
      <c:spPr>
        <a:ln>
          <a:solidFill>
            <a:schemeClr val="tx1"/>
          </a:solidFill>
        </a:ln>
      </c:spPr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 Group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6.0</c:v>
                </c:pt>
                <c:pt idx="2">
                  <c:v>12.0</c:v>
                </c:pt>
                <c:pt idx="3">
                  <c:v>18.0</c:v>
                </c:pt>
                <c:pt idx="4">
                  <c:v>24.0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0.0</c:v>
                </c:pt>
                <c:pt idx="1">
                  <c:v>-100.0</c:v>
                </c:pt>
                <c:pt idx="2">
                  <c:v>-130.0</c:v>
                </c:pt>
                <c:pt idx="3">
                  <c:v>-210.0</c:v>
                </c:pt>
                <c:pt idx="4">
                  <c:v>-195.0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Intervention Group</c:v>
                </c:pt>
              </c:strCache>
            </c:strRef>
          </c:tx>
          <c:spPr>
            <a:ln w="38100">
              <a:solidFill>
                <a:schemeClr val="accent5"/>
              </a:solidFill>
            </a:ln>
          </c:spPr>
          <c:marker>
            <c:spPr>
              <a:solidFill>
                <a:schemeClr val="accent5"/>
              </a:solidFill>
              <a:ln w="38100">
                <a:solidFill>
                  <a:schemeClr val="accent5"/>
                </a:solidFill>
              </a:ln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6.0</c:v>
                </c:pt>
                <c:pt idx="2">
                  <c:v>12.0</c:v>
                </c:pt>
                <c:pt idx="3">
                  <c:v>18.0</c:v>
                </c:pt>
                <c:pt idx="4">
                  <c:v>24.0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0.0</c:v>
                </c:pt>
                <c:pt idx="1">
                  <c:v>-185.0</c:v>
                </c:pt>
                <c:pt idx="2">
                  <c:v>-205.0</c:v>
                </c:pt>
                <c:pt idx="3">
                  <c:v>-390.0</c:v>
                </c:pt>
                <c:pt idx="4">
                  <c:v>-350.0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8067336"/>
        <c:axId val="2118074792"/>
      </c:lineChart>
      <c:catAx>
        <c:axId val="2118067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Duration (</a:t>
                </a:r>
                <a:r>
                  <a:rPr lang="en-US" sz="1600" dirty="0" err="1" smtClean="0"/>
                  <a:t>mo</a:t>
                </a:r>
                <a:r>
                  <a:rPr lang="en-US" sz="1600" dirty="0" smtClean="0"/>
                  <a:t>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2118074792"/>
        <c:crosses val="autoZero"/>
        <c:auto val="1"/>
        <c:lblAlgn val="ctr"/>
        <c:lblOffset val="100"/>
        <c:noMultiLvlLbl val="0"/>
      </c:catAx>
      <c:valAx>
        <c:axId val="2118074792"/>
        <c:scaling>
          <c:orientation val="minMax"/>
          <c:max val="0.0"/>
          <c:min val="-5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Energy Intake </a:t>
                </a:r>
              </a:p>
              <a:p>
                <a:pPr>
                  <a:defRPr sz="1600"/>
                </a:pPr>
                <a:r>
                  <a:rPr lang="en-US" sz="1600" dirty="0" smtClean="0"/>
                  <a:t>(kcal/d)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18067336"/>
        <c:crosses val="autoZero"/>
        <c:crossBetween val="between"/>
        <c:majorUnit val="100.0"/>
      </c:valAx>
    </c:plotArea>
    <c:legend>
      <c:legendPos val="t"/>
      <c:layout>
        <c:manualLayout>
          <c:xMode val="edge"/>
          <c:yMode val="edge"/>
          <c:x val="0.0183648798707854"/>
          <c:y val="0.0225402440972366"/>
          <c:w val="0.960064859681002"/>
          <c:h val="0.17240447018594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25400">
      <a:solidFill>
        <a:schemeClr val="accent5"/>
      </a:solidFill>
    </a:ln>
  </c:spPr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Change in Academic Score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en-US" sz="16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 Years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PAAC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Composite*</c:v>
                </c:pt>
                <c:pt idx="1">
                  <c:v>Reading*</c:v>
                </c:pt>
                <c:pt idx="2">
                  <c:v>Math*</c:v>
                </c:pt>
                <c:pt idx="3">
                  <c:v>Spelling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0.75</c:v>
                </c:pt>
                <c:pt idx="2">
                  <c:v>8.0</c:v>
                </c:pt>
                <c:pt idx="3">
                  <c:v>3.8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Composite*</c:v>
                </c:pt>
                <c:pt idx="1">
                  <c:v>Reading*</c:v>
                </c:pt>
                <c:pt idx="2">
                  <c:v>Math*</c:v>
                </c:pt>
                <c:pt idx="3">
                  <c:v>Spelling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-0.75</c:v>
                </c:pt>
                <c:pt idx="1">
                  <c:v>-2.0</c:v>
                </c:pt>
                <c:pt idx="2">
                  <c:v>1.0</c:v>
                </c:pt>
                <c:pt idx="3">
                  <c:v>-0.6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305576"/>
        <c:axId val="2123308616"/>
      </c:barChart>
      <c:catAx>
        <c:axId val="2123305576"/>
        <c:scaling>
          <c:orientation val="minMax"/>
        </c:scaling>
        <c:delete val="0"/>
        <c:axPos val="b"/>
        <c:majorTickMark val="none"/>
        <c:minorTickMark val="none"/>
        <c:tickLblPos val="low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3308616"/>
        <c:crosses val="autoZero"/>
        <c:auto val="1"/>
        <c:lblAlgn val="ctr"/>
        <c:lblOffset val="100"/>
        <c:noMultiLvlLbl val="0"/>
      </c:catAx>
      <c:valAx>
        <c:axId val="2123308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Change in Academic 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Score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3305576"/>
        <c:crosses val="autoZero"/>
        <c:crossBetween val="between"/>
        <c:majorUnit val="2.0"/>
      </c:valAx>
      <c:spPr>
        <a:solidFill>
          <a:schemeClr val="bg1"/>
        </a:solidFill>
      </c:spPr>
    </c:plotArea>
    <c:legend>
      <c:legendPos val="t"/>
      <c:layout/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 at Post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Intervention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Friends' drinking attitudes*</c:v>
                </c:pt>
                <c:pt idx="1">
                  <c:v>Self-esteem*</c:v>
                </c:pt>
                <c:pt idx="2">
                  <c:v>Peer smoke norms*</c:v>
                </c:pt>
                <c:pt idx="3">
                  <c:v>Teen smoke norms*</c:v>
                </c:pt>
                <c:pt idx="4">
                  <c:v>Peer drink norms**</c:v>
                </c:pt>
                <c:pt idx="5">
                  <c:v>Self-esteem**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3.181</c:v>
                </c:pt>
                <c:pt idx="1">
                  <c:v>2.678</c:v>
                </c:pt>
                <c:pt idx="2">
                  <c:v>0.574</c:v>
                </c:pt>
                <c:pt idx="3">
                  <c:v>1.433</c:v>
                </c:pt>
                <c:pt idx="4">
                  <c:v>1.241</c:v>
                </c:pt>
                <c:pt idx="5">
                  <c:v>2.633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Friends' drinking attitudes*</c:v>
                </c:pt>
                <c:pt idx="1">
                  <c:v>Self-esteem*</c:v>
                </c:pt>
                <c:pt idx="2">
                  <c:v>Peer smoke norms*</c:v>
                </c:pt>
                <c:pt idx="3">
                  <c:v>Teen smoke norms*</c:v>
                </c:pt>
                <c:pt idx="4">
                  <c:v>Peer drink norms**</c:v>
                </c:pt>
                <c:pt idx="5">
                  <c:v>Self-esteem**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3.047</c:v>
                </c:pt>
                <c:pt idx="1">
                  <c:v>2.593</c:v>
                </c:pt>
                <c:pt idx="2">
                  <c:v>0.653</c:v>
                </c:pt>
                <c:pt idx="3">
                  <c:v>1.517</c:v>
                </c:pt>
                <c:pt idx="4">
                  <c:v>1.401999999999999</c:v>
                </c:pt>
                <c:pt idx="5">
                  <c:v>2.562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0910616"/>
        <c:axId val="2120913656"/>
      </c:barChart>
      <c:catAx>
        <c:axId val="21209106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0913656"/>
        <c:crosses val="autoZero"/>
        <c:auto val="1"/>
        <c:lblAlgn val="ctr"/>
        <c:lblOffset val="100"/>
        <c:noMultiLvlLbl val="0"/>
      </c:catAx>
      <c:valAx>
        <c:axId val="212091365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Means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0910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905045202683"/>
          <c:y val="0.254784910360781"/>
          <c:w val="0.32094954797317"/>
          <c:h val="0.1338769518217"/>
        </c:manualLayout>
      </c:layout>
      <c:overlay val="1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Family</a:t>
            </a:r>
            <a:r>
              <a:rPr lang="en-US" sz="16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Ripple Effect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Limited sodas</c:v>
                </c:pt>
                <c:pt idx="1">
                  <c:v>More physical activity**</c:v>
                </c:pt>
                <c:pt idx="2">
                  <c:v>Limited outside time**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formatCode="0%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Limited sodas</c:v>
                </c:pt>
                <c:pt idx="1">
                  <c:v>More physical activity**</c:v>
                </c:pt>
                <c:pt idx="2">
                  <c:v>Limited outside time**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0.47</c:v>
                </c:pt>
                <c:pt idx="1">
                  <c:v>0.33</c:v>
                </c:pt>
                <c:pt idx="2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Limited sodas</c:v>
                </c:pt>
                <c:pt idx="1">
                  <c:v>More physical activity**</c:v>
                </c:pt>
                <c:pt idx="2">
                  <c:v>Limited outside time**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0.49</c:v>
                </c:pt>
                <c:pt idx="1">
                  <c:v>0.37</c:v>
                </c:pt>
                <c:pt idx="2">
                  <c:v>0.07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Limited sodas</c:v>
                </c:pt>
                <c:pt idx="1">
                  <c:v>More physical activity**</c:v>
                </c:pt>
                <c:pt idx="2">
                  <c:v>Limited outside time**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0.57</c:v>
                </c:pt>
                <c:pt idx="1">
                  <c:v>0.4</c:v>
                </c:pt>
                <c:pt idx="2">
                  <c:v>0.06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Limited sodas</c:v>
                </c:pt>
                <c:pt idx="1">
                  <c:v>More physical activity**</c:v>
                </c:pt>
                <c:pt idx="2">
                  <c:v>Limited outside time**</c:v>
                </c:pt>
              </c:strCache>
            </c:strRef>
          </c:cat>
          <c:val>
            <c:numRef>
              <c:f>Sheet1!$F$2:$F$4</c:f>
              <c:numCache>
                <c:formatCode>0%</c:formatCode>
                <c:ptCount val="3"/>
                <c:pt idx="0">
                  <c:v>0.53</c:v>
                </c:pt>
                <c:pt idx="1">
                  <c:v>0.47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9097848"/>
        <c:axId val="2119008104"/>
      </c:barChart>
      <c:catAx>
        <c:axId val="2119097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9008104"/>
        <c:crosses val="autoZero"/>
        <c:auto val="1"/>
        <c:lblAlgn val="ctr"/>
        <c:lblOffset val="100"/>
        <c:noMultiLvlLbl val="0"/>
      </c:catAx>
      <c:valAx>
        <c:axId val="21190081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Percent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0043859649122807"/>
              <c:y val="0.38226699603726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909784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785151954689874"/>
          <c:y val="0.333007822551593"/>
          <c:w val="0.131393552052673"/>
          <c:h val="0.285750367464137"/>
        </c:manualLayout>
      </c:layout>
      <c:overlay val="1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Past 30-day</a:t>
            </a:r>
            <a:r>
              <a:rPr lang="en-US" sz="16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Binge Drinking Prevalence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Health Education</c:v>
                </c:pt>
              </c:strCache>
            </c:strRef>
          </c:tx>
          <c:marker>
            <c:symbol val="square"/>
            <c:size val="10"/>
          </c:marker>
          <c:dPt>
            <c:idx val="1"/>
            <c:marker>
              <c:spPr>
                <a:ln cap="rnd">
                  <a:headEnd type="oval"/>
                  <a:tailEnd type="oval"/>
                </a:ln>
              </c:spPr>
            </c:marker>
            <c:bubble3D val="0"/>
          </c:dPt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Week 8</c:v>
                </c:pt>
                <c:pt idx="2">
                  <c:v>Week 26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19.0</c:v>
                </c:pt>
                <c:pt idx="1">
                  <c:v>11.0</c:v>
                </c:pt>
                <c:pt idx="2">
                  <c:v>14.0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Motivational Interviewing</c:v>
                </c:pt>
              </c:strCache>
            </c:strRef>
          </c:tx>
          <c:marker>
            <c:symbol val="square"/>
            <c:size val="10"/>
          </c:marker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Week 8</c:v>
                </c:pt>
                <c:pt idx="2">
                  <c:v>Week 26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16.0</c:v>
                </c:pt>
                <c:pt idx="1">
                  <c:v>13.0</c:v>
                </c:pt>
                <c:pt idx="2">
                  <c:v>15.0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4012296"/>
        <c:axId val="2123922968"/>
      </c:lineChart>
      <c:catAx>
        <c:axId val="21240122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3922968"/>
        <c:crosses val="autoZero"/>
        <c:auto val="1"/>
        <c:lblAlgn val="ctr"/>
        <c:lblOffset val="100"/>
        <c:noMultiLvlLbl val="0"/>
      </c:catAx>
      <c:valAx>
        <c:axId val="2123922968"/>
        <c:scaling>
          <c:orientation val="minMax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Percent binge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401229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Look AHEAD</a:t>
            </a:r>
            <a:r>
              <a:rPr lang="en-US" sz="16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Trial</a:t>
            </a:r>
            <a:r>
              <a:rPr lang="en-US" sz="16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(n=337 pairs)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Overall sample*</c:v>
                </c:pt>
                <c:pt idx="1">
                  <c:v>Untreated husbands*</c:v>
                </c:pt>
                <c:pt idx="2">
                  <c:v>Untreated wives*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87.96</c:v>
                </c:pt>
                <c:pt idx="1">
                  <c:v>95.94</c:v>
                </c:pt>
                <c:pt idx="2">
                  <c:v>81.52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 Year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Overall sample*</c:v>
                </c:pt>
                <c:pt idx="1">
                  <c:v>Untreated husbands*</c:v>
                </c:pt>
                <c:pt idx="2">
                  <c:v>Untreated wives*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85.58</c:v>
                </c:pt>
                <c:pt idx="1">
                  <c:v>93.53</c:v>
                </c:pt>
                <c:pt idx="2">
                  <c:v>79.16999999999998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950664"/>
        <c:axId val="2114180680"/>
      </c:barChart>
      <c:catAx>
        <c:axId val="21239506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4180680"/>
        <c:crosses val="autoZero"/>
        <c:auto val="1"/>
        <c:lblAlgn val="ctr"/>
        <c:lblOffset val="100"/>
        <c:noMultiLvlLbl val="0"/>
      </c:catAx>
      <c:valAx>
        <c:axId val="2114180680"/>
        <c:scaling>
          <c:orientation val="minMax"/>
          <c:max val="1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Weight (kg)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3950664"/>
        <c:crosses val="autoZero"/>
        <c:crossBetween val="between"/>
        <c:majorUnit val="20.0"/>
        <c:minorUnit val="2.0"/>
      </c:valAx>
      <c:spPr>
        <a:noFill/>
        <a:ln w="25400">
          <a:noFill/>
        </a:ln>
      </c:spPr>
    </c:plotArea>
    <c:legend>
      <c:legendPos val="t"/>
      <c:layout/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6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 Changes in Depression</a:t>
            </a:r>
            <a:endParaRPr lang="en-US" sz="16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04918538975161"/>
          <c:y val="0.0253147601396577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Intervention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6 months</c:v>
                </c:pt>
                <c:pt idx="2">
                  <c:v>12 months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7.0</c:v>
                </c:pt>
                <c:pt idx="1">
                  <c:v>5.5</c:v>
                </c:pt>
                <c:pt idx="2">
                  <c:v>5.1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6 months</c:v>
                </c:pt>
                <c:pt idx="2">
                  <c:v>12 months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7.2</c:v>
                </c:pt>
                <c:pt idx="1">
                  <c:v>6.5</c:v>
                </c:pt>
                <c:pt idx="2">
                  <c:v>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121141448"/>
        <c:axId val="2121135464"/>
        <c:axId val="0"/>
      </c:bar3DChart>
      <c:catAx>
        <c:axId val="21211414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1135464"/>
        <c:crosses val="autoZero"/>
        <c:auto val="1"/>
        <c:lblAlgn val="ctr"/>
        <c:lblOffset val="100"/>
        <c:noMultiLvlLbl val="0"/>
      </c:catAx>
      <c:valAx>
        <c:axId val="2121135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CESD Score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114144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596B2F-6B10-408F-B3AD-B286D4B44F1C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0AC9FF3-546F-4575-8DF1-08BA90680039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Minimize toxic conditions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C1F9DFA5-728B-4A79-8FDE-4A24BB635024}" type="parTrans" cxnId="{47322034-6BEA-4320-94F9-9F2EF9E8F6A9}">
      <dgm:prSet/>
      <dgm:spPr/>
      <dgm:t>
        <a:bodyPr/>
        <a:lstStyle/>
        <a:p>
          <a:endParaRPr lang="en-US"/>
        </a:p>
      </dgm:t>
    </dgm:pt>
    <dgm:pt modelId="{BDCA4C54-C5D0-44E1-8C46-DD3C7B527379}" type="sibTrans" cxnId="{47322034-6BEA-4320-94F9-9F2EF9E8F6A9}">
      <dgm:prSet/>
      <dgm:spPr/>
      <dgm:t>
        <a:bodyPr/>
        <a:lstStyle/>
        <a:p>
          <a:endParaRPr lang="en-US"/>
        </a:p>
      </dgm:t>
    </dgm:pt>
    <dgm:pt modelId="{60568F6A-25E2-4D5D-BE03-29631D262AB9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Teach, promote, and richly reinforce </a:t>
          </a:r>
          <a:r>
            <a:rPr lang="en-US" dirty="0" err="1" smtClean="0">
              <a:latin typeface="Arial" pitchFamily="34" charset="0"/>
              <a:cs typeface="Arial" pitchFamily="34" charset="0"/>
            </a:rPr>
            <a:t>prosociality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3045CAFF-5593-49FE-937A-AA8935894ABB}" type="parTrans" cxnId="{2CC9145E-2BEB-4FE6-A75E-C51980A11C07}">
      <dgm:prSet/>
      <dgm:spPr/>
      <dgm:t>
        <a:bodyPr/>
        <a:lstStyle/>
        <a:p>
          <a:endParaRPr lang="en-US"/>
        </a:p>
      </dgm:t>
    </dgm:pt>
    <dgm:pt modelId="{72B7010F-4BAC-4AB9-BD7E-98FA24F6C264}" type="sibTrans" cxnId="{2CC9145E-2BEB-4FE6-A75E-C51980A11C07}">
      <dgm:prSet/>
      <dgm:spPr/>
      <dgm:t>
        <a:bodyPr/>
        <a:lstStyle/>
        <a:p>
          <a:endParaRPr lang="en-US"/>
        </a:p>
      </dgm:t>
    </dgm:pt>
    <dgm:pt modelId="{3BAE3FC9-A1E8-4EDC-BD8E-D7A47D98E29A}">
      <dgm:prSet phldrT="[Text]"/>
      <dgm:spPr/>
      <dgm:t>
        <a:bodyPr/>
        <a:lstStyle/>
        <a:p>
          <a:r>
            <a:rPr lang="en-US" dirty="0" smtClean="0"/>
            <a:t>Positive Development</a:t>
          </a:r>
          <a:endParaRPr lang="en-US" dirty="0"/>
        </a:p>
      </dgm:t>
    </dgm:pt>
    <dgm:pt modelId="{057E6AD9-915F-4975-BB33-E72B1520D6FE}" type="sibTrans" cxnId="{B0D672B2-4BF1-402F-A25F-F48C310406EF}">
      <dgm:prSet/>
      <dgm:spPr/>
      <dgm:t>
        <a:bodyPr/>
        <a:lstStyle/>
        <a:p>
          <a:endParaRPr lang="en-US"/>
        </a:p>
      </dgm:t>
    </dgm:pt>
    <dgm:pt modelId="{6F5EE8E4-E91B-4E20-9E10-15941E4885B0}" type="parTrans" cxnId="{B0D672B2-4BF1-402F-A25F-F48C310406EF}">
      <dgm:prSet/>
      <dgm:spPr/>
      <dgm:t>
        <a:bodyPr/>
        <a:lstStyle/>
        <a:p>
          <a:endParaRPr lang="en-US"/>
        </a:p>
      </dgm:t>
    </dgm:pt>
    <dgm:pt modelId="{3134F797-2504-4DAA-BE46-23733D548C74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 smtClean="0">
              <a:latin typeface="Arial" pitchFamily="34" charset="0"/>
              <a:cs typeface="Arial" pitchFamily="34" charset="0"/>
            </a:rPr>
            <a:t>Promote mindful psychological flexibility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886A2941-7CA6-430E-8B43-67E07520376D}" type="parTrans" cxnId="{0224137D-E07C-49F3-8EF9-544BBE5D4A7A}">
      <dgm:prSet/>
      <dgm:spPr/>
      <dgm:t>
        <a:bodyPr/>
        <a:lstStyle/>
        <a:p>
          <a:endParaRPr lang="en-US"/>
        </a:p>
      </dgm:t>
    </dgm:pt>
    <dgm:pt modelId="{27E5DCBD-083F-43A2-90F9-F0D70E1ED6EB}" type="sibTrans" cxnId="{0224137D-E07C-49F3-8EF9-544BBE5D4A7A}">
      <dgm:prSet/>
      <dgm:spPr/>
      <dgm:t>
        <a:bodyPr/>
        <a:lstStyle/>
        <a:p>
          <a:endParaRPr lang="en-US"/>
        </a:p>
      </dgm:t>
    </dgm:pt>
    <dgm:pt modelId="{B5CA3A99-9003-404C-AB1B-434917DEB56E}">
      <dgm:prSet phldrT="[Text]"/>
      <dgm:spPr>
        <a:solidFill>
          <a:schemeClr val="accent6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dirty="0" smtClean="0">
              <a:latin typeface="Arial" pitchFamily="34" charset="0"/>
              <a:cs typeface="Arial" pitchFamily="34" charset="0"/>
            </a:rPr>
            <a:t>Monitor and limit opportunities for problem behavior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5A1C4730-9555-4C53-A145-30B413B45EFD}" type="parTrans" cxnId="{0DD8AF59-0ADC-4A9D-8892-399CF55E81B6}">
      <dgm:prSet/>
      <dgm:spPr/>
      <dgm:t>
        <a:bodyPr/>
        <a:lstStyle/>
        <a:p>
          <a:endParaRPr lang="en-US"/>
        </a:p>
      </dgm:t>
    </dgm:pt>
    <dgm:pt modelId="{991CD7B9-DCAF-4295-9BEC-9107411A7359}" type="sibTrans" cxnId="{0DD8AF59-0ADC-4A9D-8892-399CF55E81B6}">
      <dgm:prSet/>
      <dgm:spPr/>
      <dgm:t>
        <a:bodyPr/>
        <a:lstStyle/>
        <a:p>
          <a:endParaRPr lang="en-US"/>
        </a:p>
      </dgm:t>
    </dgm:pt>
    <dgm:pt modelId="{C545E677-F0BD-4E0A-9E69-5D900D061E79}" type="pres">
      <dgm:prSet presAssocID="{AA596B2F-6B10-408F-B3AD-B286D4B44F1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651843-AA00-417B-896A-BDA79B1421C1}" type="pres">
      <dgm:prSet presAssocID="{AA596B2F-6B10-408F-B3AD-B286D4B44F1C}" presName="matrix" presStyleCnt="0"/>
      <dgm:spPr/>
    </dgm:pt>
    <dgm:pt modelId="{8AAE9350-CA05-4652-8D4B-BEDA044863BF}" type="pres">
      <dgm:prSet presAssocID="{AA596B2F-6B10-408F-B3AD-B286D4B44F1C}" presName="tile1" presStyleLbl="node1" presStyleIdx="0" presStyleCnt="4"/>
      <dgm:spPr/>
      <dgm:t>
        <a:bodyPr/>
        <a:lstStyle/>
        <a:p>
          <a:endParaRPr lang="en-US"/>
        </a:p>
      </dgm:t>
    </dgm:pt>
    <dgm:pt modelId="{DDB345F0-C5E9-454B-8993-C56C80D994C1}" type="pres">
      <dgm:prSet presAssocID="{AA596B2F-6B10-408F-B3AD-B286D4B44F1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F32D4-867B-4120-B6FF-F2A511461B0C}" type="pres">
      <dgm:prSet presAssocID="{AA596B2F-6B10-408F-B3AD-B286D4B44F1C}" presName="tile2" presStyleLbl="node1" presStyleIdx="1" presStyleCnt="4"/>
      <dgm:spPr/>
      <dgm:t>
        <a:bodyPr/>
        <a:lstStyle/>
        <a:p>
          <a:endParaRPr lang="en-US"/>
        </a:p>
      </dgm:t>
    </dgm:pt>
    <dgm:pt modelId="{9F2F3B95-E017-4433-9675-B4D9C5B16AED}" type="pres">
      <dgm:prSet presAssocID="{AA596B2F-6B10-408F-B3AD-B286D4B44F1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26638-E72A-4B23-901A-AB465D362AA4}" type="pres">
      <dgm:prSet presAssocID="{AA596B2F-6B10-408F-B3AD-B286D4B44F1C}" presName="tile3" presStyleLbl="node1" presStyleIdx="2" presStyleCnt="4"/>
      <dgm:spPr/>
      <dgm:t>
        <a:bodyPr/>
        <a:lstStyle/>
        <a:p>
          <a:endParaRPr lang="en-US"/>
        </a:p>
      </dgm:t>
    </dgm:pt>
    <dgm:pt modelId="{1FE4C7DE-68C2-45E2-A6B8-D1D9E150733D}" type="pres">
      <dgm:prSet presAssocID="{AA596B2F-6B10-408F-B3AD-B286D4B44F1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4CD9B-A1C4-4BCE-8838-BF292C27C339}" type="pres">
      <dgm:prSet presAssocID="{AA596B2F-6B10-408F-B3AD-B286D4B44F1C}" presName="tile4" presStyleLbl="node1" presStyleIdx="3" presStyleCnt="4"/>
      <dgm:spPr/>
      <dgm:t>
        <a:bodyPr/>
        <a:lstStyle/>
        <a:p>
          <a:endParaRPr lang="en-US"/>
        </a:p>
      </dgm:t>
    </dgm:pt>
    <dgm:pt modelId="{06F87379-5B82-423A-98AD-6556865303A7}" type="pres">
      <dgm:prSet presAssocID="{AA596B2F-6B10-408F-B3AD-B286D4B44F1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DFA1C6-A2D4-4954-A582-B9FA4A78E70A}" type="pres">
      <dgm:prSet presAssocID="{AA596B2F-6B10-408F-B3AD-B286D4B44F1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0DD5803-D5AA-4906-9FEB-A35245C7D4E0}" type="presOf" srcId="{3134F797-2504-4DAA-BE46-23733D548C74}" destId="{D284CD9B-A1C4-4BCE-8838-BF292C27C339}" srcOrd="0" destOrd="0" presId="urn:microsoft.com/office/officeart/2005/8/layout/matrix1"/>
    <dgm:cxn modelId="{325E8D6E-8712-4592-B1D7-A7DD771C77B1}" type="presOf" srcId="{3134F797-2504-4DAA-BE46-23733D548C74}" destId="{06F87379-5B82-423A-98AD-6556865303A7}" srcOrd="1" destOrd="0" presId="urn:microsoft.com/office/officeart/2005/8/layout/matrix1"/>
    <dgm:cxn modelId="{BFA67160-F033-4D40-9363-BEB02EB74830}" type="presOf" srcId="{B5CA3A99-9003-404C-AB1B-434917DEB56E}" destId="{7DE26638-E72A-4B23-901A-AB465D362AA4}" srcOrd="0" destOrd="0" presId="urn:microsoft.com/office/officeart/2005/8/layout/matrix1"/>
    <dgm:cxn modelId="{B0D672B2-4BF1-402F-A25F-F48C310406EF}" srcId="{AA596B2F-6B10-408F-B3AD-B286D4B44F1C}" destId="{3BAE3FC9-A1E8-4EDC-BD8E-D7A47D98E29A}" srcOrd="0" destOrd="0" parTransId="{6F5EE8E4-E91B-4E20-9E10-15941E4885B0}" sibTransId="{057E6AD9-915F-4975-BB33-E72B1520D6FE}"/>
    <dgm:cxn modelId="{0DD8AF59-0ADC-4A9D-8892-399CF55E81B6}" srcId="{3BAE3FC9-A1E8-4EDC-BD8E-D7A47D98E29A}" destId="{B5CA3A99-9003-404C-AB1B-434917DEB56E}" srcOrd="2" destOrd="0" parTransId="{5A1C4730-9555-4C53-A145-30B413B45EFD}" sibTransId="{991CD7B9-DCAF-4295-9BEC-9107411A7359}"/>
    <dgm:cxn modelId="{94E3EA5E-255F-416F-9CA1-29CF2F6D7E01}" type="presOf" srcId="{D0AC9FF3-546F-4575-8DF1-08BA90680039}" destId="{8AAE9350-CA05-4652-8D4B-BEDA044863BF}" srcOrd="0" destOrd="0" presId="urn:microsoft.com/office/officeart/2005/8/layout/matrix1"/>
    <dgm:cxn modelId="{CB38E6D6-AEAB-42C0-93F7-752BF37870F3}" type="presOf" srcId="{B5CA3A99-9003-404C-AB1B-434917DEB56E}" destId="{1FE4C7DE-68C2-45E2-A6B8-D1D9E150733D}" srcOrd="1" destOrd="0" presId="urn:microsoft.com/office/officeart/2005/8/layout/matrix1"/>
    <dgm:cxn modelId="{2CC9145E-2BEB-4FE6-A75E-C51980A11C07}" srcId="{3BAE3FC9-A1E8-4EDC-BD8E-D7A47D98E29A}" destId="{60568F6A-25E2-4D5D-BE03-29631D262AB9}" srcOrd="1" destOrd="0" parTransId="{3045CAFF-5593-49FE-937A-AA8935894ABB}" sibTransId="{72B7010F-4BAC-4AB9-BD7E-98FA24F6C264}"/>
    <dgm:cxn modelId="{47322034-6BEA-4320-94F9-9F2EF9E8F6A9}" srcId="{3BAE3FC9-A1E8-4EDC-BD8E-D7A47D98E29A}" destId="{D0AC9FF3-546F-4575-8DF1-08BA90680039}" srcOrd="0" destOrd="0" parTransId="{C1F9DFA5-728B-4A79-8FDE-4A24BB635024}" sibTransId="{BDCA4C54-C5D0-44E1-8C46-DD3C7B527379}"/>
    <dgm:cxn modelId="{45C77BEA-09B4-4C80-9075-2542DE1A4FDA}" type="presOf" srcId="{D0AC9FF3-546F-4575-8DF1-08BA90680039}" destId="{DDB345F0-C5E9-454B-8993-C56C80D994C1}" srcOrd="1" destOrd="0" presId="urn:microsoft.com/office/officeart/2005/8/layout/matrix1"/>
    <dgm:cxn modelId="{0224137D-E07C-49F3-8EF9-544BBE5D4A7A}" srcId="{3BAE3FC9-A1E8-4EDC-BD8E-D7A47D98E29A}" destId="{3134F797-2504-4DAA-BE46-23733D548C74}" srcOrd="3" destOrd="0" parTransId="{886A2941-7CA6-430E-8B43-67E07520376D}" sibTransId="{27E5DCBD-083F-43A2-90F9-F0D70E1ED6EB}"/>
    <dgm:cxn modelId="{8C924DE3-199D-45A5-85D7-A42DE5F18141}" type="presOf" srcId="{AA596B2F-6B10-408F-B3AD-B286D4B44F1C}" destId="{C545E677-F0BD-4E0A-9E69-5D900D061E79}" srcOrd="0" destOrd="0" presId="urn:microsoft.com/office/officeart/2005/8/layout/matrix1"/>
    <dgm:cxn modelId="{E611F77F-4514-4E8D-B4E0-47BFF137430E}" type="presOf" srcId="{3BAE3FC9-A1E8-4EDC-BD8E-D7A47D98E29A}" destId="{36DFA1C6-A2D4-4954-A582-B9FA4A78E70A}" srcOrd="0" destOrd="0" presId="urn:microsoft.com/office/officeart/2005/8/layout/matrix1"/>
    <dgm:cxn modelId="{FA5CD3C7-9C99-46FA-9590-6BA06CB1B35F}" type="presOf" srcId="{60568F6A-25E2-4D5D-BE03-29631D262AB9}" destId="{9F2F3B95-E017-4433-9675-B4D9C5B16AED}" srcOrd="1" destOrd="0" presId="urn:microsoft.com/office/officeart/2005/8/layout/matrix1"/>
    <dgm:cxn modelId="{DA4BD7AF-530C-4671-987F-0FF022C26900}" type="presOf" srcId="{60568F6A-25E2-4D5D-BE03-29631D262AB9}" destId="{F76F32D4-867B-4120-B6FF-F2A511461B0C}" srcOrd="0" destOrd="0" presId="urn:microsoft.com/office/officeart/2005/8/layout/matrix1"/>
    <dgm:cxn modelId="{CD3284E2-A7C5-40FC-8BB0-18482A746D81}" type="presParOf" srcId="{C545E677-F0BD-4E0A-9E69-5D900D061E79}" destId="{48651843-AA00-417B-896A-BDA79B1421C1}" srcOrd="0" destOrd="0" presId="urn:microsoft.com/office/officeart/2005/8/layout/matrix1"/>
    <dgm:cxn modelId="{C204E298-7753-40C6-885F-D7A8ED2AF859}" type="presParOf" srcId="{48651843-AA00-417B-896A-BDA79B1421C1}" destId="{8AAE9350-CA05-4652-8D4B-BEDA044863BF}" srcOrd="0" destOrd="0" presId="urn:microsoft.com/office/officeart/2005/8/layout/matrix1"/>
    <dgm:cxn modelId="{DE457781-4AD3-4E64-B4D0-A77C754BA9F0}" type="presParOf" srcId="{48651843-AA00-417B-896A-BDA79B1421C1}" destId="{DDB345F0-C5E9-454B-8993-C56C80D994C1}" srcOrd="1" destOrd="0" presId="urn:microsoft.com/office/officeart/2005/8/layout/matrix1"/>
    <dgm:cxn modelId="{D2FBC144-3E56-4B00-BA91-9E9A6D33010A}" type="presParOf" srcId="{48651843-AA00-417B-896A-BDA79B1421C1}" destId="{F76F32D4-867B-4120-B6FF-F2A511461B0C}" srcOrd="2" destOrd="0" presId="urn:microsoft.com/office/officeart/2005/8/layout/matrix1"/>
    <dgm:cxn modelId="{69160B43-82A2-4537-89C6-93108D2F0AF9}" type="presParOf" srcId="{48651843-AA00-417B-896A-BDA79B1421C1}" destId="{9F2F3B95-E017-4433-9675-B4D9C5B16AED}" srcOrd="3" destOrd="0" presId="urn:microsoft.com/office/officeart/2005/8/layout/matrix1"/>
    <dgm:cxn modelId="{D99D1325-44DE-4C0F-9978-95556DE661FB}" type="presParOf" srcId="{48651843-AA00-417B-896A-BDA79B1421C1}" destId="{7DE26638-E72A-4B23-901A-AB465D362AA4}" srcOrd="4" destOrd="0" presId="urn:microsoft.com/office/officeart/2005/8/layout/matrix1"/>
    <dgm:cxn modelId="{FC0E23E5-AADE-41A4-82D6-D23115E3213A}" type="presParOf" srcId="{48651843-AA00-417B-896A-BDA79B1421C1}" destId="{1FE4C7DE-68C2-45E2-A6B8-D1D9E150733D}" srcOrd="5" destOrd="0" presId="urn:microsoft.com/office/officeart/2005/8/layout/matrix1"/>
    <dgm:cxn modelId="{F6FC4F77-9B82-4059-9250-30B94EC83774}" type="presParOf" srcId="{48651843-AA00-417B-896A-BDA79B1421C1}" destId="{D284CD9B-A1C4-4BCE-8838-BF292C27C339}" srcOrd="6" destOrd="0" presId="urn:microsoft.com/office/officeart/2005/8/layout/matrix1"/>
    <dgm:cxn modelId="{28939CE0-4CC2-43F1-B373-F53E3BC61A2B}" type="presParOf" srcId="{48651843-AA00-417B-896A-BDA79B1421C1}" destId="{06F87379-5B82-423A-98AD-6556865303A7}" srcOrd="7" destOrd="0" presId="urn:microsoft.com/office/officeart/2005/8/layout/matrix1"/>
    <dgm:cxn modelId="{AF10BF4D-9402-466B-9E3C-CE218BB33C01}" type="presParOf" srcId="{C545E677-F0BD-4E0A-9E69-5D900D061E79}" destId="{36DFA1C6-A2D4-4954-A582-B9FA4A78E70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DCD373-F8B9-4BF8-B31F-F82CC841F8A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98A24A-094F-4C7B-BE8E-CFBCF53629F7}">
      <dgm:prSet phldrT="[Text]" custT="1"/>
      <dgm:spPr/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Intervention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2A9820-0DF6-4514-AAB9-130D52900B6F}" type="parTrans" cxnId="{9ACEE158-C33E-4D8C-8D9F-E80D6C63C7C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2DD3C-74F3-4004-AF2F-4BE0E3CC01D3}" type="sibTrans" cxnId="{9ACEE158-C33E-4D8C-8D9F-E80D6C63C7C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0991CF-0636-4903-8463-DAC6089775F5}">
      <dgm:prSet phldrT="[Text]" custT="1"/>
      <dgm:spPr/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Self-Efficacy Healthy Eating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CA2918-6F51-4B5C-99AB-7E65E6674491}" type="parTrans" cxnId="{B792AF40-91F7-4EDA-AFAF-10B7994E7B4D}">
      <dgm:prSet custT="1"/>
      <dgm:spPr/>
      <dgm:t>
        <a:bodyPr/>
        <a:lstStyle/>
        <a:p>
          <a:endParaRPr lang="en-US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043D7C-1D16-465A-A631-8D1A422E2B95}" type="sibTrans" cxnId="{B792AF40-91F7-4EDA-AFAF-10B7994E7B4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B660E7-EBD4-4504-BF87-1DE1163BC749}">
      <dgm:prSet phldrT="[Text]" custT="1"/>
      <dgm:spPr/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Fruit &amp; Veg Intake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89A411-8164-42F4-9245-515A42CF8756}" type="parTrans" cxnId="{0B1B9AFE-D828-4AB4-982B-51740FCF97B0}">
      <dgm:prSet custT="1"/>
      <dgm:spPr/>
      <dgm:t>
        <a:bodyPr/>
        <a:lstStyle/>
        <a:p>
          <a:endParaRPr lang="en-US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20EA1B-5E49-4D4E-B20E-3F8075AF5720}" type="sibTrans" cxnId="{0B1B9AFE-D828-4AB4-982B-51740FCF97B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CDA511-D7DC-48E2-9C56-75F904038BA5}">
      <dgm:prSet phldrT="[Text]" custT="1"/>
      <dgm:spPr/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Self Efficacy Stress </a:t>
          </a:r>
          <a:r>
            <a:rPr lang="en-US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Mgmt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BF41F8-B7B6-4D04-8B41-270C88BFE6E3}" type="parTrans" cxnId="{D4883E71-F888-4BEB-AA95-1092A7CBBABD}">
      <dgm:prSet custT="1"/>
      <dgm:spPr/>
      <dgm:t>
        <a:bodyPr/>
        <a:lstStyle/>
        <a:p>
          <a:endParaRPr lang="en-US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1F101B-B049-4116-B7BD-28AD434720A6}" type="sibTrans" cxnId="{D4883E71-F888-4BEB-AA95-1092A7CBBAB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4D550C-2B62-4AFE-9B2A-C37057741E10}">
      <dgm:prSet phldrT="[Text]" custT="1"/>
      <dgm:spPr/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Relaxation Activities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D9AC5-4835-430B-9785-7F86291629E5}" type="parTrans" cxnId="{1455F0A7-DFA2-4E43-8507-1584F4705DBA}">
      <dgm:prSet custT="1"/>
      <dgm:spPr/>
      <dgm:t>
        <a:bodyPr/>
        <a:lstStyle/>
        <a:p>
          <a:endParaRPr lang="en-US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C48E5F-E33A-4239-B7A7-7AC877EA7680}" type="sibTrans" cxnId="{1455F0A7-DFA2-4E43-8507-1584F4705DB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216130-69B7-4D7E-A95B-51C81880C984}" type="pres">
      <dgm:prSet presAssocID="{ACDCD373-F8B9-4BF8-B31F-F82CC841F8A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DF1863-A207-45ED-95EA-2452D065D4C1}" type="pres">
      <dgm:prSet presAssocID="{3F98A24A-094F-4C7B-BE8E-CFBCF53629F7}" presName="root1" presStyleCnt="0"/>
      <dgm:spPr/>
    </dgm:pt>
    <dgm:pt modelId="{27640AA4-59E1-4427-BC60-EEEB2297782A}" type="pres">
      <dgm:prSet presAssocID="{3F98A24A-094F-4C7B-BE8E-CFBCF53629F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A48A71-5E74-4E87-AAA9-AFB1FCAC2020}" type="pres">
      <dgm:prSet presAssocID="{3F98A24A-094F-4C7B-BE8E-CFBCF53629F7}" presName="level2hierChild" presStyleCnt="0"/>
      <dgm:spPr/>
    </dgm:pt>
    <dgm:pt modelId="{CE83B4BE-2A5C-47AD-BA28-5004BD785B1C}" type="pres">
      <dgm:prSet presAssocID="{D3CA2918-6F51-4B5C-99AB-7E65E6674491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EAF75AD3-7C78-403D-AC30-51C1BFADA2B8}" type="pres">
      <dgm:prSet presAssocID="{D3CA2918-6F51-4B5C-99AB-7E65E667449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A93CB157-50A0-46FA-B418-0E7546CC2412}" type="pres">
      <dgm:prSet presAssocID="{310991CF-0636-4903-8463-DAC6089775F5}" presName="root2" presStyleCnt="0"/>
      <dgm:spPr/>
    </dgm:pt>
    <dgm:pt modelId="{34D03BE1-7EBC-465A-B1DD-6D370E2A6601}" type="pres">
      <dgm:prSet presAssocID="{310991CF-0636-4903-8463-DAC6089775F5}" presName="LevelTwoTextNode" presStyleLbl="node2" presStyleIdx="0" presStyleCnt="2" custLinFactY="-31687" custLinFactNeighborX="247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102318-ACCC-49FD-97BD-B022A4BBE004}" type="pres">
      <dgm:prSet presAssocID="{310991CF-0636-4903-8463-DAC6089775F5}" presName="level3hierChild" presStyleCnt="0"/>
      <dgm:spPr/>
    </dgm:pt>
    <dgm:pt modelId="{25AC7E8F-188D-487C-91B9-A430890E691F}" type="pres">
      <dgm:prSet presAssocID="{A689A411-8164-42F4-9245-515A42CF8756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BED41780-2F03-4A3B-8883-033F19098C93}" type="pres">
      <dgm:prSet presAssocID="{A689A411-8164-42F4-9245-515A42CF8756}" presName="connTx" presStyleLbl="parChTrans1D3" presStyleIdx="0" presStyleCnt="2"/>
      <dgm:spPr/>
      <dgm:t>
        <a:bodyPr/>
        <a:lstStyle/>
        <a:p>
          <a:endParaRPr lang="en-US"/>
        </a:p>
      </dgm:t>
    </dgm:pt>
    <dgm:pt modelId="{7A32CE15-6D61-4B94-B8DE-EBDE5989D30B}" type="pres">
      <dgm:prSet presAssocID="{A3B660E7-EBD4-4504-BF87-1DE1163BC749}" presName="root2" presStyleCnt="0"/>
      <dgm:spPr/>
    </dgm:pt>
    <dgm:pt modelId="{B832E6E1-2848-43A8-A1F0-59DE347D4ADA}" type="pres">
      <dgm:prSet presAssocID="{A3B660E7-EBD4-4504-BF87-1DE1163BC749}" presName="LevelTwoTextNode" presStyleLbl="node3" presStyleIdx="0" presStyleCnt="2" custLinFactY="-31687" custLinFactNeighborX="-445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642CC7-81ED-4E84-9036-69D55C1ED301}" type="pres">
      <dgm:prSet presAssocID="{A3B660E7-EBD4-4504-BF87-1DE1163BC749}" presName="level3hierChild" presStyleCnt="0"/>
      <dgm:spPr/>
    </dgm:pt>
    <dgm:pt modelId="{54B0EA7A-D929-4162-B17C-78E1B53E8803}" type="pres">
      <dgm:prSet presAssocID="{C2BF41F8-B7B6-4D04-8B41-270C88BFE6E3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9B611AE1-EF0B-4CE7-B8BD-8A2C8206BFFC}" type="pres">
      <dgm:prSet presAssocID="{C2BF41F8-B7B6-4D04-8B41-270C88BFE6E3}" presName="connTx" presStyleLbl="parChTrans1D2" presStyleIdx="1" presStyleCnt="2"/>
      <dgm:spPr/>
      <dgm:t>
        <a:bodyPr/>
        <a:lstStyle/>
        <a:p>
          <a:endParaRPr lang="en-US"/>
        </a:p>
      </dgm:t>
    </dgm:pt>
    <dgm:pt modelId="{7B1BC355-0A9D-4566-A6AD-D1B3E13DA130}" type="pres">
      <dgm:prSet presAssocID="{CBCDA511-D7DC-48E2-9C56-75F904038BA5}" presName="root2" presStyleCnt="0"/>
      <dgm:spPr/>
    </dgm:pt>
    <dgm:pt modelId="{BB66F00B-9694-4774-A25D-D17C7C0571D4}" type="pres">
      <dgm:prSet presAssocID="{CBCDA511-D7DC-48E2-9C56-75F904038BA5}" presName="LevelTwoTextNode" presStyleLbl="node2" presStyleIdx="1" presStyleCnt="2" custLinFactY="57735" custLinFactNeighborX="-2277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467057-580F-4768-88C1-BEE0603B5FE3}" type="pres">
      <dgm:prSet presAssocID="{CBCDA511-D7DC-48E2-9C56-75F904038BA5}" presName="level3hierChild" presStyleCnt="0"/>
      <dgm:spPr/>
    </dgm:pt>
    <dgm:pt modelId="{BA7534D8-509A-48E7-8EBC-B7F33C3C0ACB}" type="pres">
      <dgm:prSet presAssocID="{617D9AC5-4835-430B-9785-7F86291629E5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45760A0E-6BB3-400A-947B-807EAFDC23EE}" type="pres">
      <dgm:prSet presAssocID="{617D9AC5-4835-430B-9785-7F86291629E5}" presName="connTx" presStyleLbl="parChTrans1D3" presStyleIdx="1" presStyleCnt="2"/>
      <dgm:spPr/>
      <dgm:t>
        <a:bodyPr/>
        <a:lstStyle/>
        <a:p>
          <a:endParaRPr lang="en-US"/>
        </a:p>
      </dgm:t>
    </dgm:pt>
    <dgm:pt modelId="{E29AFB1B-D0FE-4827-A034-D8F88FFBE326}" type="pres">
      <dgm:prSet presAssocID="{A24D550C-2B62-4AFE-9B2A-C37057741E10}" presName="root2" presStyleCnt="0"/>
      <dgm:spPr/>
    </dgm:pt>
    <dgm:pt modelId="{E8CA60CB-81A0-47D3-9983-F37E8C2A23FE}" type="pres">
      <dgm:prSet presAssocID="{A24D550C-2B62-4AFE-9B2A-C37057741E10}" presName="LevelTwoTextNode" presStyleLbl="node3" presStyleIdx="1" presStyleCnt="2" custLinFactY="57735" custLinFactNeighborX="264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7A6BCD-93F9-4C5F-9FCD-4B00C60C457A}" type="pres">
      <dgm:prSet presAssocID="{A24D550C-2B62-4AFE-9B2A-C37057741E10}" presName="level3hierChild" presStyleCnt="0"/>
      <dgm:spPr/>
    </dgm:pt>
  </dgm:ptLst>
  <dgm:cxnLst>
    <dgm:cxn modelId="{F57542A2-D4CC-754B-A2B9-444E8810B2E2}" type="presOf" srcId="{A3B660E7-EBD4-4504-BF87-1DE1163BC749}" destId="{B832E6E1-2848-43A8-A1F0-59DE347D4ADA}" srcOrd="0" destOrd="0" presId="urn:microsoft.com/office/officeart/2005/8/layout/hierarchy2"/>
    <dgm:cxn modelId="{9ACEE158-C33E-4D8C-8D9F-E80D6C63C7C0}" srcId="{ACDCD373-F8B9-4BF8-B31F-F82CC841F8A1}" destId="{3F98A24A-094F-4C7B-BE8E-CFBCF53629F7}" srcOrd="0" destOrd="0" parTransId="{962A9820-0DF6-4514-AAB9-130D52900B6F}" sibTransId="{4932DD3C-74F3-4004-AF2F-4BE0E3CC01D3}"/>
    <dgm:cxn modelId="{0B1B9AFE-D828-4AB4-982B-51740FCF97B0}" srcId="{310991CF-0636-4903-8463-DAC6089775F5}" destId="{A3B660E7-EBD4-4504-BF87-1DE1163BC749}" srcOrd="0" destOrd="0" parTransId="{A689A411-8164-42F4-9245-515A42CF8756}" sibTransId="{6820EA1B-5E49-4D4E-B20E-3F8075AF5720}"/>
    <dgm:cxn modelId="{08C2B5B0-ED64-0C4B-A315-E66DCA4B5A41}" type="presOf" srcId="{ACDCD373-F8B9-4BF8-B31F-F82CC841F8A1}" destId="{AB216130-69B7-4D7E-A95B-51C81880C984}" srcOrd="0" destOrd="0" presId="urn:microsoft.com/office/officeart/2005/8/layout/hierarchy2"/>
    <dgm:cxn modelId="{4F415D35-3B6C-244A-910A-243FBE5BF026}" type="presOf" srcId="{A689A411-8164-42F4-9245-515A42CF8756}" destId="{25AC7E8F-188D-487C-91B9-A430890E691F}" srcOrd="0" destOrd="0" presId="urn:microsoft.com/office/officeart/2005/8/layout/hierarchy2"/>
    <dgm:cxn modelId="{B835D56A-479E-E74D-AB7C-29CB2B2757A7}" type="presOf" srcId="{C2BF41F8-B7B6-4D04-8B41-270C88BFE6E3}" destId="{54B0EA7A-D929-4162-B17C-78E1B53E8803}" srcOrd="0" destOrd="0" presId="urn:microsoft.com/office/officeart/2005/8/layout/hierarchy2"/>
    <dgm:cxn modelId="{D8F06046-EB3C-584F-A16C-1BCB9842A3FB}" type="presOf" srcId="{D3CA2918-6F51-4B5C-99AB-7E65E6674491}" destId="{CE83B4BE-2A5C-47AD-BA28-5004BD785B1C}" srcOrd="0" destOrd="0" presId="urn:microsoft.com/office/officeart/2005/8/layout/hierarchy2"/>
    <dgm:cxn modelId="{E053C066-500E-5248-8905-247EFEECBFFC}" type="presOf" srcId="{617D9AC5-4835-430B-9785-7F86291629E5}" destId="{45760A0E-6BB3-400A-947B-807EAFDC23EE}" srcOrd="1" destOrd="0" presId="urn:microsoft.com/office/officeart/2005/8/layout/hierarchy2"/>
    <dgm:cxn modelId="{11C48721-AABB-034C-A32F-8B21CD63B750}" type="presOf" srcId="{A689A411-8164-42F4-9245-515A42CF8756}" destId="{BED41780-2F03-4A3B-8883-033F19098C93}" srcOrd="1" destOrd="0" presId="urn:microsoft.com/office/officeart/2005/8/layout/hierarchy2"/>
    <dgm:cxn modelId="{E0068A09-298A-8C4F-B20F-2869A9D71CC3}" type="presOf" srcId="{CBCDA511-D7DC-48E2-9C56-75F904038BA5}" destId="{BB66F00B-9694-4774-A25D-D17C7C0571D4}" srcOrd="0" destOrd="0" presId="urn:microsoft.com/office/officeart/2005/8/layout/hierarchy2"/>
    <dgm:cxn modelId="{F42E9C5A-338A-764B-B0AD-5B6C747DD6E0}" type="presOf" srcId="{A24D550C-2B62-4AFE-9B2A-C37057741E10}" destId="{E8CA60CB-81A0-47D3-9983-F37E8C2A23FE}" srcOrd="0" destOrd="0" presId="urn:microsoft.com/office/officeart/2005/8/layout/hierarchy2"/>
    <dgm:cxn modelId="{9D0D6F7E-235B-914A-9779-3BFFBFDCA4B3}" type="presOf" srcId="{C2BF41F8-B7B6-4D04-8B41-270C88BFE6E3}" destId="{9B611AE1-EF0B-4CE7-B8BD-8A2C8206BFFC}" srcOrd="1" destOrd="0" presId="urn:microsoft.com/office/officeart/2005/8/layout/hierarchy2"/>
    <dgm:cxn modelId="{D9C4CA3A-15B4-9A43-89BE-053BB940D8C4}" type="presOf" srcId="{617D9AC5-4835-430B-9785-7F86291629E5}" destId="{BA7534D8-509A-48E7-8EBC-B7F33C3C0ACB}" srcOrd="0" destOrd="0" presId="urn:microsoft.com/office/officeart/2005/8/layout/hierarchy2"/>
    <dgm:cxn modelId="{B792AF40-91F7-4EDA-AFAF-10B7994E7B4D}" srcId="{3F98A24A-094F-4C7B-BE8E-CFBCF53629F7}" destId="{310991CF-0636-4903-8463-DAC6089775F5}" srcOrd="0" destOrd="0" parTransId="{D3CA2918-6F51-4B5C-99AB-7E65E6674491}" sibTransId="{AB043D7C-1D16-465A-A631-8D1A422E2B95}"/>
    <dgm:cxn modelId="{3C42CDBF-F915-7345-812F-D110B3B8897A}" type="presOf" srcId="{3F98A24A-094F-4C7B-BE8E-CFBCF53629F7}" destId="{27640AA4-59E1-4427-BC60-EEEB2297782A}" srcOrd="0" destOrd="0" presId="urn:microsoft.com/office/officeart/2005/8/layout/hierarchy2"/>
    <dgm:cxn modelId="{1455F0A7-DFA2-4E43-8507-1584F4705DBA}" srcId="{CBCDA511-D7DC-48E2-9C56-75F904038BA5}" destId="{A24D550C-2B62-4AFE-9B2A-C37057741E10}" srcOrd="0" destOrd="0" parTransId="{617D9AC5-4835-430B-9785-7F86291629E5}" sibTransId="{52C48E5F-E33A-4239-B7A7-7AC877EA7680}"/>
    <dgm:cxn modelId="{D4883E71-F888-4BEB-AA95-1092A7CBBABD}" srcId="{3F98A24A-094F-4C7B-BE8E-CFBCF53629F7}" destId="{CBCDA511-D7DC-48E2-9C56-75F904038BA5}" srcOrd="1" destOrd="0" parTransId="{C2BF41F8-B7B6-4D04-8B41-270C88BFE6E3}" sibTransId="{E21F101B-B049-4116-B7BD-28AD434720A6}"/>
    <dgm:cxn modelId="{8E9C804F-4B9F-8144-A9D9-46285197FC26}" type="presOf" srcId="{310991CF-0636-4903-8463-DAC6089775F5}" destId="{34D03BE1-7EBC-465A-B1DD-6D370E2A6601}" srcOrd="0" destOrd="0" presId="urn:microsoft.com/office/officeart/2005/8/layout/hierarchy2"/>
    <dgm:cxn modelId="{482C21FA-1398-CC4B-A156-DF13FD28E35A}" type="presOf" srcId="{D3CA2918-6F51-4B5C-99AB-7E65E6674491}" destId="{EAF75AD3-7C78-403D-AC30-51C1BFADA2B8}" srcOrd="1" destOrd="0" presId="urn:microsoft.com/office/officeart/2005/8/layout/hierarchy2"/>
    <dgm:cxn modelId="{15FDB726-205E-1445-8CD1-D700104380B8}" type="presParOf" srcId="{AB216130-69B7-4D7E-A95B-51C81880C984}" destId="{9FDF1863-A207-45ED-95EA-2452D065D4C1}" srcOrd="0" destOrd="0" presId="urn:microsoft.com/office/officeart/2005/8/layout/hierarchy2"/>
    <dgm:cxn modelId="{CAAD1451-0661-EF46-9ABE-96BF5AAF95AB}" type="presParOf" srcId="{9FDF1863-A207-45ED-95EA-2452D065D4C1}" destId="{27640AA4-59E1-4427-BC60-EEEB2297782A}" srcOrd="0" destOrd="0" presId="urn:microsoft.com/office/officeart/2005/8/layout/hierarchy2"/>
    <dgm:cxn modelId="{747049FF-9C6B-2448-A45A-F93203A76BED}" type="presParOf" srcId="{9FDF1863-A207-45ED-95EA-2452D065D4C1}" destId="{95A48A71-5E74-4E87-AAA9-AFB1FCAC2020}" srcOrd="1" destOrd="0" presId="urn:microsoft.com/office/officeart/2005/8/layout/hierarchy2"/>
    <dgm:cxn modelId="{983ED12A-8F09-6747-ABF5-8747FCDAB90A}" type="presParOf" srcId="{95A48A71-5E74-4E87-AAA9-AFB1FCAC2020}" destId="{CE83B4BE-2A5C-47AD-BA28-5004BD785B1C}" srcOrd="0" destOrd="0" presId="urn:microsoft.com/office/officeart/2005/8/layout/hierarchy2"/>
    <dgm:cxn modelId="{7EFE58C9-19F2-B041-AF2D-D8D04905062B}" type="presParOf" srcId="{CE83B4BE-2A5C-47AD-BA28-5004BD785B1C}" destId="{EAF75AD3-7C78-403D-AC30-51C1BFADA2B8}" srcOrd="0" destOrd="0" presId="urn:microsoft.com/office/officeart/2005/8/layout/hierarchy2"/>
    <dgm:cxn modelId="{3283DB0C-5B8A-1248-9BEA-DF437826F5C6}" type="presParOf" srcId="{95A48A71-5E74-4E87-AAA9-AFB1FCAC2020}" destId="{A93CB157-50A0-46FA-B418-0E7546CC2412}" srcOrd="1" destOrd="0" presId="urn:microsoft.com/office/officeart/2005/8/layout/hierarchy2"/>
    <dgm:cxn modelId="{26CB27C1-79CF-F349-933F-9BCBBD4D5046}" type="presParOf" srcId="{A93CB157-50A0-46FA-B418-0E7546CC2412}" destId="{34D03BE1-7EBC-465A-B1DD-6D370E2A6601}" srcOrd="0" destOrd="0" presId="urn:microsoft.com/office/officeart/2005/8/layout/hierarchy2"/>
    <dgm:cxn modelId="{22E3D6F1-7D99-8642-A9CD-FA666ACFF4AF}" type="presParOf" srcId="{A93CB157-50A0-46FA-B418-0E7546CC2412}" destId="{7D102318-ACCC-49FD-97BD-B022A4BBE004}" srcOrd="1" destOrd="0" presId="urn:microsoft.com/office/officeart/2005/8/layout/hierarchy2"/>
    <dgm:cxn modelId="{D0F1084D-9BE0-6E48-B92C-A2D9DDA8C107}" type="presParOf" srcId="{7D102318-ACCC-49FD-97BD-B022A4BBE004}" destId="{25AC7E8F-188D-487C-91B9-A430890E691F}" srcOrd="0" destOrd="0" presId="urn:microsoft.com/office/officeart/2005/8/layout/hierarchy2"/>
    <dgm:cxn modelId="{3715B3E4-6DDD-F54D-9D80-1E32D5B02F5E}" type="presParOf" srcId="{25AC7E8F-188D-487C-91B9-A430890E691F}" destId="{BED41780-2F03-4A3B-8883-033F19098C93}" srcOrd="0" destOrd="0" presId="urn:microsoft.com/office/officeart/2005/8/layout/hierarchy2"/>
    <dgm:cxn modelId="{9C0197DC-6391-AC44-A6B4-A507331CF60B}" type="presParOf" srcId="{7D102318-ACCC-49FD-97BD-B022A4BBE004}" destId="{7A32CE15-6D61-4B94-B8DE-EBDE5989D30B}" srcOrd="1" destOrd="0" presId="urn:microsoft.com/office/officeart/2005/8/layout/hierarchy2"/>
    <dgm:cxn modelId="{7A2DFB51-F566-3D45-8210-746B9B742556}" type="presParOf" srcId="{7A32CE15-6D61-4B94-B8DE-EBDE5989D30B}" destId="{B832E6E1-2848-43A8-A1F0-59DE347D4ADA}" srcOrd="0" destOrd="0" presId="urn:microsoft.com/office/officeart/2005/8/layout/hierarchy2"/>
    <dgm:cxn modelId="{529CA8F4-64FD-8E4C-A902-DF41677A1D52}" type="presParOf" srcId="{7A32CE15-6D61-4B94-B8DE-EBDE5989D30B}" destId="{5F642CC7-81ED-4E84-9036-69D55C1ED301}" srcOrd="1" destOrd="0" presId="urn:microsoft.com/office/officeart/2005/8/layout/hierarchy2"/>
    <dgm:cxn modelId="{CC54C522-4E1B-E24B-BB62-042097355830}" type="presParOf" srcId="{95A48A71-5E74-4E87-AAA9-AFB1FCAC2020}" destId="{54B0EA7A-D929-4162-B17C-78E1B53E8803}" srcOrd="2" destOrd="0" presId="urn:microsoft.com/office/officeart/2005/8/layout/hierarchy2"/>
    <dgm:cxn modelId="{B10D7289-0D63-244D-9484-5543FD9672FB}" type="presParOf" srcId="{54B0EA7A-D929-4162-B17C-78E1B53E8803}" destId="{9B611AE1-EF0B-4CE7-B8BD-8A2C8206BFFC}" srcOrd="0" destOrd="0" presId="urn:microsoft.com/office/officeart/2005/8/layout/hierarchy2"/>
    <dgm:cxn modelId="{B80F0514-5B5A-484A-A6B8-829DECAC60DE}" type="presParOf" srcId="{95A48A71-5E74-4E87-AAA9-AFB1FCAC2020}" destId="{7B1BC355-0A9D-4566-A6AD-D1B3E13DA130}" srcOrd="3" destOrd="0" presId="urn:microsoft.com/office/officeart/2005/8/layout/hierarchy2"/>
    <dgm:cxn modelId="{169DA0AC-7EF6-5941-A108-D225F772C449}" type="presParOf" srcId="{7B1BC355-0A9D-4566-A6AD-D1B3E13DA130}" destId="{BB66F00B-9694-4774-A25D-D17C7C0571D4}" srcOrd="0" destOrd="0" presId="urn:microsoft.com/office/officeart/2005/8/layout/hierarchy2"/>
    <dgm:cxn modelId="{B91E542F-D883-0045-B2B3-9B80AFFE0760}" type="presParOf" srcId="{7B1BC355-0A9D-4566-A6AD-D1B3E13DA130}" destId="{2A467057-580F-4768-88C1-BEE0603B5FE3}" srcOrd="1" destOrd="0" presId="urn:microsoft.com/office/officeart/2005/8/layout/hierarchy2"/>
    <dgm:cxn modelId="{E898DFF9-5BAD-1A4F-818D-C18647986679}" type="presParOf" srcId="{2A467057-580F-4768-88C1-BEE0603B5FE3}" destId="{BA7534D8-509A-48E7-8EBC-B7F33C3C0ACB}" srcOrd="0" destOrd="0" presId="urn:microsoft.com/office/officeart/2005/8/layout/hierarchy2"/>
    <dgm:cxn modelId="{C07D1043-D705-3A46-8B04-8E67EBBBD8EC}" type="presParOf" srcId="{BA7534D8-509A-48E7-8EBC-B7F33C3C0ACB}" destId="{45760A0E-6BB3-400A-947B-807EAFDC23EE}" srcOrd="0" destOrd="0" presId="urn:microsoft.com/office/officeart/2005/8/layout/hierarchy2"/>
    <dgm:cxn modelId="{6A95F85E-71CA-9741-8451-091AE23B9C4D}" type="presParOf" srcId="{2A467057-580F-4768-88C1-BEE0603B5FE3}" destId="{E29AFB1B-D0FE-4827-A034-D8F88FFBE326}" srcOrd="1" destOrd="0" presId="urn:microsoft.com/office/officeart/2005/8/layout/hierarchy2"/>
    <dgm:cxn modelId="{CB5A4B60-A566-6C43-B36B-87FEDE630AD2}" type="presParOf" srcId="{E29AFB1B-D0FE-4827-A034-D8F88FFBE326}" destId="{E8CA60CB-81A0-47D3-9983-F37E8C2A23FE}" srcOrd="0" destOrd="0" presId="urn:microsoft.com/office/officeart/2005/8/layout/hierarchy2"/>
    <dgm:cxn modelId="{0B78FF57-BDA1-D648-85D6-2ED2CADDC27D}" type="presParOf" srcId="{E29AFB1B-D0FE-4827-A034-D8F88FFBE326}" destId="{5C7A6BCD-93F9-4C5F-9FCD-4B00C60C457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BED85C-8C16-49AE-AFED-EF0605D65C16}" type="doc">
      <dgm:prSet loTypeId="urn:diagrams.loki3.com/VaryingWidthList+Icon" loCatId="list" qsTypeId="urn:microsoft.com/office/officeart/2005/8/quickstyle/simple1" qsCatId="simple" csTypeId="urn:microsoft.com/office/officeart/2005/8/colors/accent1_2" csCatId="accent1" phldr="1"/>
      <dgm:spPr/>
    </dgm:pt>
    <dgm:pt modelId="{235F06D5-38FC-40BE-94CD-B7547113EADF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Diet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032CC4-1055-4CE0-81A1-C5CB42B7EF36}" type="parTrans" cxnId="{AA637EC9-5406-43D4-BA30-7DA2E3402C9B}">
      <dgm:prSet/>
      <dgm:spPr/>
      <dgm:t>
        <a:bodyPr/>
        <a:lstStyle/>
        <a:p>
          <a:endParaRPr lang="en-US"/>
        </a:p>
      </dgm:t>
    </dgm:pt>
    <dgm:pt modelId="{E1E8AB32-56EA-4A66-AB28-2189DCAB896B}" type="sibTrans" cxnId="{AA637EC9-5406-43D4-BA30-7DA2E3402C9B}">
      <dgm:prSet/>
      <dgm:spPr/>
      <dgm:t>
        <a:bodyPr/>
        <a:lstStyle/>
        <a:p>
          <a:endParaRPr lang="en-US"/>
        </a:p>
      </dgm:t>
    </dgm:pt>
    <dgm:pt modelId="{85601297-0203-400A-859D-51E43DECCAA7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Exercise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7D5685-9280-4324-9DF5-99E6F9CF5141}" type="parTrans" cxnId="{81C3DF54-A1AD-448C-8635-48E3EDA55DC6}">
      <dgm:prSet/>
      <dgm:spPr/>
      <dgm:t>
        <a:bodyPr/>
        <a:lstStyle/>
        <a:p>
          <a:endParaRPr lang="en-US"/>
        </a:p>
      </dgm:t>
    </dgm:pt>
    <dgm:pt modelId="{EE052F26-4A9D-4424-8C8F-3E8463B3A1C4}" type="sibTrans" cxnId="{81C3DF54-A1AD-448C-8635-48E3EDA55DC6}">
      <dgm:prSet/>
      <dgm:spPr/>
      <dgm:t>
        <a:bodyPr/>
        <a:lstStyle/>
        <a:p>
          <a:endParaRPr lang="en-US"/>
        </a:p>
      </dgm:t>
    </dgm:pt>
    <dgm:pt modelId="{EC44760B-AA4F-4EEE-A3F0-715AC720B46D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Smoking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416167-4D7A-4CBB-9DC5-0E1E974445CE}" type="parTrans" cxnId="{17F91492-51A8-4613-A9A3-8FFA4F8E0AA0}">
      <dgm:prSet/>
      <dgm:spPr/>
      <dgm:t>
        <a:bodyPr/>
        <a:lstStyle/>
        <a:p>
          <a:endParaRPr lang="en-US"/>
        </a:p>
      </dgm:t>
    </dgm:pt>
    <dgm:pt modelId="{E6788B59-30DB-4DCF-9BD3-0E7FAB4BFA8B}" type="sibTrans" cxnId="{17F91492-51A8-4613-A9A3-8FFA4F8E0AA0}">
      <dgm:prSet/>
      <dgm:spPr/>
      <dgm:t>
        <a:bodyPr/>
        <a:lstStyle/>
        <a:p>
          <a:endParaRPr lang="en-US"/>
        </a:p>
      </dgm:t>
    </dgm:pt>
    <dgm:pt modelId="{F92A8B7B-BDC5-41BA-8090-768FB904BCD4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Alcohol Use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5D14BD-7C6C-4B71-BD70-BD88C9E82F33}" type="parTrans" cxnId="{F9F434FB-0921-45E8-83BE-71F6A08BAA1C}">
      <dgm:prSet/>
      <dgm:spPr/>
      <dgm:t>
        <a:bodyPr/>
        <a:lstStyle/>
        <a:p>
          <a:endParaRPr lang="en-US"/>
        </a:p>
      </dgm:t>
    </dgm:pt>
    <dgm:pt modelId="{65086C41-45E3-4E07-95F1-6B9098F5E220}" type="sibTrans" cxnId="{F9F434FB-0921-45E8-83BE-71F6A08BAA1C}">
      <dgm:prSet/>
      <dgm:spPr/>
      <dgm:t>
        <a:bodyPr/>
        <a:lstStyle/>
        <a:p>
          <a:endParaRPr lang="en-US"/>
        </a:p>
      </dgm:t>
    </dgm:pt>
    <dgm:pt modelId="{3B3D07F1-6B12-4436-8875-0522562B5C0D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MODULES: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8CE038-4541-4CED-9FF9-0157D29845CF}" type="parTrans" cxnId="{02A4F9F0-87DD-4A06-843D-16CAB7656961}">
      <dgm:prSet/>
      <dgm:spPr/>
      <dgm:t>
        <a:bodyPr/>
        <a:lstStyle/>
        <a:p>
          <a:endParaRPr lang="en-US"/>
        </a:p>
      </dgm:t>
    </dgm:pt>
    <dgm:pt modelId="{AD8C9A11-DAB2-4582-8E9D-9D120D598C7B}" type="sibTrans" cxnId="{02A4F9F0-87DD-4A06-843D-16CAB7656961}">
      <dgm:prSet/>
      <dgm:spPr/>
      <dgm:t>
        <a:bodyPr/>
        <a:lstStyle/>
        <a:p>
          <a:endParaRPr lang="en-US"/>
        </a:p>
      </dgm:t>
    </dgm:pt>
    <dgm:pt modelId="{74D6F95F-9E35-4A4F-BAC5-64084CA26255}" type="pres">
      <dgm:prSet presAssocID="{0CBED85C-8C16-49AE-AFED-EF0605D65C16}" presName="Name0" presStyleCnt="0">
        <dgm:presLayoutVars>
          <dgm:resizeHandles/>
        </dgm:presLayoutVars>
      </dgm:prSet>
      <dgm:spPr/>
    </dgm:pt>
    <dgm:pt modelId="{F7443E99-F4DC-491F-8E37-BEC425E315BA}" type="pres">
      <dgm:prSet presAssocID="{3B3D07F1-6B12-4436-8875-0522562B5C0D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59721-6C79-40CC-8394-D3691C3A9AAE}" type="pres">
      <dgm:prSet presAssocID="{AD8C9A11-DAB2-4582-8E9D-9D120D598C7B}" presName="space" presStyleCnt="0"/>
      <dgm:spPr/>
    </dgm:pt>
    <dgm:pt modelId="{A2ECB220-B576-4247-ADA5-3D83498CD39B}" type="pres">
      <dgm:prSet presAssocID="{235F06D5-38FC-40BE-94CD-B7547113EAD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107D7-445E-4A94-A3BD-6F385BE0EB91}" type="pres">
      <dgm:prSet presAssocID="{E1E8AB32-56EA-4A66-AB28-2189DCAB896B}" presName="space" presStyleCnt="0"/>
      <dgm:spPr/>
    </dgm:pt>
    <dgm:pt modelId="{63E44B9E-6FDA-4958-B32F-D65A9DBD9D83}" type="pres">
      <dgm:prSet presAssocID="{85601297-0203-400A-859D-51E43DECCAA7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D29A9-C830-4BD5-95A3-254DDE370775}" type="pres">
      <dgm:prSet presAssocID="{EE052F26-4A9D-4424-8C8F-3E8463B3A1C4}" presName="space" presStyleCnt="0"/>
      <dgm:spPr/>
    </dgm:pt>
    <dgm:pt modelId="{CA1926B0-30B5-44CD-91D9-0F3575510AE4}" type="pres">
      <dgm:prSet presAssocID="{EC44760B-AA4F-4EEE-A3F0-715AC720B46D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2F706-DC5A-43FC-99E1-5140070A12A3}" type="pres">
      <dgm:prSet presAssocID="{E6788B59-30DB-4DCF-9BD3-0E7FAB4BFA8B}" presName="space" presStyleCnt="0"/>
      <dgm:spPr/>
    </dgm:pt>
    <dgm:pt modelId="{86A66E92-8EC6-457F-9A00-3175B06BE946}" type="pres">
      <dgm:prSet presAssocID="{F92A8B7B-BDC5-41BA-8090-768FB904BCD4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D625FF-DF41-41C2-8A1B-839317A53077}" type="presOf" srcId="{3B3D07F1-6B12-4436-8875-0522562B5C0D}" destId="{F7443E99-F4DC-491F-8E37-BEC425E315BA}" srcOrd="0" destOrd="0" presId="urn:diagrams.loki3.com/VaryingWidthList+Icon"/>
    <dgm:cxn modelId="{17F91492-51A8-4613-A9A3-8FFA4F8E0AA0}" srcId="{0CBED85C-8C16-49AE-AFED-EF0605D65C16}" destId="{EC44760B-AA4F-4EEE-A3F0-715AC720B46D}" srcOrd="3" destOrd="0" parTransId="{E4416167-4D7A-4CBB-9DC5-0E1E974445CE}" sibTransId="{E6788B59-30DB-4DCF-9BD3-0E7FAB4BFA8B}"/>
    <dgm:cxn modelId="{F9B06AB7-14D8-4327-90C6-366091283CCC}" type="presOf" srcId="{EC44760B-AA4F-4EEE-A3F0-715AC720B46D}" destId="{CA1926B0-30B5-44CD-91D9-0F3575510AE4}" srcOrd="0" destOrd="0" presId="urn:diagrams.loki3.com/VaryingWidthList+Icon"/>
    <dgm:cxn modelId="{C9274B47-6740-4028-B416-426B817B4036}" type="presOf" srcId="{0CBED85C-8C16-49AE-AFED-EF0605D65C16}" destId="{74D6F95F-9E35-4A4F-BAC5-64084CA26255}" srcOrd="0" destOrd="0" presId="urn:diagrams.loki3.com/VaryingWidthList+Icon"/>
    <dgm:cxn modelId="{AA637EC9-5406-43D4-BA30-7DA2E3402C9B}" srcId="{0CBED85C-8C16-49AE-AFED-EF0605D65C16}" destId="{235F06D5-38FC-40BE-94CD-B7547113EADF}" srcOrd="1" destOrd="0" parTransId="{C8032CC4-1055-4CE0-81A1-C5CB42B7EF36}" sibTransId="{E1E8AB32-56EA-4A66-AB28-2189DCAB896B}"/>
    <dgm:cxn modelId="{6F397AC4-27D2-46AA-A86E-929C9FA0F91A}" type="presOf" srcId="{235F06D5-38FC-40BE-94CD-B7547113EADF}" destId="{A2ECB220-B576-4247-ADA5-3D83498CD39B}" srcOrd="0" destOrd="0" presId="urn:diagrams.loki3.com/VaryingWidthList+Icon"/>
    <dgm:cxn modelId="{6F0E70E0-FBAE-41AB-8924-98692EAB9124}" type="presOf" srcId="{F92A8B7B-BDC5-41BA-8090-768FB904BCD4}" destId="{86A66E92-8EC6-457F-9A00-3175B06BE946}" srcOrd="0" destOrd="0" presId="urn:diagrams.loki3.com/VaryingWidthList+Icon"/>
    <dgm:cxn modelId="{3120F183-0C86-4548-BC79-8D9AE486D0F3}" type="presOf" srcId="{85601297-0203-400A-859D-51E43DECCAA7}" destId="{63E44B9E-6FDA-4958-B32F-D65A9DBD9D83}" srcOrd="0" destOrd="0" presId="urn:diagrams.loki3.com/VaryingWidthList+Icon"/>
    <dgm:cxn modelId="{81C3DF54-A1AD-448C-8635-48E3EDA55DC6}" srcId="{0CBED85C-8C16-49AE-AFED-EF0605D65C16}" destId="{85601297-0203-400A-859D-51E43DECCAA7}" srcOrd="2" destOrd="0" parTransId="{9B7D5685-9280-4324-9DF5-99E6F9CF5141}" sibTransId="{EE052F26-4A9D-4424-8C8F-3E8463B3A1C4}"/>
    <dgm:cxn modelId="{F9F434FB-0921-45E8-83BE-71F6A08BAA1C}" srcId="{0CBED85C-8C16-49AE-AFED-EF0605D65C16}" destId="{F92A8B7B-BDC5-41BA-8090-768FB904BCD4}" srcOrd="4" destOrd="0" parTransId="{B85D14BD-7C6C-4B71-BD70-BD88C9E82F33}" sibTransId="{65086C41-45E3-4E07-95F1-6B9098F5E220}"/>
    <dgm:cxn modelId="{02A4F9F0-87DD-4A06-843D-16CAB7656961}" srcId="{0CBED85C-8C16-49AE-AFED-EF0605D65C16}" destId="{3B3D07F1-6B12-4436-8875-0522562B5C0D}" srcOrd="0" destOrd="0" parTransId="{A58CE038-4541-4CED-9FF9-0157D29845CF}" sibTransId="{AD8C9A11-DAB2-4582-8E9D-9D120D598C7B}"/>
    <dgm:cxn modelId="{A54648E1-48B4-43AF-B034-0D0C564F01F3}" type="presParOf" srcId="{74D6F95F-9E35-4A4F-BAC5-64084CA26255}" destId="{F7443E99-F4DC-491F-8E37-BEC425E315BA}" srcOrd="0" destOrd="0" presId="urn:diagrams.loki3.com/VaryingWidthList+Icon"/>
    <dgm:cxn modelId="{4253666F-4634-4D42-80EB-8C45223DE634}" type="presParOf" srcId="{74D6F95F-9E35-4A4F-BAC5-64084CA26255}" destId="{30959721-6C79-40CC-8394-D3691C3A9AAE}" srcOrd="1" destOrd="0" presId="urn:diagrams.loki3.com/VaryingWidthList+Icon"/>
    <dgm:cxn modelId="{F06B0CE4-8274-4BFF-9CC1-851990083175}" type="presParOf" srcId="{74D6F95F-9E35-4A4F-BAC5-64084CA26255}" destId="{A2ECB220-B576-4247-ADA5-3D83498CD39B}" srcOrd="2" destOrd="0" presId="urn:diagrams.loki3.com/VaryingWidthList+Icon"/>
    <dgm:cxn modelId="{65AFB78B-98A4-40C9-963A-34003D9E3099}" type="presParOf" srcId="{74D6F95F-9E35-4A4F-BAC5-64084CA26255}" destId="{A53107D7-445E-4A94-A3BD-6F385BE0EB91}" srcOrd="3" destOrd="0" presId="urn:diagrams.loki3.com/VaryingWidthList+Icon"/>
    <dgm:cxn modelId="{D3B4F74A-EB6F-4257-B67F-48A1D735CE8C}" type="presParOf" srcId="{74D6F95F-9E35-4A4F-BAC5-64084CA26255}" destId="{63E44B9E-6FDA-4958-B32F-D65A9DBD9D83}" srcOrd="4" destOrd="0" presId="urn:diagrams.loki3.com/VaryingWidthList+Icon"/>
    <dgm:cxn modelId="{9EF72F2B-9837-4B2A-9923-A33B1436965A}" type="presParOf" srcId="{74D6F95F-9E35-4A4F-BAC5-64084CA26255}" destId="{D56D29A9-C830-4BD5-95A3-254DDE370775}" srcOrd="5" destOrd="0" presId="urn:diagrams.loki3.com/VaryingWidthList+Icon"/>
    <dgm:cxn modelId="{A75E2446-435D-4F4B-856C-3FC5EB768C4A}" type="presParOf" srcId="{74D6F95F-9E35-4A4F-BAC5-64084CA26255}" destId="{CA1926B0-30B5-44CD-91D9-0F3575510AE4}" srcOrd="6" destOrd="0" presId="urn:diagrams.loki3.com/VaryingWidthList+Icon"/>
    <dgm:cxn modelId="{AA09721C-3B05-44D9-9352-102D7C31B37D}" type="presParOf" srcId="{74D6F95F-9E35-4A4F-BAC5-64084CA26255}" destId="{5C12F706-DC5A-43FC-99E1-5140070A12A3}" srcOrd="7" destOrd="0" presId="urn:diagrams.loki3.com/VaryingWidthList+Icon"/>
    <dgm:cxn modelId="{FF2DFB86-A688-4168-94E2-458072054C77}" type="presParOf" srcId="{74D6F95F-9E35-4A4F-BAC5-64084CA26255}" destId="{86A66E92-8EC6-457F-9A00-3175B06BE946}" srcOrd="8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E9350-CA05-4652-8D4B-BEDA044863BF}">
      <dsp:nvSpPr>
        <dsp:cNvPr id="0" name=""/>
        <dsp:cNvSpPr/>
      </dsp:nvSpPr>
      <dsp:spPr>
        <a:xfrm rot="16200000">
          <a:off x="533399" y="-533399"/>
          <a:ext cx="2324100" cy="33909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Arial" pitchFamily="34" charset="0"/>
              <a:cs typeface="Arial" pitchFamily="34" charset="0"/>
            </a:rPr>
            <a:t>Minimize toxic conditions</a:t>
          </a:r>
          <a:endParaRPr lang="en-US" sz="2300" kern="1200" dirty="0">
            <a:latin typeface="Arial" pitchFamily="34" charset="0"/>
            <a:cs typeface="Arial" pitchFamily="34" charset="0"/>
          </a:endParaRPr>
        </a:p>
      </dsp:txBody>
      <dsp:txXfrm rot="5400000">
        <a:off x="0" y="0"/>
        <a:ext cx="3390900" cy="1743075"/>
      </dsp:txXfrm>
    </dsp:sp>
    <dsp:sp modelId="{F76F32D4-867B-4120-B6FF-F2A511461B0C}">
      <dsp:nvSpPr>
        <dsp:cNvPr id="0" name=""/>
        <dsp:cNvSpPr/>
      </dsp:nvSpPr>
      <dsp:spPr>
        <a:xfrm>
          <a:off x="3390900" y="0"/>
          <a:ext cx="3390900" cy="23241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Arial" pitchFamily="34" charset="0"/>
              <a:cs typeface="Arial" pitchFamily="34" charset="0"/>
            </a:rPr>
            <a:t>Teach, promote, and richly reinforce </a:t>
          </a:r>
          <a:r>
            <a:rPr lang="en-US" sz="2300" kern="1200" dirty="0" err="1" smtClean="0">
              <a:latin typeface="Arial" pitchFamily="34" charset="0"/>
              <a:cs typeface="Arial" pitchFamily="34" charset="0"/>
            </a:rPr>
            <a:t>prosociality</a:t>
          </a:r>
          <a:endParaRPr lang="en-US" sz="2300" kern="1200" dirty="0">
            <a:latin typeface="Arial" pitchFamily="34" charset="0"/>
            <a:cs typeface="Arial" pitchFamily="34" charset="0"/>
          </a:endParaRPr>
        </a:p>
      </dsp:txBody>
      <dsp:txXfrm>
        <a:off x="3390900" y="0"/>
        <a:ext cx="3390900" cy="1743075"/>
      </dsp:txXfrm>
    </dsp:sp>
    <dsp:sp modelId="{7DE26638-E72A-4B23-901A-AB465D362AA4}">
      <dsp:nvSpPr>
        <dsp:cNvPr id="0" name=""/>
        <dsp:cNvSpPr/>
      </dsp:nvSpPr>
      <dsp:spPr>
        <a:xfrm rot="10800000">
          <a:off x="0" y="2324100"/>
          <a:ext cx="3390900" cy="2324100"/>
        </a:xfrm>
        <a:prstGeom prst="round1Rect">
          <a:avLst/>
        </a:prstGeom>
        <a:solidFill>
          <a:schemeClr val="accent6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300" kern="1200" dirty="0" smtClean="0">
              <a:latin typeface="Arial" pitchFamily="34" charset="0"/>
              <a:cs typeface="Arial" pitchFamily="34" charset="0"/>
            </a:rPr>
            <a:t>Monitor and limit opportunities for problem behavior</a:t>
          </a:r>
          <a:endParaRPr lang="en-US" sz="2300" kern="1200" dirty="0">
            <a:latin typeface="Arial" pitchFamily="34" charset="0"/>
            <a:cs typeface="Arial" pitchFamily="34" charset="0"/>
          </a:endParaRPr>
        </a:p>
      </dsp:txBody>
      <dsp:txXfrm rot="10800000">
        <a:off x="0" y="2905124"/>
        <a:ext cx="3390900" cy="1743075"/>
      </dsp:txXfrm>
    </dsp:sp>
    <dsp:sp modelId="{D284CD9B-A1C4-4BCE-8838-BF292C27C339}">
      <dsp:nvSpPr>
        <dsp:cNvPr id="0" name=""/>
        <dsp:cNvSpPr/>
      </dsp:nvSpPr>
      <dsp:spPr>
        <a:xfrm rot="5400000">
          <a:off x="3924300" y="1790700"/>
          <a:ext cx="2324100" cy="33909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300" kern="1200" dirty="0" smtClean="0">
              <a:latin typeface="Arial" pitchFamily="34" charset="0"/>
              <a:cs typeface="Arial" pitchFamily="34" charset="0"/>
            </a:rPr>
            <a:t>Promote mindful psychological flexibility</a:t>
          </a:r>
          <a:endParaRPr lang="en-US" sz="2300" kern="1200" dirty="0">
            <a:latin typeface="Arial" pitchFamily="34" charset="0"/>
            <a:cs typeface="Arial" pitchFamily="34" charset="0"/>
          </a:endParaRPr>
        </a:p>
      </dsp:txBody>
      <dsp:txXfrm rot="-5400000">
        <a:off x="3390900" y="2905124"/>
        <a:ext cx="3390900" cy="1743075"/>
      </dsp:txXfrm>
    </dsp:sp>
    <dsp:sp modelId="{36DFA1C6-A2D4-4954-A582-B9FA4A78E70A}">
      <dsp:nvSpPr>
        <dsp:cNvPr id="0" name=""/>
        <dsp:cNvSpPr/>
      </dsp:nvSpPr>
      <dsp:spPr>
        <a:xfrm>
          <a:off x="2373629" y="1743075"/>
          <a:ext cx="2034540" cy="116205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Positive Development</a:t>
          </a:r>
          <a:endParaRPr lang="en-US" sz="2300" kern="1200" dirty="0"/>
        </a:p>
      </dsp:txBody>
      <dsp:txXfrm>
        <a:off x="2430356" y="1799802"/>
        <a:ext cx="1921086" cy="1048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40AA4-59E1-4427-BC60-EEEB2297782A}">
      <dsp:nvSpPr>
        <dsp:cNvPr id="0" name=""/>
        <dsp:cNvSpPr/>
      </dsp:nvSpPr>
      <dsp:spPr>
        <a:xfrm>
          <a:off x="4226" y="2228403"/>
          <a:ext cx="1601985" cy="80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Intervention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686" y="2251863"/>
        <a:ext cx="1555065" cy="754072"/>
      </dsp:txXfrm>
    </dsp:sp>
    <dsp:sp modelId="{CE83B4BE-2A5C-47AD-BA28-5004BD785B1C}">
      <dsp:nvSpPr>
        <dsp:cNvPr id="0" name=""/>
        <dsp:cNvSpPr/>
      </dsp:nvSpPr>
      <dsp:spPr>
        <a:xfrm rot="17650881">
          <a:off x="1115867" y="1857501"/>
          <a:ext cx="1661133" cy="27421"/>
        </a:xfrm>
        <a:custGeom>
          <a:avLst/>
          <a:gdLst/>
          <a:ahLst/>
          <a:cxnLst/>
          <a:rect l="0" t="0" r="0" b="0"/>
          <a:pathLst>
            <a:path>
              <a:moveTo>
                <a:pt x="0" y="13710"/>
              </a:moveTo>
              <a:lnTo>
                <a:pt x="1661133" y="1371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4906" y="1829684"/>
        <a:ext cx="83056" cy="83056"/>
      </dsp:txXfrm>
    </dsp:sp>
    <dsp:sp modelId="{34D03BE1-7EBC-465A-B1DD-6D370E2A6601}">
      <dsp:nvSpPr>
        <dsp:cNvPr id="0" name=""/>
        <dsp:cNvSpPr/>
      </dsp:nvSpPr>
      <dsp:spPr>
        <a:xfrm>
          <a:off x="2286656" y="713028"/>
          <a:ext cx="1601985" cy="80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Self-Efficacy Healthy Eating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10116" y="736488"/>
        <a:ext cx="1555065" cy="754072"/>
      </dsp:txXfrm>
    </dsp:sp>
    <dsp:sp modelId="{25AC7E8F-188D-487C-91B9-A430890E691F}">
      <dsp:nvSpPr>
        <dsp:cNvPr id="0" name=""/>
        <dsp:cNvSpPr/>
      </dsp:nvSpPr>
      <dsp:spPr>
        <a:xfrm>
          <a:off x="3888642" y="1099814"/>
          <a:ext cx="529776" cy="27421"/>
        </a:xfrm>
        <a:custGeom>
          <a:avLst/>
          <a:gdLst/>
          <a:ahLst/>
          <a:cxnLst/>
          <a:rect l="0" t="0" r="0" b="0"/>
          <a:pathLst>
            <a:path>
              <a:moveTo>
                <a:pt x="0" y="13710"/>
              </a:moveTo>
              <a:lnTo>
                <a:pt x="529776" y="13710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0286" y="1100281"/>
        <a:ext cx="26488" cy="26488"/>
      </dsp:txXfrm>
    </dsp:sp>
    <dsp:sp modelId="{B832E6E1-2848-43A8-A1F0-59DE347D4ADA}">
      <dsp:nvSpPr>
        <dsp:cNvPr id="0" name=""/>
        <dsp:cNvSpPr/>
      </dsp:nvSpPr>
      <dsp:spPr>
        <a:xfrm>
          <a:off x="4418418" y="713028"/>
          <a:ext cx="1601985" cy="80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Fruit &amp; Veg Intake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41878" y="736488"/>
        <a:ext cx="1555065" cy="754072"/>
      </dsp:txXfrm>
    </dsp:sp>
    <dsp:sp modelId="{54B0EA7A-D929-4162-B17C-78E1B53E8803}">
      <dsp:nvSpPr>
        <dsp:cNvPr id="0" name=""/>
        <dsp:cNvSpPr/>
      </dsp:nvSpPr>
      <dsp:spPr>
        <a:xfrm rot="4240979">
          <a:off x="994938" y="3477197"/>
          <a:ext cx="1826864" cy="27421"/>
        </a:xfrm>
        <a:custGeom>
          <a:avLst/>
          <a:gdLst/>
          <a:ahLst/>
          <a:cxnLst/>
          <a:rect l="0" t="0" r="0" b="0"/>
          <a:pathLst>
            <a:path>
              <a:moveTo>
                <a:pt x="0" y="13710"/>
              </a:moveTo>
              <a:lnTo>
                <a:pt x="1826864" y="1371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2699" y="3445236"/>
        <a:ext cx="91343" cy="91343"/>
      </dsp:txXfrm>
    </dsp:sp>
    <dsp:sp modelId="{BB66F00B-9694-4774-A25D-D17C7C0571D4}">
      <dsp:nvSpPr>
        <dsp:cNvPr id="0" name=""/>
        <dsp:cNvSpPr/>
      </dsp:nvSpPr>
      <dsp:spPr>
        <a:xfrm>
          <a:off x="2210529" y="3952420"/>
          <a:ext cx="1601985" cy="80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Self Efficacy Stress </a:t>
          </a:r>
          <a:r>
            <a:rPr lang="en-US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Mgmt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3989" y="3975880"/>
        <a:ext cx="1555065" cy="754072"/>
      </dsp:txXfrm>
    </dsp:sp>
    <dsp:sp modelId="{BA7534D8-509A-48E7-8EBC-B7F33C3C0ACB}">
      <dsp:nvSpPr>
        <dsp:cNvPr id="0" name=""/>
        <dsp:cNvSpPr/>
      </dsp:nvSpPr>
      <dsp:spPr>
        <a:xfrm>
          <a:off x="3812515" y="4339206"/>
          <a:ext cx="681498" cy="27421"/>
        </a:xfrm>
        <a:custGeom>
          <a:avLst/>
          <a:gdLst/>
          <a:ahLst/>
          <a:cxnLst/>
          <a:rect l="0" t="0" r="0" b="0"/>
          <a:pathLst>
            <a:path>
              <a:moveTo>
                <a:pt x="0" y="13710"/>
              </a:moveTo>
              <a:lnTo>
                <a:pt x="681498" y="13710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6227" y="4335879"/>
        <a:ext cx="34074" cy="34074"/>
      </dsp:txXfrm>
    </dsp:sp>
    <dsp:sp modelId="{E8CA60CB-81A0-47D3-9983-F37E8C2A23FE}">
      <dsp:nvSpPr>
        <dsp:cNvPr id="0" name=""/>
        <dsp:cNvSpPr/>
      </dsp:nvSpPr>
      <dsp:spPr>
        <a:xfrm>
          <a:off x="4494014" y="3952420"/>
          <a:ext cx="1601985" cy="800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Relaxation Activities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17474" y="3975880"/>
        <a:ext cx="1555065" cy="7540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+Icon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0.0213</cdr:x>
      <cdr:y>0.13626</cdr:y>
    </cdr:from>
    <cdr:to>
      <cdr:x>0.14352</cdr:x>
      <cdr:y>0.59959</cdr:y>
    </cdr:to>
    <cdr:sp macro="" textlink="">
      <cdr:nvSpPr>
        <cdr:cNvPr id="2" name="Left Brace 1"/>
        <cdr:cNvSpPr/>
      </cdr:nvSpPr>
      <cdr:spPr>
        <a:xfrm xmlns:a="http://schemas.openxmlformats.org/drawingml/2006/main">
          <a:off x="146050" y="612577"/>
          <a:ext cx="838185" cy="2083039"/>
        </a:xfrm>
        <a:prstGeom xmlns:a="http://schemas.openxmlformats.org/drawingml/2006/main" prst="leftBrace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696A0-7110-9B49-BA4B-5C401123028C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98708-9450-DD45-9AD3-1BEB7B840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90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7DD29-A822-47D9-8A9D-528D62B79472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605B8-0226-46DF-8CC6-4862101C8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1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46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25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06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76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9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09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05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48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43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807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55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79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06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73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46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69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317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399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next to 46%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345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446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</a:t>
            </a:r>
            <a:r>
              <a:rPr lang="en-US" baseline="0" dirty="0" smtClean="0"/>
              <a:t> this more </a:t>
            </a:r>
            <a:r>
              <a:rPr lang="en-US" baseline="0" dirty="0" err="1" smtClean="0"/>
              <a:t>spify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706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14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694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34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945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graph shows total health care expenditure (including both public and private spending). The biggest spender by a long way is the US, which spends over $8,000 per capita. This compares to less than $3,000 per capita for Italy, Greece and Portugal.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046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696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07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88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05B8-0226-46DF-8CC6-4862101C8C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9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55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37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99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2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78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52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79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9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94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630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5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397" y="3048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096000"/>
            <a:ext cx="284797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2E0E3C-72DF-4332-B167-D407F1D9FCD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5926DA5-3EB5-4A1F-88FC-A445A1BD48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391FD-F00E-4BC8-AA79-28CAFEFA6703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DC46-E459-4886-B7E0-EB79D9DE2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1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jpeg"/><Relationship Id="rId9" Type="http://schemas.openxmlformats.org/officeDocument/2006/relationships/image" Target="../media/image28.jpeg"/><Relationship Id="rId10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chart" Target="../charts/chart2.xml"/><Relationship Id="rId6" Type="http://schemas.openxmlformats.org/officeDocument/2006/relationships/image" Target="../media/image32.png"/><Relationship Id="rId7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chart" Target="../charts/chart3.xml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microsoft.com/office/2007/relationships/hdphoto" Target="../media/hdphoto5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5" Type="http://schemas.openxmlformats.org/officeDocument/2006/relationships/image" Target="../media/image4.png"/><Relationship Id="rId6" Type="http://schemas.microsoft.com/office/2007/relationships/hdphoto" Target="../media/hdphoto2.wdp"/><Relationship Id="rId7" Type="http://schemas.openxmlformats.org/officeDocument/2006/relationships/image" Target="../media/image5.png"/><Relationship Id="rId8" Type="http://schemas.microsoft.com/office/2007/relationships/hdphoto" Target="../media/hdphoto3.wdp"/><Relationship Id="rId9" Type="http://schemas.openxmlformats.org/officeDocument/2006/relationships/image" Target="../media/image6.png"/><Relationship Id="rId10" Type="http://schemas.microsoft.com/office/2007/relationships/hdphoto" Target="../media/hdphoto4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39.jpeg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32.png"/><Relationship Id="rId9" Type="http://schemas.microsoft.com/office/2007/relationships/hdphoto" Target="../media/hdphoto6.wdp"/><Relationship Id="rId10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microsoft.com/office/2007/relationships/hdphoto" Target="../media/hdphoto7.wdp"/><Relationship Id="rId5" Type="http://schemas.openxmlformats.org/officeDocument/2006/relationships/image" Target="../media/image42.png"/><Relationship Id="rId6" Type="http://schemas.microsoft.com/office/2007/relationships/hdphoto" Target="../media/hdphoto8.wdp"/><Relationship Id="rId7" Type="http://schemas.openxmlformats.org/officeDocument/2006/relationships/image" Target="../media/image32.png"/><Relationship Id="rId8" Type="http://schemas.microsoft.com/office/2007/relationships/hdphoto" Target="../media/hdphoto6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image" Target="../media/image45.png"/><Relationship Id="rId7" Type="http://schemas.microsoft.com/office/2007/relationships/hdphoto" Target="../media/hdphoto9.wdp"/><Relationship Id="rId8" Type="http://schemas.openxmlformats.org/officeDocument/2006/relationships/image" Target="../media/image32.png"/><Relationship Id="rId9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7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7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2.jpeg"/><Relationship Id="rId12" Type="http://schemas.openxmlformats.org/officeDocument/2006/relationships/image" Target="../media/image32.png"/><Relationship Id="rId13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0.jpeg"/><Relationship Id="rId4" Type="http://schemas.openxmlformats.org/officeDocument/2006/relationships/image" Target="../media/image51.png"/><Relationship Id="rId5" Type="http://schemas.microsoft.com/office/2007/relationships/hdphoto" Target="../media/hdphoto10.wdp"/><Relationship Id="rId6" Type="http://schemas.openxmlformats.org/officeDocument/2006/relationships/diagramData" Target="../diagrams/data3.xml"/><Relationship Id="rId7" Type="http://schemas.openxmlformats.org/officeDocument/2006/relationships/diagramLayout" Target="../diagrams/layout3.xml"/><Relationship Id="rId8" Type="http://schemas.openxmlformats.org/officeDocument/2006/relationships/diagramQuickStyle" Target="../diagrams/quickStyle3.xml"/><Relationship Id="rId9" Type="http://schemas.openxmlformats.org/officeDocument/2006/relationships/diagramColors" Target="../diagrams/colors3.xml"/><Relationship Id="rId10" Type="http://schemas.microsoft.com/office/2007/relationships/diagramDrawing" Target="../diagrams/drawing3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4" Type="http://schemas.openxmlformats.org/officeDocument/2006/relationships/image" Target="../media/image54.jpeg"/><Relationship Id="rId5" Type="http://schemas.openxmlformats.org/officeDocument/2006/relationships/image" Target="../media/image32.png"/><Relationship Id="rId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microsoft.com/office/2007/relationships/hdphoto" Target="../media/hdphoto12.wdp"/><Relationship Id="rId5" Type="http://schemas.openxmlformats.org/officeDocument/2006/relationships/image" Target="../media/image56.png"/><Relationship Id="rId6" Type="http://schemas.microsoft.com/office/2007/relationships/hdphoto" Target="../media/hdphoto13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5" Type="http://schemas.openxmlformats.org/officeDocument/2006/relationships/image" Target="../media/image59.jpeg"/><Relationship Id="rId6" Type="http://schemas.openxmlformats.org/officeDocument/2006/relationships/image" Target="../media/image60.jpeg"/><Relationship Id="rId7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jpeg"/><Relationship Id="rId5" Type="http://schemas.openxmlformats.org/officeDocument/2006/relationships/image" Target="../media/image72.jpeg"/><Relationship Id="rId6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6" Type="http://schemas.openxmlformats.org/officeDocument/2006/relationships/image" Target="../media/image79.png"/><Relationship Id="rId7" Type="http://schemas.microsoft.com/office/2007/relationships/hdphoto" Target="../media/hdphoto1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0" t="12308" r="13365" b="77077"/>
          <a:stretch/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21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Dawn K. Wilson, Ph.D.</a:t>
            </a:r>
          </a:p>
          <a:p>
            <a:pPr>
              <a:spcBef>
                <a:spcPts val="0"/>
              </a:spcBef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 of the Society of Behavioral Medicine</a:t>
            </a:r>
          </a:p>
          <a:p>
            <a:pPr>
              <a:spcBef>
                <a:spcPts val="0"/>
              </a:spcBef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 of Psychology</a:t>
            </a:r>
          </a:p>
          <a:p>
            <a:pPr>
              <a:spcBef>
                <a:spcPts val="0"/>
              </a:spcBef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South Carolina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8231" y="2895600"/>
            <a:ext cx="8229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The RELEVANCE, IMPACT, AND REACH OF BEHAVIORAL MEDICINE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105400"/>
            <a:ext cx="1869831" cy="0"/>
          </a:xfrm>
          <a:prstGeom prst="line">
            <a:avLst/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15200" y="5105400"/>
            <a:ext cx="1869831" cy="0"/>
          </a:xfrm>
          <a:prstGeom prst="line">
            <a:avLst/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63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609600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FRAMEWORK FOR POSITIVE BEHAVIORAL </a:t>
            </a:r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PSYCHOLOGICAL DEVELOPMENT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66800" y="1539855"/>
            <a:ext cx="6781800" cy="4648200"/>
            <a:chOff x="914400" y="1524000"/>
            <a:chExt cx="7543800" cy="5181600"/>
          </a:xfrm>
        </p:grpSpPr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:p14="http://schemas.microsoft.com/office/powerpoint/2010/main" val="3024207560"/>
                </p:ext>
              </p:extLst>
            </p:nvPr>
          </p:nvGraphicFramePr>
          <p:xfrm>
            <a:off x="914400" y="1524000"/>
            <a:ext cx="7543800" cy="5181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3" name="Rectangle 12"/>
            <p:cNvSpPr/>
            <p:nvPr/>
          </p:nvSpPr>
          <p:spPr>
            <a:xfrm>
              <a:off x="2574163" y="3088783"/>
              <a:ext cx="205415" cy="10292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19663" y="3124201"/>
              <a:ext cx="205415" cy="10292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319663" y="4267200"/>
              <a:ext cx="205415" cy="10292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61284" y="4267200"/>
              <a:ext cx="205415" cy="10292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4800" y="6400800"/>
            <a:ext cx="480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Biglan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(2012).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American Psychologist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5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09600"/>
          </a:xfrm>
          <a:noFill/>
        </p:spPr>
        <p:txBody>
          <a:bodyPr/>
          <a:lstStyle/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SYSTEMS APPROACH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81000" y="6477000"/>
            <a:ext cx="2286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Bronfenbrenner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(1979, 2006)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55715" y="914400"/>
            <a:ext cx="7109970" cy="5852481"/>
            <a:chOff x="755715" y="856873"/>
            <a:chExt cx="7109970" cy="5852481"/>
          </a:xfrm>
        </p:grpSpPr>
        <p:grpSp>
          <p:nvGrpSpPr>
            <p:cNvPr id="35" name="Group 34"/>
            <p:cNvGrpSpPr/>
            <p:nvPr/>
          </p:nvGrpSpPr>
          <p:grpSpPr>
            <a:xfrm>
              <a:off x="1536163" y="856873"/>
              <a:ext cx="6019799" cy="5852481"/>
              <a:chOff x="1600200" y="1005518"/>
              <a:chExt cx="6019799" cy="5852481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1600200" y="1005518"/>
                <a:ext cx="6019799" cy="5852481"/>
              </a:xfrm>
              <a:custGeom>
                <a:avLst/>
                <a:gdLst>
                  <a:gd name="connsiteX0" fmla="*/ 0 w 5791200"/>
                  <a:gd name="connsiteY0" fmla="*/ 2895600 h 5791200"/>
                  <a:gd name="connsiteX1" fmla="*/ 2895600 w 5791200"/>
                  <a:gd name="connsiteY1" fmla="*/ 0 h 5791200"/>
                  <a:gd name="connsiteX2" fmla="*/ 5791200 w 5791200"/>
                  <a:gd name="connsiteY2" fmla="*/ 2895600 h 5791200"/>
                  <a:gd name="connsiteX3" fmla="*/ 2895600 w 5791200"/>
                  <a:gd name="connsiteY3" fmla="*/ 5791200 h 5791200"/>
                  <a:gd name="connsiteX4" fmla="*/ 0 w 5791200"/>
                  <a:gd name="connsiteY4" fmla="*/ 2895600 h 579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1200" h="5791200">
                    <a:moveTo>
                      <a:pt x="0" y="2895600"/>
                    </a:moveTo>
                    <a:cubicBezTo>
                      <a:pt x="0" y="1296404"/>
                      <a:pt x="1296404" y="0"/>
                      <a:pt x="2895600" y="0"/>
                    </a:cubicBezTo>
                    <a:cubicBezTo>
                      <a:pt x="4494796" y="0"/>
                      <a:pt x="5791200" y="1296404"/>
                      <a:pt x="5791200" y="2895600"/>
                    </a:cubicBezTo>
                    <a:cubicBezTo>
                      <a:pt x="5791200" y="4494796"/>
                      <a:pt x="4494796" y="5791200"/>
                      <a:pt x="2895600" y="5791200"/>
                    </a:cubicBezTo>
                    <a:cubicBezTo>
                      <a:pt x="1296404" y="5791200"/>
                      <a:pt x="0" y="4494796"/>
                      <a:pt x="0" y="289560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192671" tIns="396239" rIns="2192670" bIns="4739641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500" kern="1200" dirty="0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2329437" y="1663855"/>
                <a:ext cx="4602553" cy="4522940"/>
              </a:xfrm>
              <a:custGeom>
                <a:avLst/>
                <a:gdLst>
                  <a:gd name="connsiteX0" fmla="*/ 0 w 4632960"/>
                  <a:gd name="connsiteY0" fmla="*/ 2316480 h 4632960"/>
                  <a:gd name="connsiteX1" fmla="*/ 2316480 w 4632960"/>
                  <a:gd name="connsiteY1" fmla="*/ 0 h 4632960"/>
                  <a:gd name="connsiteX2" fmla="*/ 4632960 w 4632960"/>
                  <a:gd name="connsiteY2" fmla="*/ 2316480 h 4632960"/>
                  <a:gd name="connsiteX3" fmla="*/ 2316480 w 4632960"/>
                  <a:gd name="connsiteY3" fmla="*/ 4632960 h 4632960"/>
                  <a:gd name="connsiteX4" fmla="*/ 0 w 4632960"/>
                  <a:gd name="connsiteY4" fmla="*/ 2316480 h 463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2960" h="4632960">
                    <a:moveTo>
                      <a:pt x="0" y="2316480"/>
                    </a:moveTo>
                    <a:cubicBezTo>
                      <a:pt x="0" y="1037123"/>
                      <a:pt x="1037123" y="0"/>
                      <a:pt x="2316480" y="0"/>
                    </a:cubicBezTo>
                    <a:cubicBezTo>
                      <a:pt x="3595837" y="0"/>
                      <a:pt x="4632960" y="1037123"/>
                      <a:pt x="4632960" y="2316480"/>
                    </a:cubicBezTo>
                    <a:cubicBezTo>
                      <a:pt x="4632960" y="3595837"/>
                      <a:pt x="3595837" y="4632960"/>
                      <a:pt x="2316480" y="4632960"/>
                    </a:cubicBezTo>
                    <a:cubicBezTo>
                      <a:pt x="1037123" y="4632960"/>
                      <a:pt x="0" y="3595837"/>
                      <a:pt x="0" y="231648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599985"/>
                  <a:satOff val="16195"/>
                  <a:lumOff val="1700"/>
                  <a:alphaOff val="0"/>
                </a:schemeClr>
              </a:fillRef>
              <a:effectRef idx="0">
                <a:schemeClr val="accent2">
                  <a:hueOff val="599985"/>
                  <a:satOff val="16195"/>
                  <a:lumOff val="170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613550" tIns="384658" rIns="1613551" bIns="362773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500" kern="1200" dirty="0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3050825" y="2354258"/>
                <a:ext cx="3108960" cy="3093720"/>
              </a:xfrm>
              <a:custGeom>
                <a:avLst/>
                <a:gdLst>
                  <a:gd name="connsiteX0" fmla="*/ 0 w 3474720"/>
                  <a:gd name="connsiteY0" fmla="*/ 1737360 h 3474720"/>
                  <a:gd name="connsiteX1" fmla="*/ 1737360 w 3474720"/>
                  <a:gd name="connsiteY1" fmla="*/ 0 h 3474720"/>
                  <a:gd name="connsiteX2" fmla="*/ 3474720 w 3474720"/>
                  <a:gd name="connsiteY2" fmla="*/ 1737360 h 3474720"/>
                  <a:gd name="connsiteX3" fmla="*/ 1737360 w 3474720"/>
                  <a:gd name="connsiteY3" fmla="*/ 3474720 h 3474720"/>
                  <a:gd name="connsiteX4" fmla="*/ 0 w 3474720"/>
                  <a:gd name="connsiteY4" fmla="*/ 1737360 h 347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74720" h="3474720">
                    <a:moveTo>
                      <a:pt x="0" y="1737360"/>
                    </a:moveTo>
                    <a:cubicBezTo>
                      <a:pt x="0" y="777843"/>
                      <a:pt x="777843" y="0"/>
                      <a:pt x="1737360" y="0"/>
                    </a:cubicBezTo>
                    <a:cubicBezTo>
                      <a:pt x="2696877" y="0"/>
                      <a:pt x="3474720" y="777843"/>
                      <a:pt x="3474720" y="1737360"/>
                    </a:cubicBezTo>
                    <a:cubicBezTo>
                      <a:pt x="3474720" y="2696877"/>
                      <a:pt x="2696877" y="3474720"/>
                      <a:pt x="1737360" y="3474720"/>
                    </a:cubicBezTo>
                    <a:cubicBezTo>
                      <a:pt x="777843" y="3474720"/>
                      <a:pt x="0" y="2696877"/>
                      <a:pt x="0" y="1737360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1199970"/>
                  <a:satOff val="32389"/>
                  <a:lumOff val="3399"/>
                  <a:alphaOff val="0"/>
                </a:schemeClr>
              </a:fillRef>
              <a:effectRef idx="0">
                <a:schemeClr val="accent2">
                  <a:hueOff val="1199970"/>
                  <a:satOff val="32389"/>
                  <a:lumOff val="3399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34430" tIns="367284" rIns="1034431" bIns="2538984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500" kern="1200" dirty="0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814946" y="3149942"/>
                <a:ext cx="1580719" cy="1502353"/>
              </a:xfrm>
              <a:custGeom>
                <a:avLst/>
                <a:gdLst>
                  <a:gd name="connsiteX0" fmla="*/ 0 w 1580719"/>
                  <a:gd name="connsiteY0" fmla="*/ 751177 h 1502353"/>
                  <a:gd name="connsiteX1" fmla="*/ 790360 w 1580719"/>
                  <a:gd name="connsiteY1" fmla="*/ 0 h 1502353"/>
                  <a:gd name="connsiteX2" fmla="*/ 1580720 w 1580719"/>
                  <a:gd name="connsiteY2" fmla="*/ 751177 h 1502353"/>
                  <a:gd name="connsiteX3" fmla="*/ 790360 w 1580719"/>
                  <a:gd name="connsiteY3" fmla="*/ 1502354 h 1502353"/>
                  <a:gd name="connsiteX4" fmla="*/ 0 w 1580719"/>
                  <a:gd name="connsiteY4" fmla="*/ 751177 h 1502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0719" h="1502353">
                    <a:moveTo>
                      <a:pt x="0" y="751177"/>
                    </a:moveTo>
                    <a:cubicBezTo>
                      <a:pt x="0" y="336313"/>
                      <a:pt x="353856" y="0"/>
                      <a:pt x="790360" y="0"/>
                    </a:cubicBezTo>
                    <a:cubicBezTo>
                      <a:pt x="1226864" y="0"/>
                      <a:pt x="1580720" y="336313"/>
                      <a:pt x="1580720" y="751177"/>
                    </a:cubicBezTo>
                    <a:cubicBezTo>
                      <a:pt x="1580720" y="1166041"/>
                      <a:pt x="1226864" y="1502354"/>
                      <a:pt x="790360" y="1502354"/>
                    </a:cubicBezTo>
                    <a:cubicBezTo>
                      <a:pt x="353856" y="1502354"/>
                      <a:pt x="0" y="1166041"/>
                      <a:pt x="0" y="751177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1799955"/>
                  <a:satOff val="48584"/>
                  <a:lumOff val="5099"/>
                  <a:alphaOff val="0"/>
                </a:schemeClr>
              </a:fillRef>
              <a:effectRef idx="0">
                <a:schemeClr val="accent2">
                  <a:hueOff val="1799955"/>
                  <a:satOff val="48584"/>
                  <a:lumOff val="5099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38171" tIns="482268" rIns="338171" bIns="482269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500" kern="1200" dirty="0" smtClean="0"/>
              </a:p>
            </p:txBody>
          </p:sp>
          <p:sp>
            <p:nvSpPr>
              <p:cNvPr id="10" name="Text Box 38"/>
              <p:cNvSpPr txBox="1">
                <a:spLocks noChangeArrowheads="1"/>
              </p:cNvSpPr>
              <p:nvPr/>
            </p:nvSpPr>
            <p:spPr bwMode="auto">
              <a:xfrm>
                <a:off x="3853740" y="3044245"/>
                <a:ext cx="1582057" cy="148336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0"/>
                  </a:spcAft>
                  <a:defRPr/>
                </a:pPr>
                <a:endParaRPr lang="en-US" sz="1200" b="1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endParaRP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Individual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Genetics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Efficacy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Motivation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Optimism 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Skills</a:t>
                </a:r>
              </a:p>
              <a:p>
                <a:pPr algn="ctr" eaLnBrk="0" hangingPunct="0">
                  <a:spcAft>
                    <a:spcPts val="0"/>
                  </a:spcAft>
                  <a:defRPr/>
                </a:pPr>
                <a:endParaRPr lang="en-US" sz="1400" dirty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endParaRPr>
              </a:p>
            </p:txBody>
          </p:sp>
          <p:sp>
            <p:nvSpPr>
              <p:cNvPr id="11" name="Text Box 39"/>
              <p:cNvSpPr txBox="1">
                <a:spLocks noChangeArrowheads="1"/>
              </p:cNvSpPr>
              <p:nvPr/>
            </p:nvSpPr>
            <p:spPr bwMode="auto">
              <a:xfrm>
                <a:off x="5294428" y="3557105"/>
                <a:ext cx="824289" cy="317635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Family</a:t>
                </a:r>
              </a:p>
            </p:txBody>
          </p:sp>
          <p:sp>
            <p:nvSpPr>
              <p:cNvPr id="14" name="Text Box 42"/>
              <p:cNvSpPr txBox="1">
                <a:spLocks noChangeArrowheads="1"/>
              </p:cNvSpPr>
              <p:nvPr/>
            </p:nvSpPr>
            <p:spPr bwMode="auto">
              <a:xfrm>
                <a:off x="3268469" y="2964522"/>
                <a:ext cx="1019211" cy="37084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Parenting</a:t>
                </a:r>
                <a:endParaRPr lang="en-US" sz="1400" dirty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endParaRPr>
              </a:p>
            </p:txBody>
          </p:sp>
          <p:sp>
            <p:nvSpPr>
              <p:cNvPr id="15" name="Text Box 43"/>
              <p:cNvSpPr txBox="1">
                <a:spLocks noChangeArrowheads="1"/>
              </p:cNvSpPr>
              <p:nvPr/>
            </p:nvSpPr>
            <p:spPr bwMode="auto">
              <a:xfrm>
                <a:off x="4664039" y="2647875"/>
                <a:ext cx="915474" cy="46355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Social </a:t>
                </a:r>
              </a:p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Support</a:t>
                </a:r>
              </a:p>
            </p:txBody>
          </p:sp>
          <p:sp>
            <p:nvSpPr>
              <p:cNvPr id="30" name="Text Box 40"/>
              <p:cNvSpPr txBox="1">
                <a:spLocks noChangeArrowheads="1"/>
              </p:cNvSpPr>
              <p:nvPr/>
            </p:nvSpPr>
            <p:spPr bwMode="auto">
              <a:xfrm>
                <a:off x="3241119" y="4239411"/>
                <a:ext cx="851498" cy="38217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Role Models</a:t>
                </a:r>
              </a:p>
            </p:txBody>
          </p:sp>
          <p:sp>
            <p:nvSpPr>
              <p:cNvPr id="31" name="Text Box 40"/>
              <p:cNvSpPr txBox="1">
                <a:spLocks noChangeArrowheads="1"/>
              </p:cNvSpPr>
              <p:nvPr/>
            </p:nvSpPr>
            <p:spPr bwMode="auto">
              <a:xfrm>
                <a:off x="3073479" y="3734240"/>
                <a:ext cx="851498" cy="38217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Peers</a:t>
                </a:r>
                <a:endParaRPr lang="en-US" sz="1400" dirty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endParaRPr>
              </a:p>
            </p:txBody>
          </p:sp>
          <p:sp>
            <p:nvSpPr>
              <p:cNvPr id="32" name="Text Box 42"/>
              <p:cNvSpPr txBox="1">
                <a:spLocks noChangeArrowheads="1"/>
              </p:cNvSpPr>
              <p:nvPr/>
            </p:nvSpPr>
            <p:spPr bwMode="auto">
              <a:xfrm>
                <a:off x="5105400" y="4340307"/>
                <a:ext cx="1019211" cy="37084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Teachers</a:t>
                </a:r>
              </a:p>
            </p:txBody>
          </p:sp>
          <p:sp>
            <p:nvSpPr>
              <p:cNvPr id="33" name="Text Box 40"/>
              <p:cNvSpPr txBox="1">
                <a:spLocks noChangeArrowheads="1"/>
              </p:cNvSpPr>
              <p:nvPr/>
            </p:nvSpPr>
            <p:spPr bwMode="auto">
              <a:xfrm>
                <a:off x="4174191" y="4723662"/>
                <a:ext cx="1485430" cy="38217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  <a:defRPr/>
                </a:pPr>
                <a:r>
                  <a:rPr lang="en-US" sz="1400" dirty="0" smtClean="0">
                    <a:solidFill>
                      <a:srgbClr val="FFFFCC"/>
                    </a:solidFill>
                    <a:latin typeface="Arial" pitchFamily="34" charset="0"/>
                    <a:ea typeface="ＭＳ Ｐゴシック" charset="0"/>
                    <a:cs typeface="Arial" pitchFamily="34" charset="0"/>
                  </a:rPr>
                  <a:t>Healthcare Providers</a:t>
                </a:r>
                <a:endParaRPr lang="en-US" sz="1400" dirty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endParaRPr>
              </a:p>
            </p:txBody>
          </p:sp>
        </p:grpSp>
        <p:sp>
          <p:nvSpPr>
            <p:cNvPr id="16" name="Text Box 44"/>
            <p:cNvSpPr txBox="1">
              <a:spLocks noChangeArrowheads="1"/>
            </p:cNvSpPr>
            <p:nvPr/>
          </p:nvSpPr>
          <p:spPr bwMode="auto">
            <a:xfrm>
              <a:off x="2875303" y="1970786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Healthcare Clinics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pic>
          <p:nvPicPr>
            <p:cNvPr id="1027" name="Picture 3" descr="C:\Users\Sara\AppData\Local\Microsoft\Windows\Temporary Internet Files\Content.IE5\VBAY7MHG\MP900446489[2]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3" t="12000" r="20733"/>
            <a:stretch/>
          </p:blipFill>
          <p:spPr bwMode="auto">
            <a:xfrm rot="949294">
              <a:off x="6133769" y="2710608"/>
              <a:ext cx="1731916" cy="171333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2991075" y="5248302"/>
              <a:ext cx="1490267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Neighborhood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42" name="Text Box 44"/>
            <p:cNvSpPr txBox="1">
              <a:spLocks noChangeArrowheads="1"/>
            </p:cNvSpPr>
            <p:nvPr/>
          </p:nvSpPr>
          <p:spPr bwMode="auto">
            <a:xfrm>
              <a:off x="3922284" y="1590702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Recreational </a:t>
              </a:r>
            </a:p>
            <a:p>
              <a:pPr algn="ctr" eaLnBrk="0" hangingPunct="0"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Facilities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rot="5195786">
              <a:off x="5943955" y="3393576"/>
              <a:ext cx="381000" cy="317635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 Box 44"/>
            <p:cNvSpPr txBox="1">
              <a:spLocks noChangeArrowheads="1"/>
            </p:cNvSpPr>
            <p:nvPr/>
          </p:nvSpPr>
          <p:spPr bwMode="auto">
            <a:xfrm>
              <a:off x="3981675" y="5476902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Built Environment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48" name="Text Box 44"/>
            <p:cNvSpPr txBox="1">
              <a:spLocks noChangeArrowheads="1"/>
            </p:cNvSpPr>
            <p:nvPr/>
          </p:nvSpPr>
          <p:spPr bwMode="auto">
            <a:xfrm>
              <a:off x="4896075" y="5172102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Workplace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0" name="Text Box 44"/>
            <p:cNvSpPr txBox="1">
              <a:spLocks noChangeArrowheads="1"/>
            </p:cNvSpPr>
            <p:nvPr/>
          </p:nvSpPr>
          <p:spPr bwMode="auto">
            <a:xfrm>
              <a:off x="1977712" y="3474903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Schools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1" name="Text Box 44"/>
            <p:cNvSpPr txBox="1">
              <a:spLocks noChangeArrowheads="1"/>
            </p:cNvSpPr>
            <p:nvPr/>
          </p:nvSpPr>
          <p:spPr bwMode="auto">
            <a:xfrm>
              <a:off x="5482912" y="4662173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Churches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>
              <a:off x="5008903" y="1970786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Community Centers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3" name="Text Box 44"/>
            <p:cNvSpPr txBox="1">
              <a:spLocks noChangeArrowheads="1"/>
            </p:cNvSpPr>
            <p:nvPr/>
          </p:nvSpPr>
          <p:spPr bwMode="auto">
            <a:xfrm>
              <a:off x="5487334" y="5701243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Culture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4" name="Text Box 44"/>
            <p:cNvSpPr txBox="1">
              <a:spLocks noChangeArrowheads="1"/>
            </p:cNvSpPr>
            <p:nvPr/>
          </p:nvSpPr>
          <p:spPr bwMode="auto">
            <a:xfrm>
              <a:off x="5491927" y="1561522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Media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5" name="Text Box 44"/>
            <p:cNvSpPr txBox="1">
              <a:spLocks noChangeArrowheads="1"/>
            </p:cNvSpPr>
            <p:nvPr/>
          </p:nvSpPr>
          <p:spPr bwMode="auto">
            <a:xfrm>
              <a:off x="3547666" y="6096000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Government Agencies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1300853" y="3347593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Policy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57" name="Text Box 44"/>
            <p:cNvSpPr txBox="1">
              <a:spLocks noChangeArrowheads="1"/>
            </p:cNvSpPr>
            <p:nvPr/>
          </p:nvSpPr>
          <p:spPr bwMode="auto">
            <a:xfrm>
              <a:off x="3168127" y="1066603"/>
              <a:ext cx="1278591" cy="31521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Aft>
                  <a:spcPts val="1000"/>
                </a:spcAft>
                <a:defRPr/>
              </a:pPr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ea typeface="ＭＳ Ｐゴシック" charset="0"/>
                  <a:cs typeface="Arial" pitchFamily="34" charset="0"/>
                </a:rPr>
                <a:t>Educational System</a:t>
              </a:r>
              <a:endParaRPr lang="en-US" sz="1200" dirty="0">
                <a:solidFill>
                  <a:srgbClr val="FFFFCC"/>
                </a:solidFill>
                <a:latin typeface="Arial" pitchFamily="34" charset="0"/>
                <a:ea typeface="ＭＳ Ｐゴシック" charset="0"/>
                <a:cs typeface="Arial" pitchFamily="34" charset="0"/>
              </a:endParaRPr>
            </a:p>
          </p:txBody>
        </p:sp>
        <p:pic>
          <p:nvPicPr>
            <p:cNvPr id="1031" name="Picture 7" descr="C:\Users\Sara\AppData\Local\Microsoft\Windows\Temporary Internet Files\Content.IE5\VBAY7MHG\MP900289068[1]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60" b="21458"/>
            <a:stretch/>
          </p:blipFill>
          <p:spPr bwMode="auto">
            <a:xfrm rot="223795">
              <a:off x="1206514" y="1336380"/>
              <a:ext cx="1668789" cy="178571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  <p:sp>
          <p:nvSpPr>
            <p:cNvPr id="59" name="Isosceles Triangle 58"/>
            <p:cNvSpPr/>
            <p:nvPr/>
          </p:nvSpPr>
          <p:spPr>
            <a:xfrm>
              <a:off x="1787212" y="2981175"/>
              <a:ext cx="381000" cy="317635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4" name="Picture 2" descr="C:\Users\Sara\AppData\Local\Microsoft\Windows\Temporary Internet Files\Content.IE5\97EVOF1C\MP900442244[1]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07"/>
            <a:stretch/>
          </p:blipFill>
          <p:spPr bwMode="auto">
            <a:xfrm>
              <a:off x="755715" y="4112590"/>
              <a:ext cx="2274024" cy="18512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  <a:extLst/>
          </p:spPr>
        </p:pic>
        <p:sp>
          <p:nvSpPr>
            <p:cNvPr id="46" name="Isosceles Triangle 45"/>
            <p:cNvSpPr/>
            <p:nvPr/>
          </p:nvSpPr>
          <p:spPr>
            <a:xfrm rot="11281238">
              <a:off x="2388945" y="3815144"/>
              <a:ext cx="381000" cy="317635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1277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1027"/>
          <p:cNvGrpSpPr/>
          <p:nvPr/>
        </p:nvGrpSpPr>
        <p:grpSpPr>
          <a:xfrm>
            <a:off x="152400" y="1447800"/>
            <a:ext cx="8763000" cy="4495800"/>
            <a:chOff x="152400" y="1143000"/>
            <a:chExt cx="8763000" cy="4495800"/>
          </a:xfrm>
        </p:grpSpPr>
        <p:sp>
          <p:nvSpPr>
            <p:cNvPr id="1024" name="Rectangle 1023"/>
            <p:cNvSpPr/>
            <p:nvPr/>
          </p:nvSpPr>
          <p:spPr>
            <a:xfrm>
              <a:off x="152400" y="1143000"/>
              <a:ext cx="8763000" cy="44958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>
            <a:xfrm rot="20755977">
              <a:off x="5666861" y="2426033"/>
              <a:ext cx="202203" cy="217749"/>
            </a:xfrm>
            <a:prstGeom prst="ellipse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Oval 63"/>
            <p:cNvSpPr/>
            <p:nvPr/>
          </p:nvSpPr>
          <p:spPr>
            <a:xfrm rot="20755977">
              <a:off x="5382526" y="2613623"/>
              <a:ext cx="202203" cy="217749"/>
            </a:xfrm>
            <a:prstGeom prst="ellipse">
              <a:avLst/>
            </a:pr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Freeform 69"/>
            <p:cNvSpPr/>
            <p:nvPr/>
          </p:nvSpPr>
          <p:spPr>
            <a:xfrm>
              <a:off x="3335688" y="2275629"/>
              <a:ext cx="2047396" cy="2205067"/>
            </a:xfrm>
            <a:custGeom>
              <a:avLst/>
              <a:gdLst>
                <a:gd name="connsiteX0" fmla="*/ 0 w 1771497"/>
                <a:gd name="connsiteY0" fmla="*/ 885841 h 1771681"/>
                <a:gd name="connsiteX1" fmla="*/ 885749 w 1771497"/>
                <a:gd name="connsiteY1" fmla="*/ 0 h 1771681"/>
                <a:gd name="connsiteX2" fmla="*/ 1771498 w 1771497"/>
                <a:gd name="connsiteY2" fmla="*/ 885841 h 1771681"/>
                <a:gd name="connsiteX3" fmla="*/ 885749 w 1771497"/>
                <a:gd name="connsiteY3" fmla="*/ 1771682 h 1771681"/>
                <a:gd name="connsiteX4" fmla="*/ 0 w 1771497"/>
                <a:gd name="connsiteY4" fmla="*/ 885841 h 1771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497" h="1771681">
                  <a:moveTo>
                    <a:pt x="0" y="885841"/>
                  </a:moveTo>
                  <a:cubicBezTo>
                    <a:pt x="0" y="396605"/>
                    <a:pt x="396563" y="0"/>
                    <a:pt x="885749" y="0"/>
                  </a:cubicBezTo>
                  <a:cubicBezTo>
                    <a:pt x="1374935" y="0"/>
                    <a:pt x="1771498" y="396605"/>
                    <a:pt x="1771498" y="885841"/>
                  </a:cubicBezTo>
                  <a:cubicBezTo>
                    <a:pt x="1771498" y="1375077"/>
                    <a:pt x="1374935" y="1771682"/>
                    <a:pt x="885749" y="1771682"/>
                  </a:cubicBezTo>
                  <a:cubicBezTo>
                    <a:pt x="396563" y="1771682"/>
                    <a:pt x="0" y="1375077"/>
                    <a:pt x="0" y="885841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5150" tIns="305177" rIns="305150" bIns="305177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 dirty="0"/>
            </a:p>
          </p:txBody>
        </p:sp>
        <p:sp>
          <p:nvSpPr>
            <p:cNvPr id="71" name="Isosceles Triangle 70"/>
            <p:cNvSpPr/>
            <p:nvPr/>
          </p:nvSpPr>
          <p:spPr>
            <a:xfrm rot="7907933">
              <a:off x="3020525" y="2080627"/>
              <a:ext cx="703397" cy="445372"/>
            </a:xfrm>
            <a:prstGeom prst="triangl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2" name="Oval 71"/>
            <p:cNvSpPr/>
            <p:nvPr/>
          </p:nvSpPr>
          <p:spPr>
            <a:xfrm>
              <a:off x="2923532" y="1915851"/>
              <a:ext cx="202203" cy="21774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3" name="Oval 72"/>
            <p:cNvSpPr/>
            <p:nvPr/>
          </p:nvSpPr>
          <p:spPr>
            <a:xfrm>
              <a:off x="2617197" y="1828800"/>
              <a:ext cx="202203" cy="217749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Oval 79"/>
            <p:cNvSpPr/>
            <p:nvPr/>
          </p:nvSpPr>
          <p:spPr>
            <a:xfrm>
              <a:off x="2438400" y="3269109"/>
              <a:ext cx="202203" cy="21774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Oval 86"/>
            <p:cNvSpPr/>
            <p:nvPr/>
          </p:nvSpPr>
          <p:spPr>
            <a:xfrm>
              <a:off x="2923532" y="4572000"/>
              <a:ext cx="202203" cy="217749"/>
            </a:xfrm>
            <a:prstGeom prst="ellipse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Oval 87"/>
            <p:cNvSpPr/>
            <p:nvPr/>
          </p:nvSpPr>
          <p:spPr>
            <a:xfrm>
              <a:off x="2617197" y="4659050"/>
              <a:ext cx="202203" cy="217749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Freeform 92"/>
            <p:cNvSpPr/>
            <p:nvPr/>
          </p:nvSpPr>
          <p:spPr>
            <a:xfrm>
              <a:off x="762000" y="4096770"/>
              <a:ext cx="2370076" cy="560131"/>
            </a:xfrm>
            <a:custGeom>
              <a:avLst/>
              <a:gdLst>
                <a:gd name="connsiteX0" fmla="*/ 0 w 2050694"/>
                <a:gd name="connsiteY0" fmla="*/ 0 h 450042"/>
                <a:gd name="connsiteX1" fmla="*/ 2050694 w 2050694"/>
                <a:gd name="connsiteY1" fmla="*/ 0 h 450042"/>
                <a:gd name="connsiteX2" fmla="*/ 2050694 w 2050694"/>
                <a:gd name="connsiteY2" fmla="*/ 450042 h 450042"/>
                <a:gd name="connsiteX3" fmla="*/ 0 w 2050694"/>
                <a:gd name="connsiteY3" fmla="*/ 450042 h 450042"/>
                <a:gd name="connsiteX4" fmla="*/ 0 w 2050694"/>
                <a:gd name="connsiteY4" fmla="*/ 0 h 45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0694" h="450042">
                  <a:moveTo>
                    <a:pt x="0" y="0"/>
                  </a:moveTo>
                  <a:lnTo>
                    <a:pt x="2050694" y="0"/>
                  </a:lnTo>
                  <a:lnTo>
                    <a:pt x="2050694" y="450042"/>
                  </a:lnTo>
                  <a:lnTo>
                    <a:pt x="0" y="45004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900" kern="12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362879" y="2362200"/>
              <a:ext cx="1974205" cy="1831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Needs Satisfaction of</a:t>
              </a:r>
            </a:p>
            <a:p>
              <a:pPr algn="ctr"/>
              <a:endParaRPr lang="en-US" sz="105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en-US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Autonomy</a:t>
              </a:r>
            </a:p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en-US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Competence</a:t>
              </a:r>
            </a:p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en-US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Relatedness</a:t>
              </a:r>
              <a:endPara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37953" y="1371600"/>
              <a:ext cx="1771847" cy="1055608"/>
            </a:xfrm>
            <a:prstGeom prst="roundRect">
              <a:avLst/>
            </a:prstGeom>
            <a:solidFill>
              <a:schemeClr val="accent6"/>
            </a:solidFill>
            <a:ln w="28575">
              <a:solidFill>
                <a:srgbClr val="FF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Autonomy Supportive vs. 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Controlling Health Care Climate</a:t>
              </a:r>
              <a:endPara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04800" y="2964954"/>
              <a:ext cx="1771847" cy="817245"/>
            </a:xfrm>
            <a:prstGeom prst="roundRect">
              <a:avLst/>
            </a:prstGeom>
            <a:solidFill>
              <a:schemeClr val="accent6"/>
            </a:solidFill>
            <a:ln w="28575">
              <a:solidFill>
                <a:srgbClr val="FF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Personality Differences in Autonomy 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37953" y="4359859"/>
              <a:ext cx="1771847" cy="817245"/>
            </a:xfrm>
            <a:prstGeom prst="roundRect">
              <a:avLst/>
            </a:prstGeom>
            <a:solidFill>
              <a:schemeClr val="accent6"/>
            </a:solidFill>
            <a:ln w="28575">
              <a:solidFill>
                <a:srgbClr val="FF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Intrinsic vs. 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Extrinsic Life Aspirations</a:t>
              </a:r>
              <a:endPara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Isosceles Triangle 115"/>
            <p:cNvSpPr/>
            <p:nvPr/>
          </p:nvSpPr>
          <p:spPr>
            <a:xfrm rot="5400000">
              <a:off x="2626015" y="3177013"/>
              <a:ext cx="703397" cy="44537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7" name="Isosceles Triangle 116"/>
            <p:cNvSpPr/>
            <p:nvPr/>
          </p:nvSpPr>
          <p:spPr>
            <a:xfrm rot="3251743">
              <a:off x="3057075" y="4212479"/>
              <a:ext cx="703397" cy="44537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8" name="Isosceles Triangle 117"/>
            <p:cNvSpPr/>
            <p:nvPr/>
          </p:nvSpPr>
          <p:spPr>
            <a:xfrm rot="5400000">
              <a:off x="6144483" y="2231448"/>
              <a:ext cx="703397" cy="445372"/>
            </a:xfrm>
            <a:prstGeom prst="triangle">
              <a:avLst/>
            </a:prstGeom>
            <a:solidFill>
              <a:schemeClr val="accent4"/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0" name="Oval 119"/>
            <p:cNvSpPr/>
            <p:nvPr/>
          </p:nvSpPr>
          <p:spPr>
            <a:xfrm rot="433438">
              <a:off x="2298889" y="4660050"/>
              <a:ext cx="202203" cy="217749"/>
            </a:xfrm>
            <a:prstGeom prst="ellipse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1" name="Oval 120"/>
            <p:cNvSpPr/>
            <p:nvPr/>
          </p:nvSpPr>
          <p:spPr>
            <a:xfrm rot="433438">
              <a:off x="2298890" y="1827801"/>
              <a:ext cx="202203" cy="21774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2" name="Oval 121"/>
            <p:cNvSpPr/>
            <p:nvPr/>
          </p:nvSpPr>
          <p:spPr>
            <a:xfrm rot="433438">
              <a:off x="5980838" y="2362717"/>
              <a:ext cx="202203" cy="21774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15" name="Group 114"/>
            <p:cNvGrpSpPr/>
            <p:nvPr/>
          </p:nvGrpSpPr>
          <p:grpSpPr>
            <a:xfrm flipV="1">
              <a:off x="5382527" y="3925681"/>
              <a:ext cx="1336342" cy="707554"/>
              <a:chOff x="5738431" y="3821309"/>
              <a:chExt cx="1336342" cy="728937"/>
            </a:xfrm>
          </p:grpSpPr>
          <p:sp>
            <p:nvSpPr>
              <p:cNvPr id="123" name="Oval 122"/>
              <p:cNvSpPr/>
              <p:nvPr/>
            </p:nvSpPr>
            <p:spPr>
              <a:xfrm rot="20755977">
                <a:off x="6022766" y="4144907"/>
                <a:ext cx="202203" cy="217749"/>
              </a:xfrm>
              <a:prstGeom prst="ellipse">
                <a:avLst/>
              </a:prstGeom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4" name="Oval 123"/>
              <p:cNvSpPr/>
              <p:nvPr/>
            </p:nvSpPr>
            <p:spPr>
              <a:xfrm rot="20755977">
                <a:off x="5738431" y="4332497"/>
                <a:ext cx="202203" cy="217749"/>
              </a:xfrm>
              <a:prstGeom prst="ellipse">
                <a:avLst/>
              </a:prstGeom>
            </p:spPr>
            <p:style>
              <a:lnRef idx="2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5" name="Isosceles Triangle 124"/>
              <p:cNvSpPr/>
              <p:nvPr/>
            </p:nvSpPr>
            <p:spPr>
              <a:xfrm rot="5400000">
                <a:off x="6500388" y="3950322"/>
                <a:ext cx="703397" cy="445372"/>
              </a:xfrm>
              <a:prstGeom prst="triangle">
                <a:avLst/>
              </a:prstGeom>
              <a:solidFill>
                <a:schemeClr val="accent4"/>
              </a:solidFill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6" name="Oval 125"/>
              <p:cNvSpPr/>
              <p:nvPr/>
            </p:nvSpPr>
            <p:spPr>
              <a:xfrm rot="433438">
                <a:off x="6336743" y="4081591"/>
                <a:ext cx="202203" cy="21774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129" name="Oval 128"/>
            <p:cNvSpPr/>
            <p:nvPr/>
          </p:nvSpPr>
          <p:spPr>
            <a:xfrm>
              <a:off x="2158425" y="3269287"/>
              <a:ext cx="202203" cy="217749"/>
            </a:xfrm>
            <a:prstGeom prst="ellipse">
              <a:avLst/>
            </a:pr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0" name="TextBox 129"/>
            <p:cNvSpPr txBox="1"/>
            <p:nvPr/>
          </p:nvSpPr>
          <p:spPr>
            <a:xfrm>
              <a:off x="6858000" y="1744266"/>
              <a:ext cx="1905000" cy="1293971"/>
            </a:xfrm>
            <a:prstGeom prst="roundRect">
              <a:avLst/>
            </a:prstGeom>
            <a:solidFill>
              <a:schemeClr val="accent2"/>
            </a:solidFill>
            <a:ln w="28575">
              <a:solidFill>
                <a:srgbClr val="FF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Mental Health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Less Depression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Less Somatization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Less Anxiety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Quality of Life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858000" y="3487102"/>
              <a:ext cx="1905000" cy="1770698"/>
            </a:xfrm>
            <a:prstGeom prst="roundRect">
              <a:avLst/>
            </a:prstGeom>
            <a:solidFill>
              <a:schemeClr val="accent2"/>
            </a:solidFill>
            <a:ln w="28575">
              <a:solidFill>
                <a:srgbClr val="FF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Physical Health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Not Smoking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Exercising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Weight Loss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Glycemic Control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Healthier Diet</a:t>
              </a:r>
            </a:p>
            <a:p>
              <a:pPr algn="ctr"/>
              <a:r>
                <a:rPr lang="en-US" sz="14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Dental Hygiene</a:t>
              </a:r>
              <a:endPara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763000" cy="609600"/>
          </a:xfrm>
          <a:noFill/>
        </p:spPr>
        <p:txBody>
          <a:bodyPr/>
          <a:lstStyle/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Mechanisms for nurturing environments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6400800"/>
            <a:ext cx="8763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Ng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et al. (2012).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Perspectives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on Psychological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Science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609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  <a:noFill/>
        </p:spPr>
        <p:txBody>
          <a:bodyPr/>
          <a:lstStyle/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behavior change Wheel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233715" y="1066800"/>
            <a:ext cx="2600860" cy="1250216"/>
            <a:chOff x="0" y="883384"/>
            <a:chExt cx="2585685" cy="1250216"/>
          </a:xfrm>
        </p:grpSpPr>
        <p:sp>
          <p:nvSpPr>
            <p:cNvPr id="118" name="Rounded Rectangle 117"/>
            <p:cNvSpPr/>
            <p:nvPr/>
          </p:nvSpPr>
          <p:spPr>
            <a:xfrm>
              <a:off x="0" y="883384"/>
              <a:ext cx="2509485" cy="125021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1085" y="990600"/>
              <a:ext cx="381000" cy="207483"/>
            </a:xfrm>
            <a:prstGeom prst="rect">
              <a:avLst/>
            </a:prstGeom>
            <a:solidFill>
              <a:schemeClr val="accent5"/>
            </a:solidFill>
            <a:ln w="12700"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50165" y="926831"/>
              <a:ext cx="213552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Sources of behavior</a:t>
              </a:r>
            </a:p>
            <a:p>
              <a:endParaRPr lang="en-US" sz="11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Intervention functions</a:t>
              </a:r>
            </a:p>
            <a:p>
              <a:endParaRPr lang="en-US" sz="11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Policy Categories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2099" y="1383729"/>
              <a:ext cx="381000" cy="207483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2099" y="1828800"/>
              <a:ext cx="381000" cy="207483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152400" y="6477000"/>
            <a:ext cx="426569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Michie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et al. (2011).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Implementation Science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1981201" y="853119"/>
            <a:ext cx="6019799" cy="5852481"/>
            <a:chOff x="2705100" y="929319"/>
            <a:chExt cx="6019799" cy="5852481"/>
          </a:xfrm>
        </p:grpSpPr>
        <p:grpSp>
          <p:nvGrpSpPr>
            <p:cNvPr id="49" name="Group 48"/>
            <p:cNvGrpSpPr/>
            <p:nvPr/>
          </p:nvGrpSpPr>
          <p:grpSpPr>
            <a:xfrm>
              <a:off x="2705100" y="929319"/>
              <a:ext cx="6019799" cy="5852481"/>
              <a:chOff x="1557527" y="826233"/>
              <a:chExt cx="6019799" cy="585248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557527" y="826233"/>
                <a:ext cx="6019799" cy="5852481"/>
                <a:chOff x="1600200" y="1005518"/>
                <a:chExt cx="6019799" cy="5852481"/>
              </a:xfrm>
              <a:solidFill>
                <a:schemeClr val="accent5"/>
              </a:solidFill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1600200" y="1005518"/>
                  <a:ext cx="6019799" cy="5852481"/>
                </a:xfrm>
                <a:custGeom>
                  <a:avLst/>
                  <a:gdLst>
                    <a:gd name="connsiteX0" fmla="*/ 0 w 5791200"/>
                    <a:gd name="connsiteY0" fmla="*/ 2895600 h 5791200"/>
                    <a:gd name="connsiteX1" fmla="*/ 2895600 w 5791200"/>
                    <a:gd name="connsiteY1" fmla="*/ 0 h 5791200"/>
                    <a:gd name="connsiteX2" fmla="*/ 5791200 w 5791200"/>
                    <a:gd name="connsiteY2" fmla="*/ 2895600 h 5791200"/>
                    <a:gd name="connsiteX3" fmla="*/ 2895600 w 5791200"/>
                    <a:gd name="connsiteY3" fmla="*/ 5791200 h 5791200"/>
                    <a:gd name="connsiteX4" fmla="*/ 0 w 5791200"/>
                    <a:gd name="connsiteY4" fmla="*/ 2895600 h 579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1200" h="5791200">
                      <a:moveTo>
                        <a:pt x="0" y="2895600"/>
                      </a:moveTo>
                      <a:cubicBezTo>
                        <a:pt x="0" y="1296404"/>
                        <a:pt x="1296404" y="0"/>
                        <a:pt x="2895600" y="0"/>
                      </a:cubicBezTo>
                      <a:cubicBezTo>
                        <a:pt x="4494796" y="0"/>
                        <a:pt x="5791200" y="1296404"/>
                        <a:pt x="5791200" y="2895600"/>
                      </a:cubicBezTo>
                      <a:cubicBezTo>
                        <a:pt x="5791200" y="4494796"/>
                        <a:pt x="4494796" y="5791200"/>
                        <a:pt x="2895600" y="5791200"/>
                      </a:cubicBezTo>
                      <a:cubicBezTo>
                        <a:pt x="1296404" y="5791200"/>
                        <a:pt x="0" y="4494796"/>
                        <a:pt x="0" y="28956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192671" tIns="396239" rIns="2192670" bIns="4739641" numCol="1" spcCol="1270" anchor="ctr" anchorCtr="0">
                  <a:noAutofit/>
                </a:bodyPr>
                <a:lstStyle/>
                <a:p>
                  <a:pPr lvl="0"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1500" kern="1200" dirty="0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2329437" y="1663855"/>
                  <a:ext cx="4602553" cy="4522940"/>
                </a:xfrm>
                <a:custGeom>
                  <a:avLst/>
                  <a:gdLst>
                    <a:gd name="connsiteX0" fmla="*/ 0 w 4632960"/>
                    <a:gd name="connsiteY0" fmla="*/ 2316480 h 4632960"/>
                    <a:gd name="connsiteX1" fmla="*/ 2316480 w 4632960"/>
                    <a:gd name="connsiteY1" fmla="*/ 0 h 4632960"/>
                    <a:gd name="connsiteX2" fmla="*/ 4632960 w 4632960"/>
                    <a:gd name="connsiteY2" fmla="*/ 2316480 h 4632960"/>
                    <a:gd name="connsiteX3" fmla="*/ 2316480 w 4632960"/>
                    <a:gd name="connsiteY3" fmla="*/ 4632960 h 4632960"/>
                    <a:gd name="connsiteX4" fmla="*/ 0 w 4632960"/>
                    <a:gd name="connsiteY4" fmla="*/ 2316480 h 463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2960" h="4632960">
                      <a:moveTo>
                        <a:pt x="0" y="2316480"/>
                      </a:moveTo>
                      <a:cubicBezTo>
                        <a:pt x="0" y="1037123"/>
                        <a:pt x="1037123" y="0"/>
                        <a:pt x="2316480" y="0"/>
                      </a:cubicBezTo>
                      <a:cubicBezTo>
                        <a:pt x="3595837" y="0"/>
                        <a:pt x="4632960" y="1037123"/>
                        <a:pt x="4632960" y="2316480"/>
                      </a:cubicBezTo>
                      <a:cubicBezTo>
                        <a:pt x="4632960" y="3595837"/>
                        <a:pt x="3595837" y="4632960"/>
                        <a:pt x="2316480" y="4632960"/>
                      </a:cubicBezTo>
                      <a:cubicBezTo>
                        <a:pt x="1037123" y="4632960"/>
                        <a:pt x="0" y="3595837"/>
                        <a:pt x="0" y="23164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599985"/>
                    <a:satOff val="16195"/>
                    <a:lumOff val="1700"/>
                    <a:alphaOff val="0"/>
                  </a:schemeClr>
                </a:fillRef>
                <a:effectRef idx="0">
                  <a:schemeClr val="accent2">
                    <a:hueOff val="599985"/>
                    <a:satOff val="16195"/>
                    <a:lumOff val="170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613550" tIns="384658" rIns="1613551" bIns="3627730" numCol="1" spcCol="1270" anchor="ctr" anchorCtr="0">
                  <a:noAutofit/>
                </a:bodyPr>
                <a:lstStyle/>
                <a:p>
                  <a:pPr lvl="0"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1500" kern="1200" dirty="0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3050825" y="2354258"/>
                  <a:ext cx="3108960" cy="3093720"/>
                </a:xfrm>
                <a:custGeom>
                  <a:avLst/>
                  <a:gdLst>
                    <a:gd name="connsiteX0" fmla="*/ 0 w 3474720"/>
                    <a:gd name="connsiteY0" fmla="*/ 1737360 h 3474720"/>
                    <a:gd name="connsiteX1" fmla="*/ 1737360 w 3474720"/>
                    <a:gd name="connsiteY1" fmla="*/ 0 h 3474720"/>
                    <a:gd name="connsiteX2" fmla="*/ 3474720 w 3474720"/>
                    <a:gd name="connsiteY2" fmla="*/ 1737360 h 3474720"/>
                    <a:gd name="connsiteX3" fmla="*/ 1737360 w 3474720"/>
                    <a:gd name="connsiteY3" fmla="*/ 3474720 h 3474720"/>
                    <a:gd name="connsiteX4" fmla="*/ 0 w 3474720"/>
                    <a:gd name="connsiteY4" fmla="*/ 1737360 h 347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74720" h="3474720">
                      <a:moveTo>
                        <a:pt x="0" y="1737360"/>
                      </a:moveTo>
                      <a:cubicBezTo>
                        <a:pt x="0" y="777843"/>
                        <a:pt x="777843" y="0"/>
                        <a:pt x="1737360" y="0"/>
                      </a:cubicBezTo>
                      <a:cubicBezTo>
                        <a:pt x="2696877" y="0"/>
                        <a:pt x="3474720" y="777843"/>
                        <a:pt x="3474720" y="1737360"/>
                      </a:cubicBezTo>
                      <a:cubicBezTo>
                        <a:pt x="3474720" y="2696877"/>
                        <a:pt x="2696877" y="3474720"/>
                        <a:pt x="1737360" y="3474720"/>
                      </a:cubicBezTo>
                      <a:cubicBezTo>
                        <a:pt x="777843" y="3474720"/>
                        <a:pt x="0" y="2696877"/>
                        <a:pt x="0" y="1737360"/>
                      </a:cubicBezTo>
                      <a:close/>
                    </a:path>
                  </a:pathLst>
                </a:custGeom>
                <a:grpFill/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1199970"/>
                    <a:satOff val="32389"/>
                    <a:lumOff val="3399"/>
                    <a:alphaOff val="0"/>
                  </a:schemeClr>
                </a:fillRef>
                <a:effectRef idx="0">
                  <a:schemeClr val="accent2">
                    <a:hueOff val="1199970"/>
                    <a:satOff val="32389"/>
                    <a:lumOff val="3399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034430" tIns="367284" rIns="1034431" bIns="2538984" numCol="1" spcCol="1270" anchor="ctr" anchorCtr="0">
                  <a:noAutofit/>
                </a:bodyPr>
                <a:lstStyle/>
                <a:p>
                  <a:pPr lvl="0"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1500" kern="1200" dirty="0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rot="18550519">
                <a:off x="3095256" y="2760839"/>
                <a:ext cx="1320850" cy="6060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ircle">
                  <a:avLst>
                    <a:gd name="adj" fmla="val 11922506"/>
                  </a:avLst>
                </a:prstTxWarp>
                <a:spAutoFit/>
              </a:bodyPr>
              <a:lstStyle/>
              <a:p>
                <a:r>
                  <a:rPr lang="en-US" dirty="0" smtClean="0">
                    <a:solidFill>
                      <a:srgbClr val="FFFF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CAPABILITY</a:t>
                </a:r>
                <a:endParaRPr lang="en-US" dirty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3368629">
                <a:off x="4299647" y="2800482"/>
                <a:ext cx="1909498" cy="9130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3278571"/>
                  </a:avLst>
                </a:prstTxWarp>
                <a:spAutoFit/>
              </a:bodyPr>
              <a:lstStyle/>
              <a:p>
                <a:r>
                  <a:rPr lang="en-US" dirty="0" smtClean="0">
                    <a:solidFill>
                      <a:srgbClr val="FFFF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OPPORTUNITY</a:t>
                </a:r>
                <a:endParaRPr lang="en-US" dirty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21404318">
                <a:off x="3873833" y="4531749"/>
                <a:ext cx="1586716" cy="5659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>
                    <a:gd name="adj" fmla="val 681280"/>
                  </a:avLst>
                </a:prstTxWarp>
                <a:spAutoFit/>
              </a:bodyPr>
              <a:lstStyle/>
              <a:p>
                <a:r>
                  <a:rPr lang="en-US" dirty="0" smtClean="0">
                    <a:solidFill>
                      <a:srgbClr val="FFFF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MOTIVATION</a:t>
                </a:r>
                <a:endParaRPr lang="en-US" dirty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5968762" y="3587378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Physical 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8150067">
              <a:off x="5711370" y="3013319"/>
              <a:ext cx="5709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Social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03560" y="3646634"/>
              <a:ext cx="10502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Psychological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5689592" y="2656034"/>
              <a:ext cx="66439" cy="2223923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4784560" y="3011653"/>
              <a:ext cx="1703674" cy="1473181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 flipV="1">
              <a:off x="4784560" y="3144124"/>
              <a:ext cx="1934728" cy="1241779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5536705" y="3549731"/>
              <a:ext cx="372212" cy="349716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FFCC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sp>
        <p:sp>
          <p:nvSpPr>
            <p:cNvPr id="80" name="TextBox 79"/>
            <p:cNvSpPr txBox="1"/>
            <p:nvPr/>
          </p:nvSpPr>
          <p:spPr>
            <a:xfrm rot="3664331">
              <a:off x="5027696" y="3013319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Physical 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3573429">
              <a:off x="5650843" y="4181940"/>
              <a:ext cx="8050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Reflective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7855717">
              <a:off x="4987504" y="4238670"/>
              <a:ext cx="8114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Automatic</a:t>
              </a:r>
              <a:endParaRPr lang="en-US" sz="11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393224" y="5626734"/>
              <a:ext cx="824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Training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3437619">
              <a:off x="6801954" y="2676208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Persuasion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rot="1873679">
              <a:off x="4079756" y="5236992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Enablement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3747674">
              <a:off x="3439689" y="4440771"/>
              <a:ext cx="9494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Modeling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17621941">
              <a:off x="3348125" y="2963478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Environment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 rot="20169667">
              <a:off x="4325822" y="1962350"/>
              <a:ext cx="1120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Restrictions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1070920">
              <a:off x="5896697" y="1932804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Education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rot="16772697">
              <a:off x="6923316" y="3935741"/>
              <a:ext cx="13195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Incentivization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 rot="19415365">
              <a:off x="6534393" y="5117871"/>
              <a:ext cx="901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Coercion</a:t>
              </a:r>
              <a:endParaRPr lang="en-US" sz="14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rot="19560478">
              <a:off x="3676673" y="1701862"/>
              <a:ext cx="1148973" cy="15694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766594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Guidelines</a:t>
              </a:r>
              <a:endParaRPr lang="en-US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rot="1225233">
              <a:off x="5511044" y="1526451"/>
              <a:ext cx="1857598" cy="1009944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2638726"/>
                </a:avLst>
              </a:prstTxWarp>
              <a:spAutoFit/>
            </a:bodyPr>
            <a:lstStyle/>
            <a:p>
              <a:r>
                <a:rPr lang="en-US" sz="2000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Environmental/</a:t>
              </a:r>
            </a:p>
            <a:p>
              <a:r>
                <a:rPr lang="en-US" sz="2000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Social planning</a:t>
              </a:r>
              <a:endParaRPr lang="en-US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rot="4143287">
              <a:off x="6952136" y="2845884"/>
              <a:ext cx="1619311" cy="718377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Communication/</a:t>
              </a:r>
            </a:p>
            <a:p>
              <a:pPr algn="ctr"/>
              <a:r>
                <a:rPr lang="en-US" sz="2000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Marketing</a:t>
              </a:r>
              <a:endParaRPr lang="en-US" sz="20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rot="18341706">
              <a:off x="7038014" y="4945278"/>
              <a:ext cx="1426209" cy="530486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2676242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Legislation</a:t>
              </a:r>
              <a:endParaRPr lang="en-US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rot="21372665">
              <a:off x="5039282" y="6152994"/>
              <a:ext cx="1941557" cy="369332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provision</a:t>
              </a:r>
              <a:endParaRPr lang="en-US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rot="2431712">
              <a:off x="3242717" y="5403232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1252338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Regulation</a:t>
              </a:r>
              <a:endParaRPr lang="en-US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 rot="16937535">
              <a:off x="2474951" y="3281409"/>
              <a:ext cx="1652597" cy="36933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155992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33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Fiscal measures</a:t>
              </a:r>
              <a:endParaRPr lang="en-US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8162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rippleup.net/wp-content/uploads/2013/07/rip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8686800" cy="569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665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09600"/>
          </a:xfrm>
          <a:noFill/>
        </p:spPr>
        <p:txBody>
          <a:bodyPr/>
          <a:lstStyle/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Behavior Matters Across the Lifespan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hape 5"/>
          <p:cNvSpPr/>
          <p:nvPr/>
        </p:nvSpPr>
        <p:spPr>
          <a:xfrm>
            <a:off x="212341" y="990600"/>
            <a:ext cx="8763000" cy="547687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Picture 16" descr="C:\Users\Sara\AppData\Local\Microsoft\Windows\Temporary Internet Files\Content.IE5\6CTHKQIG\MP900442218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9" b="8744"/>
          <a:stretch/>
        </p:blipFill>
        <p:spPr bwMode="auto">
          <a:xfrm>
            <a:off x="152400" y="5029200"/>
            <a:ext cx="1168361" cy="1221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ara\AppData\Local\Microsoft\Windows\Temporary Internet Files\Content.IE5\6CTHKQIG\MP90044648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922" y="4191000"/>
            <a:ext cx="2644631" cy="1763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Sara\AppData\Local\Microsoft\Windows\Temporary Internet Files\Content.IE5\6CTHKQIG\MP900448580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3" r="50000"/>
          <a:stretch/>
        </p:blipFill>
        <p:spPr bwMode="auto">
          <a:xfrm>
            <a:off x="4812035" y="2843990"/>
            <a:ext cx="1125610" cy="1361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Sara\AppData\Local\Microsoft\Windows\Temporary Internet Files\Content.IE5\U5UYK0DM\MP900422295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91" y="2489239"/>
            <a:ext cx="1447800" cy="1437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Sara\AppData\Local\Microsoft\Windows\Temporary Internet Files\Content.IE5\U5UYK0DM\MP900438735[1]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10"/>
          <a:stretch/>
        </p:blipFill>
        <p:spPr bwMode="auto">
          <a:xfrm>
            <a:off x="6308341" y="1967326"/>
            <a:ext cx="1203032" cy="1481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Sara\AppData\Local\Microsoft\Windows\Temporary Internet Files\Content.IE5\VBAY7MHG\MP900442509[1]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2" b="6530"/>
          <a:stretch/>
        </p:blipFill>
        <p:spPr bwMode="auto">
          <a:xfrm>
            <a:off x="4814862" y="1173053"/>
            <a:ext cx="1277982" cy="1502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C:\Users\Sara\AppData\Local\Microsoft\Windows\Temporary Internet Files\Content.IE5\6CTHKQIG\MP900422639[1]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40040"/>
          <a:stretch/>
        </p:blipFill>
        <p:spPr bwMode="auto">
          <a:xfrm>
            <a:off x="3279593" y="2112786"/>
            <a:ext cx="1314248" cy="146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7" name="Picture 25" descr="C:\Users\Sara\AppData\Local\Microsoft\Windows\Temporary Internet Files\Content.IE5\6CTHKQIG\MP900431788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30" y="3657600"/>
            <a:ext cx="1167311" cy="1167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81000" y="6477000"/>
            <a:ext cx="57404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Dawn K. Wilson, Ph.D., President,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Society of Behavioral Medicine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(2014)</a:t>
            </a:r>
          </a:p>
        </p:txBody>
      </p:sp>
    </p:spTree>
    <p:extLst>
      <p:ext uri="{BB962C8B-B14F-4D97-AF65-F5344CB8AC3E}">
        <p14:creationId xmlns:p14="http://schemas.microsoft.com/office/powerpoint/2010/main" val="52389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609600"/>
          </a:xfrm>
          <a:noFill/>
        </p:spPr>
        <p:txBody>
          <a:bodyPr/>
          <a:lstStyle/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Changing Behavior in the early years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14519" y="1066800"/>
            <a:ext cx="8565295" cy="5157549"/>
            <a:chOff x="314519" y="922046"/>
            <a:chExt cx="8565295" cy="5157549"/>
          </a:xfrm>
        </p:grpSpPr>
        <p:sp>
          <p:nvSpPr>
            <p:cNvPr id="23" name="Curved Left Arrow 22"/>
            <p:cNvSpPr/>
            <p:nvPr/>
          </p:nvSpPr>
          <p:spPr>
            <a:xfrm>
              <a:off x="6996277" y="2697226"/>
              <a:ext cx="1763109" cy="3025819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Curved Right Arrow 21"/>
            <p:cNvSpPr/>
            <p:nvPr/>
          </p:nvSpPr>
          <p:spPr>
            <a:xfrm>
              <a:off x="351181" y="2713791"/>
              <a:ext cx="1752600" cy="29718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033" name="Picture 9" descr="C:\Users\Sara\AppData\Local\Microsoft\Windows\Temporary Internet Files\Content.IE5\OJLOXK2E\MP900430788[1]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7" r="8670" b="14366"/>
            <a:stretch/>
          </p:blipFill>
          <p:spPr bwMode="auto">
            <a:xfrm>
              <a:off x="6592471" y="922046"/>
              <a:ext cx="2166915" cy="289353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ara\AppData\Local\Microsoft\Windows\Temporary Internet Files\Content.IE5\VBAY7MHG\MP900422331[1]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44" b="7192"/>
            <a:stretch/>
          </p:blipFill>
          <p:spPr bwMode="auto">
            <a:xfrm>
              <a:off x="314519" y="952306"/>
              <a:ext cx="2137607" cy="278707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133600" y="4274846"/>
              <a:ext cx="4805628" cy="1804749"/>
            </a:xfrm>
            <a:prstGeom prst="roundRect">
              <a:avLst/>
            </a:prstGeom>
            <a:solidFill>
              <a:schemeClr val="accent5"/>
            </a:solidFill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↓</a:t>
              </a:r>
              <a:r>
                <a:rPr lang="en-US" sz="1600" b="1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SEDENTARY BEHAVIOR </a:t>
              </a:r>
              <a:endPara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Energy intake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Meals in front of the TV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BMI, triceps skinfold, waist circumference, &amp; waist-to-hip ratio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33400" y="3722014"/>
              <a:ext cx="1828800" cy="796729"/>
            </a:xfrm>
            <a:custGeom>
              <a:avLst/>
              <a:gdLst>
                <a:gd name="connsiteX0" fmla="*/ 0 w 2650388"/>
                <a:gd name="connsiteY0" fmla="*/ 0 h 755904"/>
                <a:gd name="connsiteX1" fmla="*/ 2650388 w 2650388"/>
                <a:gd name="connsiteY1" fmla="*/ 0 h 755904"/>
                <a:gd name="connsiteX2" fmla="*/ 2650388 w 2650388"/>
                <a:gd name="connsiteY2" fmla="*/ 755904 h 755904"/>
                <a:gd name="connsiteX3" fmla="*/ 0 w 2650388"/>
                <a:gd name="connsiteY3" fmla="*/ 755904 h 755904"/>
                <a:gd name="connsiteX4" fmla="*/ 0 w 2650388"/>
                <a:gd name="connsiteY4" fmla="*/ 0 h 75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0388" h="755904">
                  <a:moveTo>
                    <a:pt x="0" y="0"/>
                  </a:moveTo>
                  <a:lnTo>
                    <a:pt x="2650388" y="0"/>
                  </a:lnTo>
                  <a:lnTo>
                    <a:pt x="2650388" y="755904"/>
                  </a:lnTo>
                  <a:lnTo>
                    <a:pt x="0" y="75590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>
                  <a:latin typeface="Arial" pitchFamily="34" charset="0"/>
                  <a:cs typeface="Arial" pitchFamily="34" charset="0"/>
                </a:rPr>
                <a:t>Behavioral skills</a:t>
              </a:r>
              <a:endParaRPr lang="en-US" sz="1600" b="1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622703" y="5163880"/>
              <a:ext cx="2699273" cy="796729"/>
            </a:xfrm>
            <a:custGeom>
              <a:avLst/>
              <a:gdLst>
                <a:gd name="connsiteX0" fmla="*/ 0 w 2598419"/>
                <a:gd name="connsiteY0" fmla="*/ 0 h 755904"/>
                <a:gd name="connsiteX1" fmla="*/ 2598419 w 2598419"/>
                <a:gd name="connsiteY1" fmla="*/ 0 h 755904"/>
                <a:gd name="connsiteX2" fmla="*/ 2598419 w 2598419"/>
                <a:gd name="connsiteY2" fmla="*/ 755904 h 755904"/>
                <a:gd name="connsiteX3" fmla="*/ 0 w 2598419"/>
                <a:gd name="connsiteY3" fmla="*/ 755904 h 755904"/>
                <a:gd name="connsiteX4" fmla="*/ 0 w 2598419"/>
                <a:gd name="connsiteY4" fmla="*/ 0 h 75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8419" h="755904">
                  <a:moveTo>
                    <a:pt x="0" y="0"/>
                  </a:moveTo>
                  <a:lnTo>
                    <a:pt x="2598419" y="0"/>
                  </a:lnTo>
                  <a:lnTo>
                    <a:pt x="2598419" y="755904"/>
                  </a:lnTo>
                  <a:lnTo>
                    <a:pt x="0" y="75590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200" kern="12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359772" y="3609806"/>
              <a:ext cx="2520042" cy="883029"/>
            </a:xfrm>
            <a:custGeom>
              <a:avLst/>
              <a:gdLst>
                <a:gd name="connsiteX0" fmla="*/ 0 w 2598419"/>
                <a:gd name="connsiteY0" fmla="*/ 0 h 755904"/>
                <a:gd name="connsiteX1" fmla="*/ 2598419 w 2598419"/>
                <a:gd name="connsiteY1" fmla="*/ 0 h 755904"/>
                <a:gd name="connsiteX2" fmla="*/ 2598419 w 2598419"/>
                <a:gd name="connsiteY2" fmla="*/ 755904 h 755904"/>
                <a:gd name="connsiteX3" fmla="*/ 0 w 2598419"/>
                <a:gd name="connsiteY3" fmla="*/ 755904 h 755904"/>
                <a:gd name="connsiteX4" fmla="*/ 0 w 2598419"/>
                <a:gd name="connsiteY4" fmla="*/ 0 h 75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8419" h="755904">
                  <a:moveTo>
                    <a:pt x="0" y="0"/>
                  </a:moveTo>
                  <a:lnTo>
                    <a:pt x="2598419" y="0"/>
                  </a:lnTo>
                  <a:lnTo>
                    <a:pt x="2598419" y="755904"/>
                  </a:lnTo>
                  <a:lnTo>
                    <a:pt x="0" y="75590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>
                  <a:latin typeface="Arial" pitchFamily="34" charset="0"/>
                  <a:cs typeface="Arial" pitchFamily="34" charset="0"/>
                </a:rPr>
                <a:t>Family engagement</a:t>
              </a:r>
              <a:endParaRPr lang="en-US" sz="1600" b="1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457200" y="6400800"/>
            <a:ext cx="8686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Epstein et al. (2008).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Arch Pediatric Adolescent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Medicine;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Robinson (2001).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JAMA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74738622"/>
              </p:ext>
            </p:extLst>
          </p:nvPr>
        </p:nvGraphicFramePr>
        <p:xfrm>
          <a:off x="2538655" y="1177382"/>
          <a:ext cx="3938346" cy="3018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7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13035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130950" y="1447800"/>
            <a:ext cx="5617701" cy="2209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52400" y="3982370"/>
            <a:ext cx="5617703" cy="21933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228600"/>
            <a:ext cx="8721443" cy="68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PHYSICAL ACTIVITY AND</a:t>
            </a:r>
            <a:r>
              <a:rPr lang="en-US" sz="2800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ACADEMIC OUTCOMES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5456" y="1614487"/>
            <a:ext cx="2529180" cy="1906905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↑</a:t>
            </a: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PHYSICAL ACTIVITY</a:t>
            </a:r>
          </a:p>
          <a:p>
            <a:pPr algn="ctr"/>
            <a:endParaRPr lang="en-US" sz="14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cademic </a:t>
            </a:r>
            <a:r>
              <a: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performance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4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emory, attention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Planning, decision making</a:t>
            </a:r>
          </a:p>
        </p:txBody>
      </p:sp>
      <p:pic>
        <p:nvPicPr>
          <p:cNvPr id="1026" name="Picture 2" descr="http://www.bighearts-littlehands.com/images/girlJumpRo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9" y="1828800"/>
            <a:ext cx="1320021" cy="165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075455" y="4395073"/>
            <a:ext cx="2529181" cy="1430179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↑ </a:t>
            </a: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PHYSICAL </a:t>
            </a:r>
          </a:p>
          <a:p>
            <a:pPr algn="ctr"/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ACTIVITY</a:t>
            </a:r>
            <a:endParaRPr lang="en-US" sz="1600" b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cademic performance</a:t>
            </a:r>
            <a:endParaRPr lang="en-US" sz="14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BMI</a:t>
            </a:r>
          </a:p>
        </p:txBody>
      </p:sp>
      <p:sp>
        <p:nvSpPr>
          <p:cNvPr id="21" name="Freeform 20"/>
          <p:cNvSpPr/>
          <p:nvPr/>
        </p:nvSpPr>
        <p:spPr>
          <a:xfrm>
            <a:off x="271601" y="1447800"/>
            <a:ext cx="2090599" cy="552202"/>
          </a:xfrm>
          <a:custGeom>
            <a:avLst/>
            <a:gdLst>
              <a:gd name="connsiteX0" fmla="*/ 0 w 2650388"/>
              <a:gd name="connsiteY0" fmla="*/ 0 h 755904"/>
              <a:gd name="connsiteX1" fmla="*/ 2650388 w 2650388"/>
              <a:gd name="connsiteY1" fmla="*/ 0 h 755904"/>
              <a:gd name="connsiteX2" fmla="*/ 2650388 w 2650388"/>
              <a:gd name="connsiteY2" fmla="*/ 755904 h 755904"/>
              <a:gd name="connsiteX3" fmla="*/ 0 w 2650388"/>
              <a:gd name="connsiteY3" fmla="*/ 755904 h 755904"/>
              <a:gd name="connsiteX4" fmla="*/ 0 w 2650388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388" h="755904">
                <a:moveTo>
                  <a:pt x="0" y="0"/>
                </a:moveTo>
                <a:lnTo>
                  <a:pt x="2650388" y="0"/>
                </a:lnTo>
                <a:lnTo>
                  <a:pt x="2650388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Laboratory Settings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6200" y="3943598"/>
            <a:ext cx="3200400" cy="552202"/>
          </a:xfrm>
          <a:custGeom>
            <a:avLst/>
            <a:gdLst>
              <a:gd name="connsiteX0" fmla="*/ 0 w 2650388"/>
              <a:gd name="connsiteY0" fmla="*/ 0 h 755904"/>
              <a:gd name="connsiteX1" fmla="*/ 2650388 w 2650388"/>
              <a:gd name="connsiteY1" fmla="*/ 0 h 755904"/>
              <a:gd name="connsiteX2" fmla="*/ 2650388 w 2650388"/>
              <a:gd name="connsiteY2" fmla="*/ 755904 h 755904"/>
              <a:gd name="connsiteX3" fmla="*/ 0 w 2650388"/>
              <a:gd name="connsiteY3" fmla="*/ 755904 h 755904"/>
              <a:gd name="connsiteX4" fmla="*/ 0 w 2650388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388" h="755904">
                <a:moveTo>
                  <a:pt x="0" y="0"/>
                </a:moveTo>
                <a:lnTo>
                  <a:pt x="2650388" y="0"/>
                </a:lnTo>
                <a:lnTo>
                  <a:pt x="2650388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School-Based Interventions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3585" y="6400800"/>
            <a:ext cx="888274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Davis et al. (2011).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Health Psychology; </a:t>
            </a:r>
            <a:r>
              <a:rPr lang="en-US" sz="1000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Donnelly et al. (2009). </a:t>
            </a:r>
            <a:r>
              <a:rPr lang="en-US" sz="1000" i="1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Preventive Medicine;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Hillman et al.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(2009).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Neuroscience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91200" y="1190759"/>
            <a:ext cx="3353312" cy="5133841"/>
            <a:chOff x="5680836" y="1114559"/>
            <a:chExt cx="3353312" cy="5133841"/>
          </a:xfrm>
        </p:grpSpPr>
        <p:grpSp>
          <p:nvGrpSpPr>
            <p:cNvPr id="7" name="Group 6"/>
            <p:cNvGrpSpPr/>
            <p:nvPr/>
          </p:nvGrpSpPr>
          <p:grpSpPr>
            <a:xfrm>
              <a:off x="5680836" y="1114559"/>
              <a:ext cx="3323599" cy="5133841"/>
              <a:chOff x="5745303" y="1237425"/>
              <a:chExt cx="3323599" cy="5133841"/>
            </a:xfrm>
          </p:grpSpPr>
          <p:graphicFrame>
            <p:nvGraphicFramePr>
              <p:cNvPr id="4" name="Chart 3"/>
              <p:cNvGraphicFramePr/>
              <p:nvPr>
                <p:extLst>
                  <p:ext uri="{D42A27DB-BD31-4B8C-83A1-F6EECF244321}">
                    <p14:modId xmlns:p14="http://schemas.microsoft.com/office/powerpoint/2010/main" val="4080813035"/>
                  </p:ext>
                </p:extLst>
              </p:nvPr>
            </p:nvGraphicFramePr>
            <p:xfrm>
              <a:off x="5745303" y="1237425"/>
              <a:ext cx="3323599" cy="51338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5" name="TextBox 4"/>
              <p:cNvSpPr txBox="1"/>
              <p:nvPr/>
            </p:nvSpPr>
            <p:spPr>
              <a:xfrm>
                <a:off x="8518569" y="5302387"/>
                <a:ext cx="264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*</a:t>
                </a:r>
                <a:endParaRPr lang="en-US" sz="1600" dirty="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8153400" y="4850430"/>
              <a:ext cx="88074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i="1" dirty="0" smtClean="0">
                  <a:solidFill>
                    <a:srgbClr val="222222"/>
                  </a:solidFill>
                  <a:latin typeface="Arial" pitchFamily="34" charset="0"/>
                  <a:cs typeface="Arial" pitchFamily="34" charset="0"/>
                </a:rPr>
                <a:t>*p </a:t>
              </a:r>
              <a:r>
                <a:rPr lang="en-US" sz="1200" dirty="0" smtClean="0">
                  <a:solidFill>
                    <a:srgbClr val="222222"/>
                  </a:solidFill>
                  <a:latin typeface="Arial" pitchFamily="34" charset="0"/>
                  <a:cs typeface="Arial" pitchFamily="34" charset="0"/>
                </a:rPr>
                <a:t>&lt; 0.01</a:t>
              </a:r>
            </a:p>
          </p:txBody>
        </p:sp>
      </p:grpSp>
      <p:pic>
        <p:nvPicPr>
          <p:cNvPr id="25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456" y="1723901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1086898" y="4419600"/>
            <a:ext cx="2070501" cy="14723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66800" y="4765871"/>
            <a:ext cx="2090599" cy="796729"/>
          </a:xfrm>
          <a:custGeom>
            <a:avLst/>
            <a:gdLst>
              <a:gd name="connsiteX0" fmla="*/ 0 w 2650388"/>
              <a:gd name="connsiteY0" fmla="*/ 0 h 755904"/>
              <a:gd name="connsiteX1" fmla="*/ 2650388 w 2650388"/>
              <a:gd name="connsiteY1" fmla="*/ 0 h 755904"/>
              <a:gd name="connsiteX2" fmla="*/ 2650388 w 2650388"/>
              <a:gd name="connsiteY2" fmla="*/ 755904 h 755904"/>
              <a:gd name="connsiteX3" fmla="*/ 0 w 2650388"/>
              <a:gd name="connsiteY3" fmla="*/ 755904 h 755904"/>
              <a:gd name="connsiteX4" fmla="*/ 0 w 2650388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388" h="755904">
                <a:moveTo>
                  <a:pt x="0" y="0"/>
                </a:moveTo>
                <a:lnTo>
                  <a:pt x="2650388" y="0"/>
                </a:lnTo>
                <a:lnTo>
                  <a:pt x="2650388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Behavioral skills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Teacher Support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://www.gazettenet.com/csp/mediapool/sites/dt.common.streams.StreamServer.cls?STREAMOID=674fWmvO7xPW4yasf$5NZM$daE2N3K4ZzOUsqbU5sYv2GvOjiky2CHF85WfYo5PiWCsjLu883Ygn4B49Lvm9bPe2QeMKQdVeZmXF$9l$4uCZ8QDXhaHEp3rvzXRJFdy0KqPHLoMevcTLo3h8xh70Y6N_U_CryOsw6FTOdKL_jpQ-&amp;CONTENTTYPE=image/jpe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9" r="7833"/>
          <a:stretch/>
        </p:blipFill>
        <p:spPr bwMode="auto">
          <a:xfrm>
            <a:off x="271601" y="4412336"/>
            <a:ext cx="1002298" cy="1606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213" y="441960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ight Arrow 25"/>
          <p:cNvSpPr/>
          <p:nvPr/>
        </p:nvSpPr>
        <p:spPr>
          <a:xfrm>
            <a:off x="1053699" y="1905000"/>
            <a:ext cx="2070501" cy="14723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33601" y="2220788"/>
            <a:ext cx="2090599" cy="866364"/>
          </a:xfrm>
          <a:custGeom>
            <a:avLst/>
            <a:gdLst>
              <a:gd name="connsiteX0" fmla="*/ 0 w 2650388"/>
              <a:gd name="connsiteY0" fmla="*/ 0 h 755904"/>
              <a:gd name="connsiteX1" fmla="*/ 2650388 w 2650388"/>
              <a:gd name="connsiteY1" fmla="*/ 0 h 755904"/>
              <a:gd name="connsiteX2" fmla="*/ 2650388 w 2650388"/>
              <a:gd name="connsiteY2" fmla="*/ 755904 h 755904"/>
              <a:gd name="connsiteX3" fmla="*/ 0 w 2650388"/>
              <a:gd name="connsiteY3" fmla="*/ 755904 h 755904"/>
              <a:gd name="connsiteX4" fmla="*/ 0 w 2650388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0388" h="755904">
                <a:moveTo>
                  <a:pt x="0" y="0"/>
                </a:moveTo>
                <a:lnTo>
                  <a:pt x="2650388" y="0"/>
                </a:lnTo>
                <a:lnTo>
                  <a:pt x="2650388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Behavioral skills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Reinforcement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69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6400800"/>
            <a:ext cx="7924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Hillman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 al. (2009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Neuroscience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399" y="228600"/>
            <a:ext cx="8839201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PHYSICAL ACTIVITY AND COGNITIVE FUNCTIONING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0" t="5691" b="8699"/>
          <a:stretch/>
        </p:blipFill>
        <p:spPr bwMode="auto">
          <a:xfrm>
            <a:off x="2518597" y="1863969"/>
            <a:ext cx="4110803" cy="423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7399" y="278439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endParaRPr lang="en-US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5966" y="480355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  <a:endParaRPr lang="en-US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81075" y="153566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CONGRUENT</a:t>
            </a:r>
            <a:endParaRPr lang="en-US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6315" y="151813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INCONGRUENT</a:t>
            </a:r>
            <a:endParaRPr lang="en-US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99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5043642" y="4558872"/>
            <a:ext cx="3567756" cy="147038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" name="Rounded Rectangle 3083"/>
          <p:cNvSpPr/>
          <p:nvPr/>
        </p:nvSpPr>
        <p:spPr>
          <a:xfrm>
            <a:off x="635000" y="4565436"/>
            <a:ext cx="3556000" cy="147038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399" y="76200"/>
            <a:ext cx="8838922" cy="68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DRUG AND VIOLENCE PREVENTION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35000" y="1562034"/>
            <a:ext cx="3556000" cy="3086166"/>
            <a:chOff x="1981189" y="2285988"/>
            <a:chExt cx="3556000" cy="3546000"/>
          </a:xfrm>
        </p:grpSpPr>
        <p:sp>
          <p:nvSpPr>
            <p:cNvPr id="15" name="Oval 14"/>
            <p:cNvSpPr/>
            <p:nvPr/>
          </p:nvSpPr>
          <p:spPr>
            <a:xfrm>
              <a:off x="2090420" y="2422558"/>
              <a:ext cx="3276600" cy="1137920"/>
            </a:xfrm>
            <a:prstGeom prst="ellipse">
              <a:avLst/>
            </a:prstGeom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Down Arrow 15"/>
            <p:cNvSpPr/>
            <p:nvPr/>
          </p:nvSpPr>
          <p:spPr>
            <a:xfrm>
              <a:off x="3416300" y="5208937"/>
              <a:ext cx="635000" cy="623051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3561758" y="2341416"/>
              <a:ext cx="1389342" cy="1267632"/>
            </a:xfrm>
            <a:custGeom>
              <a:avLst/>
              <a:gdLst>
                <a:gd name="connsiteX0" fmla="*/ 0 w 1295407"/>
                <a:gd name="connsiteY0" fmla="*/ 633816 h 1267632"/>
                <a:gd name="connsiteX1" fmla="*/ 647704 w 1295407"/>
                <a:gd name="connsiteY1" fmla="*/ 0 h 1267632"/>
                <a:gd name="connsiteX2" fmla="*/ 1295408 w 1295407"/>
                <a:gd name="connsiteY2" fmla="*/ 633816 h 1267632"/>
                <a:gd name="connsiteX3" fmla="*/ 647704 w 1295407"/>
                <a:gd name="connsiteY3" fmla="*/ 1267632 h 1267632"/>
                <a:gd name="connsiteX4" fmla="*/ 0 w 1295407"/>
                <a:gd name="connsiteY4" fmla="*/ 633816 h 126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7" h="1267632">
                  <a:moveTo>
                    <a:pt x="0" y="633816"/>
                  </a:moveTo>
                  <a:cubicBezTo>
                    <a:pt x="0" y="283769"/>
                    <a:pt x="289987" y="0"/>
                    <a:pt x="647704" y="0"/>
                  </a:cubicBezTo>
                  <a:cubicBezTo>
                    <a:pt x="1005421" y="0"/>
                    <a:pt x="1295408" y="283769"/>
                    <a:pt x="1295408" y="633816"/>
                  </a:cubicBezTo>
                  <a:cubicBezTo>
                    <a:pt x="1295408" y="983863"/>
                    <a:pt x="1005421" y="1267632"/>
                    <a:pt x="647704" y="1267632"/>
                  </a:cubicBezTo>
                  <a:cubicBezTo>
                    <a:pt x="289987" y="1267632"/>
                    <a:pt x="0" y="983863"/>
                    <a:pt x="0" y="633816"/>
                  </a:cubicBez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948" tIns="200880" rIns="204948" bIns="20088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Social/ personal competence skills</a:t>
              </a:r>
              <a:endParaRPr lang="en-US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463805" y="2698252"/>
              <a:ext cx="1346191" cy="1323182"/>
            </a:xfrm>
            <a:custGeom>
              <a:avLst/>
              <a:gdLst>
                <a:gd name="connsiteX0" fmla="*/ 0 w 1346191"/>
                <a:gd name="connsiteY0" fmla="*/ 661591 h 1323182"/>
                <a:gd name="connsiteX1" fmla="*/ 673096 w 1346191"/>
                <a:gd name="connsiteY1" fmla="*/ 0 h 1323182"/>
                <a:gd name="connsiteX2" fmla="*/ 1346192 w 1346191"/>
                <a:gd name="connsiteY2" fmla="*/ 661591 h 1323182"/>
                <a:gd name="connsiteX3" fmla="*/ 673096 w 1346191"/>
                <a:gd name="connsiteY3" fmla="*/ 1323182 h 1323182"/>
                <a:gd name="connsiteX4" fmla="*/ 0 w 1346191"/>
                <a:gd name="connsiteY4" fmla="*/ 661591 h 1323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6191" h="1323182">
                  <a:moveTo>
                    <a:pt x="0" y="661591"/>
                  </a:moveTo>
                  <a:cubicBezTo>
                    <a:pt x="0" y="296204"/>
                    <a:pt x="301355" y="0"/>
                    <a:pt x="673096" y="0"/>
                  </a:cubicBezTo>
                  <a:cubicBezTo>
                    <a:pt x="1044837" y="0"/>
                    <a:pt x="1346192" y="296204"/>
                    <a:pt x="1346192" y="661591"/>
                  </a:cubicBezTo>
                  <a:cubicBezTo>
                    <a:pt x="1346192" y="1026978"/>
                    <a:pt x="1044837" y="1323182"/>
                    <a:pt x="673096" y="1323182"/>
                  </a:cubicBezTo>
                  <a:cubicBezTo>
                    <a:pt x="301355" y="1323182"/>
                    <a:pt x="0" y="1026978"/>
                    <a:pt x="0" y="661591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799955"/>
                <a:satOff val="48584"/>
                <a:lumOff val="5099"/>
                <a:alphaOff val="0"/>
              </a:schemeClr>
            </a:fillRef>
            <a:effectRef idx="0">
              <a:schemeClr val="accent2">
                <a:hueOff val="1799955"/>
                <a:satOff val="48584"/>
                <a:lumOff val="509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385" tIns="209016" rIns="212385" bIns="20901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Social resistance  skills</a:t>
              </a:r>
              <a:endParaRPr lang="en-US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Shape 19"/>
            <p:cNvSpPr/>
            <p:nvPr/>
          </p:nvSpPr>
          <p:spPr>
            <a:xfrm>
              <a:off x="1981189" y="2285988"/>
              <a:ext cx="3556000" cy="2844800"/>
            </a:xfrm>
            <a:prstGeom prst="funnel">
              <a:avLst/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3" name="Freeform 22"/>
          <p:cNvSpPr/>
          <p:nvPr/>
        </p:nvSpPr>
        <p:spPr>
          <a:xfrm>
            <a:off x="228599" y="4876800"/>
            <a:ext cx="4161057" cy="829392"/>
          </a:xfrm>
          <a:custGeom>
            <a:avLst/>
            <a:gdLst>
              <a:gd name="connsiteX0" fmla="*/ 0 w 3048000"/>
              <a:gd name="connsiteY0" fmla="*/ 0 h 762000"/>
              <a:gd name="connsiteX1" fmla="*/ 3048000 w 3048000"/>
              <a:gd name="connsiteY1" fmla="*/ 0 h 762000"/>
              <a:gd name="connsiteX2" fmla="*/ 3048000 w 3048000"/>
              <a:gd name="connsiteY2" fmla="*/ 762000 h 762000"/>
              <a:gd name="connsiteX3" fmla="*/ 0 w 3048000"/>
              <a:gd name="connsiteY3" fmla="*/ 762000 h 762000"/>
              <a:gd name="connsiteX4" fmla="*/ 0 w 3048000"/>
              <a:gd name="connsiteY4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0" h="762000">
                <a:moveTo>
                  <a:pt x="0" y="0"/>
                </a:moveTo>
                <a:lnTo>
                  <a:pt x="3048000" y="0"/>
                </a:lnTo>
                <a:lnTo>
                  <a:pt x="3048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ctr" anchorCtr="0">
            <a:noAutofit/>
          </a:bodyPr>
          <a:lstStyle/>
          <a:p>
            <a:pPr lvl="0" algn="ctr" defTabSz="355600">
              <a:spcBef>
                <a:spcPct val="0"/>
              </a:spcBef>
            </a:pPr>
            <a:r>
              <a:rPr lang="en-US" sz="20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0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r>
              <a:rPr lang="en-US" sz="20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SMOKING, ALCOHOL </a:t>
            </a:r>
          </a:p>
          <a:p>
            <a:pPr lvl="0" algn="ctr" defTabSz="355600">
              <a:spcBef>
                <a:spcPct val="0"/>
              </a:spcBef>
            </a:pPr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INTAKE, ILLICIT DRUG USE</a:t>
            </a:r>
          </a:p>
          <a:p>
            <a:pPr lvl="0" algn="ctr" defTabSz="355600">
              <a:spcBef>
                <a:spcPct val="0"/>
              </a:spcBef>
            </a:pPr>
            <a:endParaRPr lang="en-US" sz="800" b="1" kern="1200" dirty="0" smtClean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7350" lvl="3" indent="-285750" defTabSz="3556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kern="12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norms</a:t>
            </a:r>
          </a:p>
          <a:p>
            <a:pPr marL="1657350" lvl="3" indent="-285750" defTabSz="3556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Attitudes </a:t>
            </a:r>
          </a:p>
          <a:p>
            <a:pPr marL="1657350" lvl="3" indent="-285750" defTabSz="3556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kern="12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Self-esteem</a:t>
            </a:r>
          </a:p>
        </p:txBody>
      </p:sp>
      <p:sp>
        <p:nvSpPr>
          <p:cNvPr id="24" name="Freeform 23"/>
          <p:cNvSpPr/>
          <p:nvPr/>
        </p:nvSpPr>
        <p:spPr>
          <a:xfrm>
            <a:off x="1524001" y="762000"/>
            <a:ext cx="3048000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DRUG PREVENTION</a:t>
            </a:r>
          </a:p>
        </p:txBody>
      </p:sp>
      <p:pic>
        <p:nvPicPr>
          <p:cNvPr id="3078" name="Picture 6" descr="C:\Users\Sara\AppData\Local\Microsoft\Windows\Temporary Internet Files\Content.IE5\6CTHKQIG\MP900399548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0" t="27797" r="20687" b="12378"/>
          <a:stretch/>
        </p:blipFill>
        <p:spPr bwMode="auto">
          <a:xfrm>
            <a:off x="281579" y="739857"/>
            <a:ext cx="1492861" cy="16034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5049520" y="1524000"/>
            <a:ext cx="3556000" cy="3505200"/>
            <a:chOff x="5036953" y="1684968"/>
            <a:chExt cx="3556000" cy="4013201"/>
          </a:xfrm>
        </p:grpSpPr>
        <p:sp>
          <p:nvSpPr>
            <p:cNvPr id="25" name="Oval 24"/>
            <p:cNvSpPr/>
            <p:nvPr/>
          </p:nvSpPr>
          <p:spPr>
            <a:xfrm>
              <a:off x="5171573" y="1824668"/>
              <a:ext cx="3276600" cy="1137920"/>
            </a:xfrm>
            <a:prstGeom prst="ellipse">
              <a:avLst/>
            </a:prstGeom>
          </p:spPr>
          <p:style>
            <a:lnRef idx="0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Down Arrow 25"/>
            <p:cNvSpPr/>
            <p:nvPr/>
          </p:nvSpPr>
          <p:spPr>
            <a:xfrm>
              <a:off x="6497453" y="4611047"/>
              <a:ext cx="635000" cy="706121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5290953" y="4936169"/>
              <a:ext cx="3048000" cy="762000"/>
            </a:xfrm>
            <a:custGeom>
              <a:avLst/>
              <a:gdLst>
                <a:gd name="connsiteX0" fmla="*/ 0 w 3048000"/>
                <a:gd name="connsiteY0" fmla="*/ 0 h 762000"/>
                <a:gd name="connsiteX1" fmla="*/ 3048000 w 3048000"/>
                <a:gd name="connsiteY1" fmla="*/ 0 h 762000"/>
                <a:gd name="connsiteX2" fmla="*/ 3048000 w 3048000"/>
                <a:gd name="connsiteY2" fmla="*/ 762000 h 762000"/>
                <a:gd name="connsiteX3" fmla="*/ 0 w 3048000"/>
                <a:gd name="connsiteY3" fmla="*/ 762000 h 762000"/>
                <a:gd name="connsiteX4" fmla="*/ 0 w 3048000"/>
                <a:gd name="connsiteY4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0" h="762000">
                  <a:moveTo>
                    <a:pt x="0" y="0"/>
                  </a:moveTo>
                  <a:lnTo>
                    <a:pt x="3048000" y="0"/>
                  </a:lnTo>
                  <a:lnTo>
                    <a:pt x="3048000" y="762000"/>
                  </a:lnTo>
                  <a:lnTo>
                    <a:pt x="0" y="762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kern="1200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6362833" y="3050473"/>
              <a:ext cx="1143000" cy="1143000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1143000 w 1143000"/>
                <a:gd name="connsiteY2" fmla="*/ 571500 h 1143000"/>
                <a:gd name="connsiteX3" fmla="*/ 571500 w 1143000"/>
                <a:gd name="connsiteY3" fmla="*/ 1143000 h 1143000"/>
                <a:gd name="connsiteX4" fmla="*/ 0 w 1143000"/>
                <a:gd name="connsiteY4" fmla="*/ 5715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0" h="1143000">
                  <a:moveTo>
                    <a:pt x="0" y="571500"/>
                  </a:moveTo>
                  <a:cubicBezTo>
                    <a:pt x="0" y="255869"/>
                    <a:pt x="255869" y="0"/>
                    <a:pt x="571500" y="0"/>
                  </a:cubicBezTo>
                  <a:cubicBezTo>
                    <a:pt x="887131" y="0"/>
                    <a:pt x="1143000" y="255869"/>
                    <a:pt x="1143000" y="571500"/>
                  </a:cubicBezTo>
                  <a:cubicBezTo>
                    <a:pt x="1143000" y="887131"/>
                    <a:pt x="887131" y="1143000"/>
                    <a:pt x="571500" y="1143000"/>
                  </a:cubicBezTo>
                  <a:cubicBezTo>
                    <a:pt x="255869" y="1143000"/>
                    <a:pt x="0" y="887131"/>
                    <a:pt x="0" y="5715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628" tIns="182628" rIns="182628" bIns="18262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Conflict resolution skills</a:t>
              </a:r>
              <a:endParaRPr lang="en-US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544953" y="2057400"/>
              <a:ext cx="1143000" cy="1143000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1143000 w 1143000"/>
                <a:gd name="connsiteY2" fmla="*/ 571500 h 1143000"/>
                <a:gd name="connsiteX3" fmla="*/ 571500 w 1143000"/>
                <a:gd name="connsiteY3" fmla="*/ 1143000 h 1143000"/>
                <a:gd name="connsiteX4" fmla="*/ 0 w 1143000"/>
                <a:gd name="connsiteY4" fmla="*/ 5715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0" h="1143000">
                  <a:moveTo>
                    <a:pt x="0" y="571500"/>
                  </a:moveTo>
                  <a:cubicBezTo>
                    <a:pt x="0" y="255869"/>
                    <a:pt x="255869" y="0"/>
                    <a:pt x="571500" y="0"/>
                  </a:cubicBezTo>
                  <a:cubicBezTo>
                    <a:pt x="887131" y="0"/>
                    <a:pt x="1143000" y="255869"/>
                    <a:pt x="1143000" y="571500"/>
                  </a:cubicBezTo>
                  <a:cubicBezTo>
                    <a:pt x="1143000" y="887131"/>
                    <a:pt x="887131" y="1143000"/>
                    <a:pt x="571500" y="1143000"/>
                  </a:cubicBezTo>
                  <a:cubicBezTo>
                    <a:pt x="255869" y="1143000"/>
                    <a:pt x="0" y="887131"/>
                    <a:pt x="0" y="5715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8"/>
                <a:satOff val="-25131"/>
                <a:lumOff val="-5883"/>
                <a:alphaOff val="0"/>
              </a:schemeClr>
            </a:fillRef>
            <a:effectRef idx="0">
              <a:schemeClr val="accent3">
                <a:hueOff val="68"/>
                <a:satOff val="-25131"/>
                <a:lumOff val="-5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628" tIns="182628" rIns="182628" bIns="18262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Violence and the media</a:t>
              </a:r>
              <a:endParaRPr lang="en-US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2" name="Freeform 3071"/>
            <p:cNvSpPr/>
            <p:nvPr/>
          </p:nvSpPr>
          <p:spPr>
            <a:xfrm>
              <a:off x="6568706" y="1854700"/>
              <a:ext cx="1432293" cy="1266832"/>
            </a:xfrm>
            <a:custGeom>
              <a:avLst/>
              <a:gdLst>
                <a:gd name="connsiteX0" fmla="*/ 0 w 1432293"/>
                <a:gd name="connsiteY0" fmla="*/ 633416 h 1266832"/>
                <a:gd name="connsiteX1" fmla="*/ 716147 w 1432293"/>
                <a:gd name="connsiteY1" fmla="*/ 0 h 1266832"/>
                <a:gd name="connsiteX2" fmla="*/ 1432294 w 1432293"/>
                <a:gd name="connsiteY2" fmla="*/ 633416 h 1266832"/>
                <a:gd name="connsiteX3" fmla="*/ 716147 w 1432293"/>
                <a:gd name="connsiteY3" fmla="*/ 1266832 h 1266832"/>
                <a:gd name="connsiteX4" fmla="*/ 0 w 1432293"/>
                <a:gd name="connsiteY4" fmla="*/ 633416 h 126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293" h="1266832">
                  <a:moveTo>
                    <a:pt x="0" y="633416"/>
                  </a:moveTo>
                  <a:cubicBezTo>
                    <a:pt x="0" y="283590"/>
                    <a:pt x="320630" y="0"/>
                    <a:pt x="716147" y="0"/>
                  </a:cubicBezTo>
                  <a:cubicBezTo>
                    <a:pt x="1111664" y="0"/>
                    <a:pt x="1432294" y="283590"/>
                    <a:pt x="1432294" y="633416"/>
                  </a:cubicBezTo>
                  <a:cubicBezTo>
                    <a:pt x="1432294" y="983242"/>
                    <a:pt x="1111664" y="1266832"/>
                    <a:pt x="716147" y="1266832"/>
                  </a:cubicBezTo>
                  <a:cubicBezTo>
                    <a:pt x="320630" y="1266832"/>
                    <a:pt x="0" y="983242"/>
                    <a:pt x="0" y="633416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6"/>
                <a:satOff val="-50262"/>
                <a:lumOff val="-11766"/>
                <a:alphaOff val="0"/>
              </a:schemeClr>
            </a:fillRef>
            <a:effectRef idx="0">
              <a:schemeClr val="accent3">
                <a:hueOff val="136"/>
                <a:satOff val="-50262"/>
                <a:lumOff val="-1176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4994" tIns="200763" rIns="224994" bIns="200763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Anger management skills</a:t>
              </a:r>
              <a:endParaRPr lang="en-US" sz="1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3" name="Shape 3072"/>
            <p:cNvSpPr/>
            <p:nvPr/>
          </p:nvSpPr>
          <p:spPr>
            <a:xfrm>
              <a:off x="5036953" y="1684968"/>
              <a:ext cx="3556000" cy="2844800"/>
            </a:xfrm>
            <a:prstGeom prst="funnel">
              <a:avLst/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0" name="Freeform 39"/>
          <p:cNvSpPr/>
          <p:nvPr/>
        </p:nvSpPr>
        <p:spPr>
          <a:xfrm>
            <a:off x="4800600" y="4876800"/>
            <a:ext cx="3804921" cy="829392"/>
          </a:xfrm>
          <a:custGeom>
            <a:avLst/>
            <a:gdLst>
              <a:gd name="connsiteX0" fmla="*/ 0 w 3048000"/>
              <a:gd name="connsiteY0" fmla="*/ 0 h 762000"/>
              <a:gd name="connsiteX1" fmla="*/ 3048000 w 3048000"/>
              <a:gd name="connsiteY1" fmla="*/ 0 h 762000"/>
              <a:gd name="connsiteX2" fmla="*/ 3048000 w 3048000"/>
              <a:gd name="connsiteY2" fmla="*/ 762000 h 762000"/>
              <a:gd name="connsiteX3" fmla="*/ 0 w 3048000"/>
              <a:gd name="connsiteY3" fmla="*/ 762000 h 762000"/>
              <a:gd name="connsiteX4" fmla="*/ 0 w 3048000"/>
              <a:gd name="connsiteY4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0" h="762000">
                <a:moveTo>
                  <a:pt x="0" y="0"/>
                </a:moveTo>
                <a:lnTo>
                  <a:pt x="3048000" y="0"/>
                </a:lnTo>
                <a:lnTo>
                  <a:pt x="3048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ctr" anchorCtr="0">
            <a:noAutofit/>
          </a:bodyPr>
          <a:lstStyle/>
          <a:p>
            <a:pPr lvl="0" algn="ctr" defTabSz="355600">
              <a:spcBef>
                <a:spcPct val="0"/>
              </a:spcBef>
            </a:pPr>
            <a:r>
              <a:rPr lang="en-US" sz="2000" b="1" kern="12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↓ </a:t>
            </a:r>
            <a:r>
              <a:rPr lang="en-US" sz="1600" b="1" kern="12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VERBAL AND PHYSICAL AGRESSION</a:t>
            </a:r>
          </a:p>
          <a:p>
            <a:pPr lvl="0" algn="ctr" defTabSz="355600">
              <a:spcBef>
                <a:spcPct val="0"/>
              </a:spcBef>
            </a:pPr>
            <a:endParaRPr lang="en-US" sz="900" b="1" kern="1200" dirty="0" smtClean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defTabSz="35560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Delinquency</a:t>
            </a:r>
            <a:endParaRPr lang="en-US" sz="1600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355600">
              <a:spcBef>
                <a:spcPct val="0"/>
              </a:spcBef>
            </a:pPr>
            <a:endParaRPr lang="en-US" sz="1600" kern="1200" dirty="0" smtClean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355600">
              <a:spcBef>
                <a:spcPct val="0"/>
              </a:spcBef>
            </a:pPr>
            <a:endParaRPr lang="en-US" sz="16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5" name="Picture 11" descr="C:\Users\Sara\AppData\Local\Microsoft\Windows\Temporary Internet Files\Content.IE5\VBAY7MHG\MP900442223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" t="-4988" r="-4155" b="21712"/>
          <a:stretch/>
        </p:blipFill>
        <p:spPr bwMode="auto">
          <a:xfrm>
            <a:off x="6581273" y="674094"/>
            <a:ext cx="2628900" cy="14595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reeform 29"/>
          <p:cNvSpPr/>
          <p:nvPr/>
        </p:nvSpPr>
        <p:spPr>
          <a:xfrm>
            <a:off x="4800600" y="762000"/>
            <a:ext cx="3416701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spcBef>
                <a:spcPct val="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VIOLENCE PREVENTION</a:t>
            </a:r>
            <a:endParaRPr lang="en-US" sz="2000" b="1" kern="1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3086"/>
          <p:cNvSpPr/>
          <p:nvPr/>
        </p:nvSpPr>
        <p:spPr>
          <a:xfrm>
            <a:off x="381000" y="63246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Botvin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(2003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Journal of Child &amp; Adolescent Substance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Abuse;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Botvin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&amp; Griffin (2004).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ournal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of Primary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Prevention;</a:t>
            </a:r>
          </a:p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Botvin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 al. (2006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Prevention Science</a:t>
            </a:r>
          </a:p>
        </p:txBody>
      </p:sp>
      <p:pic>
        <p:nvPicPr>
          <p:cNvPr id="33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336835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89" y="441960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7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5939" y="22860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 smtClean="0">
                <a:solidFill>
                  <a:srgbClr val="0033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BEHAVIOR MATTERS</a:t>
            </a:r>
            <a:endParaRPr lang="en-US" sz="5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 descr="C:\Users\Sara\Downloads\ID-10080543 (1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3557" y1="22000" x2="33557" y2="22000"/>
                        <a14:foregroundMark x1="35906" y1="19250" x2="35906" y2="19250"/>
                        <a14:foregroundMark x1="33893" y1="20750" x2="21141" y2="30000"/>
                        <a14:foregroundMark x1="19799" y1="29750" x2="37248" y2="1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672" y="1517029"/>
            <a:ext cx="28384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Sara\Downloads\ID-100158743 (1)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5533"/>
            <a:ext cx="3208875" cy="213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Sara\Downloads\ID-100155098 (2)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250" l="0" r="992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86" y="252652"/>
            <a:ext cx="2755923" cy="414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2514600" y="4038600"/>
            <a:ext cx="4065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5" descr="C:\Users\Sara\Downloads\ID-100201753 (1)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8" y="3851509"/>
            <a:ext cx="4138773" cy="275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ra\Downloads\ID-10033461 (1)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19343" y1="50750" x2="30657" y2="49500"/>
                        <a14:foregroundMark x1="26642" y1="67000" x2="26642" y2="67000"/>
                        <a14:foregroundMark x1="5474" y1="72000" x2="5474" y2="72000"/>
                        <a14:foregroundMark x1="43796" y1="90000" x2="43796" y2="90000"/>
                        <a14:foregroundMark x1="89781" y1="69000" x2="89781" y2="69000"/>
                        <a14:foregroundMark x1="72993" y1="68750" x2="72993" y2="68750"/>
                        <a14:foregroundMark x1="17518" y1="51500" x2="17518" y2="51500"/>
                        <a14:foregroundMark x1="10584" y1="57750" x2="10584" y2="57750"/>
                        <a14:foregroundMark x1="75547" y1="50000" x2="75547" y2="50000"/>
                        <a14:foregroundMark x1="85036" y1="52250" x2="85036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335" y="3797688"/>
            <a:ext cx="2022137" cy="295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887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Sara\AppData\Local\Microsoft\Windows\Temporary Internet Files\Content.IE5\U5UYK0DM\MP900411810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87958"/>
            <a:ext cx="32004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640080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Botvin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 al. (2003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Journal of Child &amp; Adolescent Substance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Abuse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399" y="228600"/>
            <a:ext cx="8838922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RIPPLE EFFECTS OF DRUG PREVENTION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11832820"/>
              </p:ext>
            </p:extLst>
          </p:nvPr>
        </p:nvGraphicFramePr>
        <p:xfrm>
          <a:off x="1987550" y="1444823"/>
          <a:ext cx="6858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Left Brace 9"/>
          <p:cNvSpPr/>
          <p:nvPr/>
        </p:nvSpPr>
        <p:spPr>
          <a:xfrm>
            <a:off x="1682750" y="4267200"/>
            <a:ext cx="609600" cy="103395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87450" y="2667000"/>
            <a:ext cx="1149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IndividualEffects</a:t>
            </a:r>
            <a:endParaRPr lang="en-US" sz="16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700" y="4419600"/>
            <a:ext cx="113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 Effects</a:t>
            </a:r>
            <a:endParaRPr lang="en-US" sz="16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4648" y="5940623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&lt; 0.01, *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&lt; 0.05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066801" y="1219200"/>
            <a:ext cx="3657600" cy="12575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399" y="76200"/>
            <a:ext cx="8838922" cy="68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ARKANSAS SCHOOL POLICY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187082728"/>
              </p:ext>
            </p:extLst>
          </p:nvPr>
        </p:nvGraphicFramePr>
        <p:xfrm>
          <a:off x="152400" y="2590800"/>
          <a:ext cx="5607287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114800" y="6324600"/>
            <a:ext cx="1570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&lt; 0.01, *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&lt; 0.05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6" name="Picture 8" descr="C:\Users\Sara\AppData\Local\Microsoft\Windows\Temporary Internet Files\Content.IE5\OJLOXK2E\MP90044851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87" y="1326364"/>
            <a:ext cx="3143333" cy="4715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6477000"/>
            <a:ext cx="37305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http://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publichealth.uams.edu/research/publications-and-reports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284982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POLICIES</a:t>
            </a:r>
          </a:p>
          <a:p>
            <a:pPr algn="ctr"/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Lifetime physical activity</a:t>
            </a:r>
            <a:endParaRPr lang="en-US" sz="1600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Certification of </a:t>
            </a:r>
            <a:r>
              <a:rPr lang="en-US" sz="16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 </a:t>
            </a:r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</a:t>
            </a:r>
            <a:endParaRPr lang="en-US" sz="1600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Prohibited junk foods</a:t>
            </a:r>
            <a:endParaRPr lang="en-US" sz="1600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80182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6485" y="259080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7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2286000" y="3352800"/>
            <a:ext cx="41910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57400" y="3829999"/>
            <a:ext cx="3657600" cy="12754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057400" y="2819400"/>
            <a:ext cx="3890370" cy="989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57200" y="640080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Werch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(2007).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Journal of Adolescent Health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Werch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(2010).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Preventive Medicine.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52399" y="-22860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INTENTIONAL RIPPLE EFFECTS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57200" y="1447800"/>
            <a:ext cx="1828800" cy="4668164"/>
            <a:chOff x="2252319" y="1855672"/>
            <a:chExt cx="1480839" cy="4061054"/>
          </a:xfrm>
          <a:solidFill>
            <a:schemeClr val="accent5"/>
          </a:solidFill>
        </p:grpSpPr>
        <p:sp>
          <p:nvSpPr>
            <p:cNvPr id="30" name="Freeform 29"/>
            <p:cNvSpPr/>
            <p:nvPr/>
          </p:nvSpPr>
          <p:spPr>
            <a:xfrm>
              <a:off x="2252319" y="1855672"/>
              <a:ext cx="1480839" cy="1480839"/>
            </a:xfrm>
            <a:custGeom>
              <a:avLst/>
              <a:gdLst>
                <a:gd name="connsiteX0" fmla="*/ 0 w 1480839"/>
                <a:gd name="connsiteY0" fmla="*/ 740420 h 1480839"/>
                <a:gd name="connsiteX1" fmla="*/ 740420 w 1480839"/>
                <a:gd name="connsiteY1" fmla="*/ 0 h 1480839"/>
                <a:gd name="connsiteX2" fmla="*/ 1480840 w 1480839"/>
                <a:gd name="connsiteY2" fmla="*/ 740420 h 1480839"/>
                <a:gd name="connsiteX3" fmla="*/ 740420 w 1480839"/>
                <a:gd name="connsiteY3" fmla="*/ 1480840 h 1480839"/>
                <a:gd name="connsiteX4" fmla="*/ 0 w 1480839"/>
                <a:gd name="connsiteY4" fmla="*/ 740420 h 1480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839" h="1480839">
                  <a:moveTo>
                    <a:pt x="0" y="740420"/>
                  </a:moveTo>
                  <a:cubicBezTo>
                    <a:pt x="0" y="331497"/>
                    <a:pt x="331497" y="0"/>
                    <a:pt x="740420" y="0"/>
                  </a:cubicBezTo>
                  <a:cubicBezTo>
                    <a:pt x="1149343" y="0"/>
                    <a:pt x="1480840" y="331497"/>
                    <a:pt x="1480840" y="740420"/>
                  </a:cubicBezTo>
                  <a:cubicBezTo>
                    <a:pt x="1480840" y="1149343"/>
                    <a:pt x="1149343" y="1480840"/>
                    <a:pt x="740420" y="1480840"/>
                  </a:cubicBezTo>
                  <a:cubicBezTo>
                    <a:pt x="331497" y="1480840"/>
                    <a:pt x="0" y="1149343"/>
                    <a:pt x="0" y="740420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644" tIns="234644" rIns="234644" bIns="234644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Image-based </a:t>
              </a:r>
              <a:r>
                <a:rPr lang="en-US" sz="16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behavioral </a:t>
              </a:r>
              <a:r>
                <a:rPr lang="en-US" sz="1600" kern="12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counseling</a:t>
              </a:r>
              <a:endParaRPr lang="en-US" sz="1600" kern="12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0" name="Freeform 5119"/>
            <p:cNvSpPr/>
            <p:nvPr/>
          </p:nvSpPr>
          <p:spPr>
            <a:xfrm>
              <a:off x="2252319" y="4435887"/>
              <a:ext cx="1480839" cy="1480839"/>
            </a:xfrm>
            <a:custGeom>
              <a:avLst/>
              <a:gdLst>
                <a:gd name="connsiteX0" fmla="*/ 0 w 1480839"/>
                <a:gd name="connsiteY0" fmla="*/ 740420 h 1480839"/>
                <a:gd name="connsiteX1" fmla="*/ 740420 w 1480839"/>
                <a:gd name="connsiteY1" fmla="*/ 0 h 1480839"/>
                <a:gd name="connsiteX2" fmla="*/ 1480840 w 1480839"/>
                <a:gd name="connsiteY2" fmla="*/ 740420 h 1480839"/>
                <a:gd name="connsiteX3" fmla="*/ 740420 w 1480839"/>
                <a:gd name="connsiteY3" fmla="*/ 1480840 h 1480839"/>
                <a:gd name="connsiteX4" fmla="*/ 0 w 1480839"/>
                <a:gd name="connsiteY4" fmla="*/ 740420 h 1480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0839" h="1480839">
                  <a:moveTo>
                    <a:pt x="0" y="740420"/>
                  </a:moveTo>
                  <a:cubicBezTo>
                    <a:pt x="0" y="331497"/>
                    <a:pt x="331497" y="0"/>
                    <a:pt x="740420" y="0"/>
                  </a:cubicBezTo>
                  <a:cubicBezTo>
                    <a:pt x="1149343" y="0"/>
                    <a:pt x="1480840" y="331497"/>
                    <a:pt x="1480840" y="740420"/>
                  </a:cubicBezTo>
                  <a:cubicBezTo>
                    <a:pt x="1480840" y="1149343"/>
                    <a:pt x="1149343" y="1480840"/>
                    <a:pt x="740420" y="1480840"/>
                  </a:cubicBezTo>
                  <a:cubicBezTo>
                    <a:pt x="331497" y="1480840"/>
                    <a:pt x="0" y="1149343"/>
                    <a:pt x="0" y="740420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644" tIns="234644" rIns="234644" bIns="234644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FFFF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Fitness goal/ Health behavior contract</a:t>
              </a:r>
              <a:endParaRPr lang="en-US" sz="1600" kern="1200" dirty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629400" y="2394003"/>
            <a:ext cx="2362200" cy="2464058"/>
          </a:xfrm>
          <a:prstGeom prst="roundRect">
            <a:avLst/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↓ </a:t>
            </a: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ALCOHOL</a:t>
            </a:r>
          </a:p>
          <a:p>
            <a:pPr algn="ctr"/>
            <a:endParaRPr lang="en-US" sz="16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↑ </a:t>
            </a: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FRUIT &amp; VEGETABLE INTAKE</a:t>
            </a:r>
          </a:p>
          <a:p>
            <a:pPr algn="ctr"/>
            <a:endParaRPr lang="en-US" sz="16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↑ </a:t>
            </a: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RELAXATION   </a:t>
            </a:r>
            <a:b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ACTIVITIES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656338402"/>
              </p:ext>
            </p:extLst>
          </p:nvPr>
        </p:nvGraphicFramePr>
        <p:xfrm>
          <a:off x="457200" y="1180396"/>
          <a:ext cx="6096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709502" y="1471954"/>
            <a:ext cx="2986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Mediated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=.07 (95% CI: .01-.18)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7000" y="5909846"/>
            <a:ext cx="2948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Mediated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=.09 (95% CI: .03-.20)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431835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93835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898" y="4032035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trumpetn\AppData\Local\Microsoft\Windows\Temporary Internet Files\Content.IE5\Y62MZWXT\MP90044644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95600"/>
            <a:ext cx="2914079" cy="1945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556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38800" y="6214646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Eating self-regulation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477000"/>
            <a:ext cx="68428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Mata et al. (2009).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Health Psychology</a:t>
            </a:r>
          </a:p>
        </p:txBody>
      </p:sp>
      <p:pic>
        <p:nvPicPr>
          <p:cNvPr id="2065" name="Picture 17" descr="C:\Users\Sara\Downloads\ID-1009277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5" b="100000" l="1750" r="96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50" t="5299" r="12743"/>
          <a:stretch/>
        </p:blipFill>
        <p:spPr bwMode="auto">
          <a:xfrm>
            <a:off x="6553200" y="3636882"/>
            <a:ext cx="2286000" cy="253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152399" y="-22860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MOTIVATIONAL INTERVENTION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24" y="1319275"/>
            <a:ext cx="26845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 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RCT </a:t>
            </a:r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(n=239 women)</a:t>
            </a:r>
            <a:endParaRPr lang="en-US" sz="1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rved Down Arrow 22"/>
          <p:cNvSpPr/>
          <p:nvPr/>
        </p:nvSpPr>
        <p:spPr>
          <a:xfrm>
            <a:off x="1752600" y="1631051"/>
            <a:ext cx="6400800" cy="1796093"/>
          </a:xfrm>
          <a:prstGeom prst="curvedDownArrow">
            <a:avLst>
              <a:gd name="adj1" fmla="val 25000"/>
              <a:gd name="adj2" fmla="val 60204"/>
              <a:gd name="adj3" fmla="val 25000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17720" y="1305057"/>
            <a:ext cx="2590800" cy="919401"/>
          </a:xfrm>
          <a:prstGeom prst="roundRect">
            <a:avLst/>
          </a:prstGeom>
          <a:solidFill>
            <a:srgbClr val="FFFFCC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 MOTIVATION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ACTIVITY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 LOSS</a:t>
            </a:r>
          </a:p>
        </p:txBody>
      </p:sp>
      <p:pic>
        <p:nvPicPr>
          <p:cNvPr id="6146" name="Picture 2" descr="C:\Users\Sara\Downloads\ID-1009278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9898" r="100000">
                        <a14:backgroundMark x1="67235" y1="33750" x2="67235" y2="33750"/>
                        <a14:backgroundMark x1="69283" y1="45750" x2="69283" y2="45750"/>
                        <a14:backgroundMark x1="66212" y1="59500" x2="66212" y2="56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57200" y="2201072"/>
            <a:ext cx="3363822" cy="46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591672"/>
              </p:ext>
            </p:extLst>
          </p:nvPr>
        </p:nvGraphicFramePr>
        <p:xfrm>
          <a:off x="3217720" y="2895600"/>
          <a:ext cx="2806827" cy="3266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27072"/>
                <a:gridCol w="5797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Outcome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Eating self-efficacy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.27</a:t>
                      </a: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Eating restraint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.17 </a:t>
                      </a: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Eating disinhibition </a:t>
                      </a: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.16 </a:t>
                      </a:r>
                    </a:p>
                    <a:p>
                      <a:pPr marL="0" indent="0"/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 eating </a:t>
                      </a: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.15 </a:t>
                      </a:r>
                    </a:p>
                    <a:p>
                      <a:pPr marL="0" indent="0"/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Emotional eating </a:t>
                      </a:r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.12</a:t>
                      </a:r>
                    </a:p>
                    <a:p>
                      <a:pPr marL="0" indent="0"/>
                      <a:endParaRPr lang="en-US" sz="1600" dirty="0">
                        <a:solidFill>
                          <a:srgbClr val="0033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57907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9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6" name="Chart 2075"/>
          <p:cNvGraphicFramePr/>
          <p:nvPr>
            <p:extLst>
              <p:ext uri="{D42A27DB-BD31-4B8C-83A1-F6EECF244321}">
                <p14:modId xmlns:p14="http://schemas.microsoft.com/office/powerpoint/2010/main" val="2103788913"/>
              </p:ext>
            </p:extLst>
          </p:nvPr>
        </p:nvGraphicFramePr>
        <p:xfrm>
          <a:off x="3219779" y="3845410"/>
          <a:ext cx="5659134" cy="2727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6" name="Rounded Rectangle 2055"/>
          <p:cNvSpPr/>
          <p:nvPr/>
        </p:nvSpPr>
        <p:spPr>
          <a:xfrm>
            <a:off x="4027642" y="1828800"/>
            <a:ext cx="2296958" cy="134956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7" name="Picture 16" descr="C:\Users\Sara\AppData\Local\Microsoft\Windows\Temporary Internet Files\Content.IE5\VBAY7MHG\dglxasset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702" y="1402535"/>
            <a:ext cx="1605760" cy="240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6584827"/>
            <a:ext cx="36213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Stahre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(2013).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Journal of Addictive Diseases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0157" y="381000"/>
            <a:ext cx="8721443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SMOKING AND ALCOHOL EFFECTS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Sara\AppData\Local\Microsoft\Windows\Temporary Internet Files\Content.IE5\VBAY7MHG\MP900341702[1]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3" b="12500"/>
          <a:stretch/>
        </p:blipFill>
        <p:spPr bwMode="auto">
          <a:xfrm>
            <a:off x="288598" y="1330810"/>
            <a:ext cx="2454602" cy="2514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/>
        </p:nvSpPr>
        <p:spPr>
          <a:xfrm>
            <a:off x="457200" y="4737883"/>
            <a:ext cx="2701997" cy="748517"/>
          </a:xfrm>
          <a:custGeom>
            <a:avLst/>
            <a:gdLst>
              <a:gd name="connsiteX0" fmla="*/ 0 w 2271364"/>
              <a:gd name="connsiteY0" fmla="*/ 0 h 748517"/>
              <a:gd name="connsiteX1" fmla="*/ 2271364 w 2271364"/>
              <a:gd name="connsiteY1" fmla="*/ 0 h 748517"/>
              <a:gd name="connsiteX2" fmla="*/ 2271364 w 2271364"/>
              <a:gd name="connsiteY2" fmla="*/ 748517 h 748517"/>
              <a:gd name="connsiteX3" fmla="*/ 0 w 2271364"/>
              <a:gd name="connsiteY3" fmla="*/ 748517 h 748517"/>
              <a:gd name="connsiteX4" fmla="*/ 0 w 2271364"/>
              <a:gd name="connsiteY4" fmla="*/ 0 h 74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1364" h="748517">
                <a:moveTo>
                  <a:pt x="0" y="0"/>
                </a:moveTo>
                <a:lnTo>
                  <a:pt x="2271364" y="0"/>
                </a:lnTo>
                <a:lnTo>
                  <a:pt x="2271364" y="748517"/>
                </a:lnTo>
                <a:lnTo>
                  <a:pt x="0" y="74851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African American light smokers  (n=755)</a:t>
            </a:r>
            <a:endParaRPr lang="en-US" sz="16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" name="Freeform 2047"/>
          <p:cNvSpPr/>
          <p:nvPr/>
        </p:nvSpPr>
        <p:spPr>
          <a:xfrm>
            <a:off x="3795367" y="2090439"/>
            <a:ext cx="2380208" cy="1591865"/>
          </a:xfrm>
          <a:custGeom>
            <a:avLst/>
            <a:gdLst>
              <a:gd name="connsiteX0" fmla="*/ 0 w 2274093"/>
              <a:gd name="connsiteY0" fmla="*/ 0 h 1591865"/>
              <a:gd name="connsiteX1" fmla="*/ 2274093 w 2274093"/>
              <a:gd name="connsiteY1" fmla="*/ 0 h 1591865"/>
              <a:gd name="connsiteX2" fmla="*/ 2274093 w 2274093"/>
              <a:gd name="connsiteY2" fmla="*/ 1591865 h 1591865"/>
              <a:gd name="connsiteX3" fmla="*/ 0 w 2274093"/>
              <a:gd name="connsiteY3" fmla="*/ 1591865 h 1591865"/>
              <a:gd name="connsiteX4" fmla="*/ 0 w 2274093"/>
              <a:gd name="connsiteY4" fmla="*/ 0 h 1591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4093" h="1591865">
                <a:moveTo>
                  <a:pt x="0" y="0"/>
                </a:moveTo>
                <a:lnTo>
                  <a:pt x="2274093" y="0"/>
                </a:lnTo>
                <a:lnTo>
                  <a:pt x="2274093" y="1591865"/>
                </a:lnTo>
                <a:lnTo>
                  <a:pt x="0" y="15918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6500" kern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89335" y="4506809"/>
            <a:ext cx="2565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 Cessation RCT</a:t>
            </a:r>
            <a:endParaRPr lang="en-US" sz="1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5" name="TextBox 2054"/>
          <p:cNvSpPr txBox="1"/>
          <p:nvPr/>
        </p:nvSpPr>
        <p:spPr>
          <a:xfrm>
            <a:off x="4500462" y="1981200"/>
            <a:ext cx="12907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pPr algn="ctr"/>
            <a:endParaRPr lang="en-US" sz="1600" b="1" dirty="0" smtClean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Behavioral </a:t>
            </a:r>
          </a:p>
          <a:p>
            <a:pPr algn="ctr"/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endParaRPr lang="en-US" sz="1600" b="1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9" name="Chevron 2048"/>
          <p:cNvSpPr/>
          <p:nvPr/>
        </p:nvSpPr>
        <p:spPr>
          <a:xfrm>
            <a:off x="5528057" y="1668649"/>
            <a:ext cx="872743" cy="1591880"/>
          </a:xfrm>
          <a:prstGeom prst="chevron">
            <a:avLst>
              <a:gd name="adj" fmla="val 62310"/>
            </a:avLst>
          </a:prstGeom>
          <a:ln>
            <a:solidFill>
              <a:schemeClr val="accent2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TextBox 38"/>
          <p:cNvSpPr txBox="1"/>
          <p:nvPr/>
        </p:nvSpPr>
        <p:spPr>
          <a:xfrm>
            <a:off x="6324600" y="2971800"/>
            <a:ext cx="267252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 </a:t>
            </a:r>
          </a:p>
          <a:p>
            <a:pPr algn="ctr"/>
            <a:endParaRPr lang="en-US" sz="900" b="1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800000"/>
                </a:solidFill>
                <a:latin typeface="Arial"/>
                <a:cs typeface="Arial"/>
              </a:rPr>
              <a:t>Reduced Binge Drinking</a:t>
            </a:r>
            <a:endParaRPr lang="en-US" sz="16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2347035" y="1667876"/>
            <a:ext cx="872743" cy="1591880"/>
          </a:xfrm>
          <a:prstGeom prst="chevron">
            <a:avLst>
              <a:gd name="adj" fmla="val 62310"/>
            </a:avLst>
          </a:prstGeom>
          <a:ln>
            <a:solidFill>
              <a:schemeClr val="accent2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127" name="Picture 7" descr="C:\Users\Sara\AppData\Local\Microsoft\Windows\Temporary Internet Files\Content.IE5\U5UYK0DM\MP900314313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7" b="100000" l="0" r="100000">
                        <a14:foregroundMark x1="64353" y1="7500" x2="64353" y2="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102203"/>
            <a:ext cx="1737773" cy="195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81940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78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 descr="C:\Users\Sara\Downloads\ID-100209406.jpg"/>
          <p:cNvSpPr/>
          <p:nvPr/>
        </p:nvSpPr>
        <p:spPr>
          <a:xfrm rot="21387344">
            <a:off x="5025004" y="1505178"/>
            <a:ext cx="2362200" cy="2095953"/>
          </a:xfrm>
          <a:prstGeom prst="round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26" name="Picture 2" descr="C:\Users\Sara\AppData\Local\Microsoft\Windows\Temporary Internet Files\Content.IE5\6CTHKQIG\MP900442217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3"/>
          <a:stretch/>
        </p:blipFill>
        <p:spPr bwMode="auto">
          <a:xfrm rot="232898">
            <a:off x="7038241" y="1275871"/>
            <a:ext cx="1760843" cy="2554569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4800" y="6477000"/>
            <a:ext cx="89764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Gorin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et al. (2010).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International Journal of Obesity;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Shattuck, White, &amp; Kristal (1992).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American Journal of Public Health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399" y="-38100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RIPPLE EFFECTS ON UNTREATED SPOUSES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96222"/>
              </p:ext>
            </p:extLst>
          </p:nvPr>
        </p:nvGraphicFramePr>
        <p:xfrm>
          <a:off x="5161208" y="3873193"/>
          <a:ext cx="3601792" cy="223804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601792"/>
              </a:tblGrid>
              <a:tr h="6226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Untreated in the Women’s Health Trial (n=304)</a:t>
                      </a:r>
                      <a:endParaRPr lang="en-US" sz="1600" dirty="0" smtClean="0">
                        <a:solidFill>
                          <a:srgbClr val="FFFF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300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↓</a:t>
                      </a: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ENERGY</a:t>
                      </a:r>
                      <a:r>
                        <a:rPr lang="en-US" sz="1600" b="1" baseline="0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</a:t>
                      </a: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 INTAKE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(</a:t>
                      </a:r>
                      <a:r>
                        <a:rPr lang="en-US" sz="16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0.01) </a:t>
                      </a:r>
                    </a:p>
                    <a:p>
                      <a:endParaRPr lang="en-US" sz="1600" b="1" dirty="0" smtClean="0">
                        <a:solidFill>
                          <a:srgbClr val="00336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Wives’ </a:t>
                      </a:r>
                      <a:r>
                        <a:rPr lang="en-US" sz="1600" b="1" u="none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attitudes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 intake </a:t>
                      </a:r>
                      <a:r>
                        <a:rPr lang="en-US" sz="1600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husbands’ fat intake  </a:t>
                      </a:r>
                    </a:p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36068" y="5976954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&lt; 0.05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41960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11097286"/>
              </p:ext>
            </p:extLst>
          </p:nvPr>
        </p:nvGraphicFramePr>
        <p:xfrm>
          <a:off x="110977" y="1198091"/>
          <a:ext cx="4759366" cy="4778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495800" y="5334000"/>
            <a:ext cx="530915" cy="437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05153" y="5334000"/>
            <a:ext cx="530915" cy="437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4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20748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53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ounded Rectangle 2048"/>
          <p:cNvSpPr/>
          <p:nvPr/>
        </p:nvSpPr>
        <p:spPr>
          <a:xfrm>
            <a:off x="91489" y="1987330"/>
            <a:ext cx="2346911" cy="809423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9" name="Picture 11" descr="C:\Users\Sara\AppData\Local\Microsoft\Windows\Temporary Internet Files\Content.IE5\U5UYK0DM\MP900430794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56" r="12436" b="15143"/>
          <a:stretch/>
        </p:blipFill>
        <p:spPr bwMode="auto">
          <a:xfrm>
            <a:off x="2514600" y="990600"/>
            <a:ext cx="2630445" cy="37425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Sara\Downloads\ID-100158744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1" r="17421"/>
          <a:stretch/>
        </p:blipFill>
        <p:spPr bwMode="auto">
          <a:xfrm>
            <a:off x="1906502" y="3581400"/>
            <a:ext cx="2665498" cy="28618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399" y="-38100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PHYSICAL ACTIVITY AND MENTAL HEALTH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76200" y="2215930"/>
            <a:ext cx="2362200" cy="2660870"/>
          </a:xfrm>
          <a:prstGeom prst="roundRect">
            <a:avLst/>
          </a:pr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Behavioral intervention (n=401 overweight women)</a:t>
            </a: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u="sng" kern="1200" dirty="0" smtClean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00" b="1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</a:pPr>
            <a:r>
              <a:rPr lang="en-US" sz="16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</a:pPr>
            <a:r>
              <a:rPr lang="en-US" sz="16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</a:pPr>
            <a:r>
              <a:rPr lang="en-US" sz="16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</a:t>
            </a:r>
          </a:p>
          <a:p>
            <a:pPr lvl="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Tailored on </a:t>
            </a:r>
            <a:r>
              <a:rPr lang="en-US" sz="1600" b="1" kern="12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pPr lvl="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from health counselors</a:t>
            </a:r>
            <a:endParaRPr lang="en-US" sz="16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1000" y="6400800"/>
            <a:ext cx="68428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Kerr et al. (2008).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Depression and Anxiety</a:t>
            </a:r>
          </a:p>
        </p:txBody>
      </p:sp>
      <p:pic>
        <p:nvPicPr>
          <p:cNvPr id="10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3009283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648200" y="1155364"/>
            <a:ext cx="4501662" cy="5016836"/>
            <a:chOff x="4648200" y="1155364"/>
            <a:chExt cx="4501662" cy="5016836"/>
          </a:xfrm>
        </p:grpSpPr>
        <p:graphicFrame>
          <p:nvGraphicFramePr>
            <p:cNvPr id="30" name="Chart 29"/>
            <p:cNvGraphicFramePr/>
            <p:nvPr>
              <p:extLst>
                <p:ext uri="{D42A27DB-BD31-4B8C-83A1-F6EECF244321}">
                  <p14:modId xmlns:p14="http://schemas.microsoft.com/office/powerpoint/2010/main" val="2791763724"/>
                </p:ext>
              </p:extLst>
            </p:nvPr>
          </p:nvGraphicFramePr>
          <p:xfrm>
            <a:off x="4648200" y="1155364"/>
            <a:ext cx="4501662" cy="50168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5257800" y="1295400"/>
              <a:ext cx="530915" cy="4370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76526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Sara\AppData\Local\Microsoft\Windows\Temporary Internet Files\Content.IE5\VBAY7MHG\MP9004223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83304"/>
            <a:ext cx="2980628" cy="2980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0" y="1506332"/>
            <a:ext cx="304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reduction 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b="1" u="sng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HbA1c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 2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6477000"/>
            <a:ext cx="68428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Powers et al. (2009).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American Journal of Medicine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399" y="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SELF-REGULATION AND CHRONIC 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DISEASE OUTCOMES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 descr="C:\Users\Sara\Downloads\ID-100148664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2451379"/>
            <a:ext cx="25241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599" y="1648314"/>
            <a:ext cx="29718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RCT for improved HYPERTENSION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patients (n=216)</a:t>
            </a:r>
          </a:p>
          <a:p>
            <a:pPr algn="ctr"/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56786" y="2122302"/>
            <a:ext cx="23390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Nurse-delivered by 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13208798"/>
              </p:ext>
            </p:extLst>
          </p:nvPr>
        </p:nvGraphicFramePr>
        <p:xfrm>
          <a:off x="3588982" y="3927063"/>
          <a:ext cx="3581400" cy="247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Rectangle 13"/>
          <p:cNvSpPr/>
          <p:nvPr/>
        </p:nvSpPr>
        <p:spPr>
          <a:xfrm>
            <a:off x="6172200" y="1371600"/>
            <a:ext cx="98681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46%</a:t>
            </a:r>
            <a:r>
              <a:rPr lang="en-US" sz="36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b="1" dirty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images.wisegeek.com/checking-blood-pressure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6061"/>
          <a:stretch/>
        </p:blipFill>
        <p:spPr bwMode="auto">
          <a:xfrm>
            <a:off x="167565" y="2468401"/>
            <a:ext cx="2989221" cy="2314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576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43600" y="1524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 3076"/>
          <p:cNvSpPr/>
          <p:nvPr/>
        </p:nvSpPr>
        <p:spPr>
          <a:xfrm>
            <a:off x="691764" y="1675235"/>
            <a:ext cx="2496298" cy="2168836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3091" name="Straight Connector 3090"/>
          <p:cNvCxnSpPr/>
          <p:nvPr/>
        </p:nvCxnSpPr>
        <p:spPr>
          <a:xfrm>
            <a:off x="7543800" y="3066446"/>
            <a:ext cx="0" cy="7519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78" name="Freeform 3077"/>
          <p:cNvSpPr/>
          <p:nvPr/>
        </p:nvSpPr>
        <p:spPr>
          <a:xfrm>
            <a:off x="686020" y="2495032"/>
            <a:ext cx="2134481" cy="737466"/>
          </a:xfrm>
          <a:custGeom>
            <a:avLst/>
            <a:gdLst>
              <a:gd name="connsiteX0" fmla="*/ 0 w 1511084"/>
              <a:gd name="connsiteY0" fmla="*/ 60091 h 600908"/>
              <a:gd name="connsiteX1" fmla="*/ 60091 w 1511084"/>
              <a:gd name="connsiteY1" fmla="*/ 0 h 600908"/>
              <a:gd name="connsiteX2" fmla="*/ 1450993 w 1511084"/>
              <a:gd name="connsiteY2" fmla="*/ 0 h 600908"/>
              <a:gd name="connsiteX3" fmla="*/ 1511084 w 1511084"/>
              <a:gd name="connsiteY3" fmla="*/ 60091 h 600908"/>
              <a:gd name="connsiteX4" fmla="*/ 1511084 w 1511084"/>
              <a:gd name="connsiteY4" fmla="*/ 540817 h 600908"/>
              <a:gd name="connsiteX5" fmla="*/ 1450993 w 1511084"/>
              <a:gd name="connsiteY5" fmla="*/ 600908 h 600908"/>
              <a:gd name="connsiteX6" fmla="*/ 60091 w 1511084"/>
              <a:gd name="connsiteY6" fmla="*/ 600908 h 600908"/>
              <a:gd name="connsiteX7" fmla="*/ 0 w 1511084"/>
              <a:gd name="connsiteY7" fmla="*/ 540817 h 600908"/>
              <a:gd name="connsiteX8" fmla="*/ 0 w 1511084"/>
              <a:gd name="connsiteY8" fmla="*/ 60091 h 60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1084" h="600908">
                <a:moveTo>
                  <a:pt x="0" y="60091"/>
                </a:moveTo>
                <a:cubicBezTo>
                  <a:pt x="0" y="26904"/>
                  <a:pt x="26904" y="0"/>
                  <a:pt x="60091" y="0"/>
                </a:cubicBezTo>
                <a:lnTo>
                  <a:pt x="1450993" y="0"/>
                </a:lnTo>
                <a:cubicBezTo>
                  <a:pt x="1484180" y="0"/>
                  <a:pt x="1511084" y="26904"/>
                  <a:pt x="1511084" y="60091"/>
                </a:cubicBezTo>
                <a:lnTo>
                  <a:pt x="1511084" y="540817"/>
                </a:lnTo>
                <a:cubicBezTo>
                  <a:pt x="1511084" y="574004"/>
                  <a:pt x="1484180" y="600908"/>
                  <a:pt x="1450993" y="600908"/>
                </a:cubicBezTo>
                <a:lnTo>
                  <a:pt x="60091" y="600908"/>
                </a:lnTo>
                <a:cubicBezTo>
                  <a:pt x="26904" y="600908"/>
                  <a:pt x="0" y="574004"/>
                  <a:pt x="0" y="540817"/>
                </a:cubicBezTo>
                <a:lnTo>
                  <a:pt x="0" y="6009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55" tIns="56970" rIns="76655" bIns="56970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kern="1200"/>
          </a:p>
        </p:txBody>
      </p:sp>
      <p:sp>
        <p:nvSpPr>
          <p:cNvPr id="3073" name="Freeform 3072"/>
          <p:cNvSpPr/>
          <p:nvPr/>
        </p:nvSpPr>
        <p:spPr>
          <a:xfrm>
            <a:off x="167566" y="2209800"/>
            <a:ext cx="2401290" cy="772513"/>
          </a:xfrm>
          <a:custGeom>
            <a:avLst/>
            <a:gdLst>
              <a:gd name="connsiteX0" fmla="*/ 0 w 1699969"/>
              <a:gd name="connsiteY0" fmla="*/ 140212 h 1402119"/>
              <a:gd name="connsiteX1" fmla="*/ 140212 w 1699969"/>
              <a:gd name="connsiteY1" fmla="*/ 0 h 1402119"/>
              <a:gd name="connsiteX2" fmla="*/ 1559757 w 1699969"/>
              <a:gd name="connsiteY2" fmla="*/ 0 h 1402119"/>
              <a:gd name="connsiteX3" fmla="*/ 1699969 w 1699969"/>
              <a:gd name="connsiteY3" fmla="*/ 140212 h 1402119"/>
              <a:gd name="connsiteX4" fmla="*/ 1699969 w 1699969"/>
              <a:gd name="connsiteY4" fmla="*/ 1261907 h 1402119"/>
              <a:gd name="connsiteX5" fmla="*/ 1559757 w 1699969"/>
              <a:gd name="connsiteY5" fmla="*/ 1402119 h 1402119"/>
              <a:gd name="connsiteX6" fmla="*/ 140212 w 1699969"/>
              <a:gd name="connsiteY6" fmla="*/ 1402119 h 1402119"/>
              <a:gd name="connsiteX7" fmla="*/ 0 w 1699969"/>
              <a:gd name="connsiteY7" fmla="*/ 1261907 h 1402119"/>
              <a:gd name="connsiteX8" fmla="*/ 0 w 1699969"/>
              <a:gd name="connsiteY8" fmla="*/ 140212 h 1402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9969" h="1402119">
                <a:moveTo>
                  <a:pt x="0" y="140212"/>
                </a:moveTo>
                <a:cubicBezTo>
                  <a:pt x="0" y="62775"/>
                  <a:pt x="62775" y="0"/>
                  <a:pt x="140212" y="0"/>
                </a:cubicBezTo>
                <a:lnTo>
                  <a:pt x="1559757" y="0"/>
                </a:lnTo>
                <a:cubicBezTo>
                  <a:pt x="1637194" y="0"/>
                  <a:pt x="1699969" y="62775"/>
                  <a:pt x="1699969" y="140212"/>
                </a:cubicBezTo>
                <a:lnTo>
                  <a:pt x="1699969" y="1261907"/>
                </a:lnTo>
                <a:cubicBezTo>
                  <a:pt x="1699969" y="1339344"/>
                  <a:pt x="1637194" y="1402119"/>
                  <a:pt x="1559757" y="1402119"/>
                </a:cubicBezTo>
                <a:lnTo>
                  <a:pt x="140212" y="1402119"/>
                </a:lnTo>
                <a:cubicBezTo>
                  <a:pt x="62775" y="1402119"/>
                  <a:pt x="0" y="1339344"/>
                  <a:pt x="0" y="1261907"/>
                </a:cubicBezTo>
                <a:lnTo>
                  <a:pt x="0" y="140212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83702" tIns="83702" rIns="83702" bIns="384156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 dirty="0"/>
          </a:p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 dirty="0"/>
          </a:p>
        </p:txBody>
      </p:sp>
      <p:sp>
        <p:nvSpPr>
          <p:cNvPr id="48" name="Freeform 47"/>
          <p:cNvSpPr/>
          <p:nvPr/>
        </p:nvSpPr>
        <p:spPr>
          <a:xfrm>
            <a:off x="5791200" y="3777340"/>
            <a:ext cx="3218051" cy="1569073"/>
          </a:xfrm>
          <a:custGeom>
            <a:avLst/>
            <a:gdLst>
              <a:gd name="connsiteX0" fmla="*/ 0 w 1699969"/>
              <a:gd name="connsiteY0" fmla="*/ 140212 h 1402119"/>
              <a:gd name="connsiteX1" fmla="*/ 140212 w 1699969"/>
              <a:gd name="connsiteY1" fmla="*/ 0 h 1402119"/>
              <a:gd name="connsiteX2" fmla="*/ 1559757 w 1699969"/>
              <a:gd name="connsiteY2" fmla="*/ 0 h 1402119"/>
              <a:gd name="connsiteX3" fmla="*/ 1699969 w 1699969"/>
              <a:gd name="connsiteY3" fmla="*/ 140212 h 1402119"/>
              <a:gd name="connsiteX4" fmla="*/ 1699969 w 1699969"/>
              <a:gd name="connsiteY4" fmla="*/ 1261907 h 1402119"/>
              <a:gd name="connsiteX5" fmla="*/ 1559757 w 1699969"/>
              <a:gd name="connsiteY5" fmla="*/ 1402119 h 1402119"/>
              <a:gd name="connsiteX6" fmla="*/ 140212 w 1699969"/>
              <a:gd name="connsiteY6" fmla="*/ 1402119 h 1402119"/>
              <a:gd name="connsiteX7" fmla="*/ 0 w 1699969"/>
              <a:gd name="connsiteY7" fmla="*/ 1261907 h 1402119"/>
              <a:gd name="connsiteX8" fmla="*/ 0 w 1699969"/>
              <a:gd name="connsiteY8" fmla="*/ 140212 h 1402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9969" h="1402119">
                <a:moveTo>
                  <a:pt x="0" y="140212"/>
                </a:moveTo>
                <a:cubicBezTo>
                  <a:pt x="0" y="62775"/>
                  <a:pt x="62775" y="0"/>
                  <a:pt x="140212" y="0"/>
                </a:cubicBezTo>
                <a:lnTo>
                  <a:pt x="1559757" y="0"/>
                </a:lnTo>
                <a:cubicBezTo>
                  <a:pt x="1637194" y="0"/>
                  <a:pt x="1699969" y="62775"/>
                  <a:pt x="1699969" y="140212"/>
                </a:cubicBezTo>
                <a:lnTo>
                  <a:pt x="1699969" y="1261907"/>
                </a:lnTo>
                <a:cubicBezTo>
                  <a:pt x="1699969" y="1339344"/>
                  <a:pt x="1637194" y="1402119"/>
                  <a:pt x="1559757" y="1402119"/>
                </a:cubicBezTo>
                <a:lnTo>
                  <a:pt x="140212" y="1402119"/>
                </a:lnTo>
                <a:cubicBezTo>
                  <a:pt x="62775" y="1402119"/>
                  <a:pt x="0" y="1339344"/>
                  <a:pt x="0" y="1261907"/>
                </a:cubicBezTo>
                <a:lnTo>
                  <a:pt x="0" y="140212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83702" tIns="83702" rIns="83702" bIns="384156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/>
          </a:p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52399" y="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RIPPLE EFFECTS OF CHRONIC DISEASE 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SELF-MANAGEMENT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600" y="6584827"/>
            <a:ext cx="68428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Lorig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(2006).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Medical Care;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Lorig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(2012).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Health Education and Behavior.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589918" y="3844071"/>
            <a:ext cx="3429882" cy="1191816"/>
          </a:xfrm>
          <a:prstGeom prst="roundRect">
            <a:avLst/>
          </a:prstGeom>
          <a:solidFill>
            <a:schemeClr val="tx2"/>
          </a:solidFill>
          <a:ln w="19050">
            <a:solidFill>
              <a:schemeClr val="tx2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 mastery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Reinterpret symptoms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persuasion</a:t>
            </a:r>
            <a:endParaRPr lang="en-US" sz="16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9" name="Freeform 3078"/>
          <p:cNvSpPr/>
          <p:nvPr/>
        </p:nvSpPr>
        <p:spPr>
          <a:xfrm>
            <a:off x="3123650" y="2667000"/>
            <a:ext cx="2401290" cy="1240964"/>
          </a:xfrm>
          <a:custGeom>
            <a:avLst/>
            <a:gdLst>
              <a:gd name="connsiteX0" fmla="*/ 0 w 1699969"/>
              <a:gd name="connsiteY0" fmla="*/ 140212 h 1402119"/>
              <a:gd name="connsiteX1" fmla="*/ 140212 w 1699969"/>
              <a:gd name="connsiteY1" fmla="*/ 0 h 1402119"/>
              <a:gd name="connsiteX2" fmla="*/ 1559757 w 1699969"/>
              <a:gd name="connsiteY2" fmla="*/ 0 h 1402119"/>
              <a:gd name="connsiteX3" fmla="*/ 1699969 w 1699969"/>
              <a:gd name="connsiteY3" fmla="*/ 140212 h 1402119"/>
              <a:gd name="connsiteX4" fmla="*/ 1699969 w 1699969"/>
              <a:gd name="connsiteY4" fmla="*/ 1261907 h 1402119"/>
              <a:gd name="connsiteX5" fmla="*/ 1559757 w 1699969"/>
              <a:gd name="connsiteY5" fmla="*/ 1402119 h 1402119"/>
              <a:gd name="connsiteX6" fmla="*/ 140212 w 1699969"/>
              <a:gd name="connsiteY6" fmla="*/ 1402119 h 1402119"/>
              <a:gd name="connsiteX7" fmla="*/ 0 w 1699969"/>
              <a:gd name="connsiteY7" fmla="*/ 1261907 h 1402119"/>
              <a:gd name="connsiteX8" fmla="*/ 0 w 1699969"/>
              <a:gd name="connsiteY8" fmla="*/ 140212 h 1402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9969" h="1402119">
                <a:moveTo>
                  <a:pt x="0" y="140212"/>
                </a:moveTo>
                <a:cubicBezTo>
                  <a:pt x="0" y="62775"/>
                  <a:pt x="62775" y="0"/>
                  <a:pt x="140212" y="0"/>
                </a:cubicBezTo>
                <a:lnTo>
                  <a:pt x="1559757" y="0"/>
                </a:lnTo>
                <a:cubicBezTo>
                  <a:pt x="1637194" y="0"/>
                  <a:pt x="1699969" y="62775"/>
                  <a:pt x="1699969" y="140212"/>
                </a:cubicBezTo>
                <a:lnTo>
                  <a:pt x="1699969" y="1261907"/>
                </a:lnTo>
                <a:cubicBezTo>
                  <a:pt x="1699969" y="1339344"/>
                  <a:pt x="1637194" y="1402119"/>
                  <a:pt x="1559757" y="1402119"/>
                </a:cubicBezTo>
                <a:lnTo>
                  <a:pt x="140212" y="1402119"/>
                </a:lnTo>
                <a:cubicBezTo>
                  <a:pt x="62775" y="1402119"/>
                  <a:pt x="0" y="1339344"/>
                  <a:pt x="0" y="1261907"/>
                </a:cubicBezTo>
                <a:lnTo>
                  <a:pt x="0" y="140212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83702" tIns="384156" rIns="83702" bIns="83702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/>
          </a:p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/>
          </a:p>
        </p:txBody>
      </p:sp>
      <p:sp>
        <p:nvSpPr>
          <p:cNvPr id="3082" name="Freeform 3081"/>
          <p:cNvSpPr/>
          <p:nvPr/>
        </p:nvSpPr>
        <p:spPr>
          <a:xfrm>
            <a:off x="5791200" y="1371600"/>
            <a:ext cx="3218051" cy="2070812"/>
          </a:xfrm>
          <a:custGeom>
            <a:avLst/>
            <a:gdLst>
              <a:gd name="connsiteX0" fmla="*/ 0 w 1699969"/>
              <a:gd name="connsiteY0" fmla="*/ 140212 h 1402119"/>
              <a:gd name="connsiteX1" fmla="*/ 140212 w 1699969"/>
              <a:gd name="connsiteY1" fmla="*/ 0 h 1402119"/>
              <a:gd name="connsiteX2" fmla="*/ 1559757 w 1699969"/>
              <a:gd name="connsiteY2" fmla="*/ 0 h 1402119"/>
              <a:gd name="connsiteX3" fmla="*/ 1699969 w 1699969"/>
              <a:gd name="connsiteY3" fmla="*/ 140212 h 1402119"/>
              <a:gd name="connsiteX4" fmla="*/ 1699969 w 1699969"/>
              <a:gd name="connsiteY4" fmla="*/ 1261907 h 1402119"/>
              <a:gd name="connsiteX5" fmla="*/ 1559757 w 1699969"/>
              <a:gd name="connsiteY5" fmla="*/ 1402119 h 1402119"/>
              <a:gd name="connsiteX6" fmla="*/ 140212 w 1699969"/>
              <a:gd name="connsiteY6" fmla="*/ 1402119 h 1402119"/>
              <a:gd name="connsiteX7" fmla="*/ 0 w 1699969"/>
              <a:gd name="connsiteY7" fmla="*/ 1261907 h 1402119"/>
              <a:gd name="connsiteX8" fmla="*/ 0 w 1699969"/>
              <a:gd name="connsiteY8" fmla="*/ 140212 h 1402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9969" h="1402119">
                <a:moveTo>
                  <a:pt x="0" y="140212"/>
                </a:moveTo>
                <a:cubicBezTo>
                  <a:pt x="0" y="62775"/>
                  <a:pt x="62775" y="0"/>
                  <a:pt x="140212" y="0"/>
                </a:cubicBezTo>
                <a:lnTo>
                  <a:pt x="1559757" y="0"/>
                </a:lnTo>
                <a:cubicBezTo>
                  <a:pt x="1637194" y="0"/>
                  <a:pt x="1699969" y="62775"/>
                  <a:pt x="1699969" y="140212"/>
                </a:cubicBezTo>
                <a:lnTo>
                  <a:pt x="1699969" y="1261907"/>
                </a:lnTo>
                <a:cubicBezTo>
                  <a:pt x="1699969" y="1339344"/>
                  <a:pt x="1637194" y="1402119"/>
                  <a:pt x="1559757" y="1402119"/>
                </a:cubicBezTo>
                <a:lnTo>
                  <a:pt x="140212" y="1402119"/>
                </a:lnTo>
                <a:cubicBezTo>
                  <a:pt x="62775" y="1402119"/>
                  <a:pt x="0" y="1339344"/>
                  <a:pt x="0" y="1261907"/>
                </a:cubicBezTo>
                <a:lnTo>
                  <a:pt x="0" y="140212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83702" tIns="83702" rIns="83702" bIns="384156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 dirty="0"/>
          </a:p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7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167566" y="2124075"/>
            <a:ext cx="2386124" cy="1000125"/>
          </a:xfrm>
          <a:custGeom>
            <a:avLst/>
            <a:gdLst>
              <a:gd name="connsiteX0" fmla="*/ 0 w 1285731"/>
              <a:gd name="connsiteY0" fmla="*/ 0 h 1000125"/>
              <a:gd name="connsiteX1" fmla="*/ 1285731 w 1285731"/>
              <a:gd name="connsiteY1" fmla="*/ 0 h 1000125"/>
              <a:gd name="connsiteX2" fmla="*/ 1285731 w 1285731"/>
              <a:gd name="connsiteY2" fmla="*/ 1000125 h 1000125"/>
              <a:gd name="connsiteX3" fmla="*/ 0 w 1285731"/>
              <a:gd name="connsiteY3" fmla="*/ 1000125 h 1000125"/>
              <a:gd name="connsiteX4" fmla="*/ 0 w 1285731"/>
              <a:gd name="connsiteY4" fmla="*/ 0 h 100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731" h="1000125">
                <a:moveTo>
                  <a:pt x="0" y="0"/>
                </a:moveTo>
                <a:lnTo>
                  <a:pt x="1285731" y="0"/>
                </a:lnTo>
                <a:lnTo>
                  <a:pt x="1285731" y="1000125"/>
                </a:lnTo>
                <a:lnTo>
                  <a:pt x="0" y="100012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770" tIns="64770" rIns="64770" bIns="64770" numCol="1" spcCol="1270" anchor="ctr" anchorCtr="0">
            <a:noAutofit/>
          </a:bodyPr>
          <a:lstStyle/>
          <a:p>
            <a:pPr marL="0" lvl="1" algn="ctr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600" b="1" kern="1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Adults with chronic diseases (n=958)</a:t>
            </a:r>
            <a:endParaRPr lang="en-US" sz="1600" b="1" kern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Sara\Downloads\ID-100233964 (1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8722" y1="90500" x2="41353" y2="96750"/>
                        <a14:foregroundMark x1="64662" y1="95000" x2="62030" y2="67750"/>
                        <a14:foregroundMark x1="41353" y1="94000" x2="52632" y2="46500"/>
                        <a14:foregroundMark x1="42105" y1="87000" x2="64662" y2="87750"/>
                        <a14:foregroundMark x1="59398" y1="96250" x2="71429" y2="94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036" y="3213656"/>
            <a:ext cx="2275318" cy="342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4" name="Rectangle 3083"/>
          <p:cNvSpPr/>
          <p:nvPr/>
        </p:nvSpPr>
        <p:spPr>
          <a:xfrm>
            <a:off x="-152400" y="1625025"/>
            <a:ext cx="3161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Chronic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 Self-Management </a:t>
            </a: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</a:p>
        </p:txBody>
      </p:sp>
      <p:sp>
        <p:nvSpPr>
          <p:cNvPr id="3086" name="Rectangle 3085"/>
          <p:cNvSpPr/>
          <p:nvPr/>
        </p:nvSpPr>
        <p:spPr>
          <a:xfrm>
            <a:off x="5943600" y="1536918"/>
            <a:ext cx="2743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STATUS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ACTIVITY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STRETCHING EXERCISES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RELAXATION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WITH PHYSICIANS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SELF-EFFICACY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7" name="Rectangle 3086"/>
          <p:cNvSpPr/>
          <p:nvPr/>
        </p:nvSpPr>
        <p:spPr>
          <a:xfrm>
            <a:off x="5638800" y="4191000"/>
            <a:ext cx="3218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Utilization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88063" y="2743200"/>
            <a:ext cx="2336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Peer-led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health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Mental health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Behavioral skills</a:t>
            </a:r>
          </a:p>
        </p:txBody>
      </p:sp>
      <p:sp>
        <p:nvSpPr>
          <p:cNvPr id="3088" name="Up Arrow 3087"/>
          <p:cNvSpPr/>
          <p:nvPr/>
        </p:nvSpPr>
        <p:spPr>
          <a:xfrm>
            <a:off x="8534400" y="1621965"/>
            <a:ext cx="415642" cy="13622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Up Arrow 49"/>
          <p:cNvSpPr/>
          <p:nvPr/>
        </p:nvSpPr>
        <p:spPr>
          <a:xfrm rot="10800000">
            <a:off x="8499758" y="3907964"/>
            <a:ext cx="415642" cy="13622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Circular Arrow 3079"/>
          <p:cNvSpPr/>
          <p:nvPr/>
        </p:nvSpPr>
        <p:spPr>
          <a:xfrm rot="20193885">
            <a:off x="4143385" y="1447572"/>
            <a:ext cx="2803131" cy="2435418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029" name="Picture 5" descr="C:\Users\Sara\AppData\Local\Microsoft\Windows\Temporary Internet Files\Content.IE5\U5UYK0DM\dglxasset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94" y="4775775"/>
            <a:ext cx="3034959" cy="2022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Documents and Settings\s.stgeorge\Local Settings\Temporary Internet Files\Content.IE5\GDIJGPMV\MP900398869[2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118" y="990600"/>
            <a:ext cx="969311" cy="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83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rippleup.net/wp-content/uploads/2013/07/ripple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686800" cy="569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152539" y="304800"/>
            <a:ext cx="8838922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MECHANISMS FOR RIPPLE EFFECTS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4867" y="1964635"/>
            <a:ext cx="2157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COGNITIVE</a:t>
            </a:r>
            <a:endParaRPr lang="en-US" sz="28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4394" y="1991380"/>
            <a:ext cx="154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endParaRPr lang="en-US" sz="28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2" name="Picture 18" descr="C:\Users\Sara\Downloads\ID-1005399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2232" y1="71000" x2="29664" y2="99250"/>
                        <a14:foregroundMark x1="2446" y1="74750" x2="3058" y2="96000"/>
                        <a14:foregroundMark x1="4893" y1="92250" x2="96942" y2="7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56" y="2792520"/>
            <a:ext cx="3198944" cy="391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C:\Users\Sara\Downloads\ID-10012243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8000" y1="93233" x2="74250" y2="97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04"/>
          <a:stretch/>
        </p:blipFill>
        <p:spPr bwMode="auto">
          <a:xfrm>
            <a:off x="4495800" y="2886723"/>
            <a:ext cx="5346185" cy="381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rved Down Arrow 17"/>
          <p:cNvSpPr/>
          <p:nvPr/>
        </p:nvSpPr>
        <p:spPr>
          <a:xfrm>
            <a:off x="4495800" y="1066800"/>
            <a:ext cx="2057400" cy="83820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Curved Down Arrow 58"/>
          <p:cNvSpPr/>
          <p:nvPr/>
        </p:nvSpPr>
        <p:spPr>
          <a:xfrm flipH="1">
            <a:off x="2590800" y="1066800"/>
            <a:ext cx="2133600" cy="83820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8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ara\Downloads\ID-10022475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5627"/>
            <a:ext cx="4510278" cy="6782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3400" y="685800"/>
            <a:ext cx="58674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400" dirty="0"/>
          </a:p>
          <a:p>
            <a:endParaRPr lang="en-US" sz="2400" cap="all" dirty="0" smtClean="0"/>
          </a:p>
          <a:p>
            <a:pPr algn="ctr"/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“THE PART CAN NEVER BE WELL UNLESS THE WHOLE IS WELL.”</a:t>
            </a:r>
            <a:endParaRPr lang="en-US" sz="2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dirty="0" smtClean="0">
              <a:solidFill>
                <a:schemeClr val="tx2"/>
              </a:solidFill>
            </a:endParaRPr>
          </a:p>
          <a:p>
            <a:pPr marL="342900" indent="-342900" algn="ctr">
              <a:buFontTx/>
              <a:buChar char="-"/>
            </a:pPr>
            <a:r>
              <a:rPr lang="en-US" sz="24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PLATO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3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.stgeorge\Local Settings\Temporary Internet Files\Content.IE5\ODUBSP2R\MP9004023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44" y="2396458"/>
            <a:ext cx="2265116" cy="28320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" y="3419475"/>
            <a:ext cx="1676400" cy="919401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Cognitive-Behavioral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3423999"/>
            <a:ext cx="1981200" cy="91940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Domain-specific Cognitive Constructs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5372814"/>
            <a:ext cx="1676400" cy="646986"/>
          </a:xfrm>
          <a:prstGeom prst="round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Mental </a:t>
            </a:r>
          </a:p>
          <a:p>
            <a:pPr algn="ctr" eaLnBrk="1" hangingPunct="1">
              <a:defRPr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4200" y="1676400"/>
            <a:ext cx="1676400" cy="646986"/>
          </a:xfrm>
          <a:prstGeom prst="round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Health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267200" y="3810003"/>
            <a:ext cx="457200" cy="2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152539" y="304800"/>
            <a:ext cx="8838922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COGNITIVE MECHANISMS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C:\Documents and Settings\s.stgeorge\Local Settings\Temporary Internet Files\Content.IE5\GDIJGPMV\MP900439336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5"/>
          <a:stretch/>
        </p:blipFill>
        <p:spPr bwMode="auto">
          <a:xfrm>
            <a:off x="2493869" y="4206496"/>
            <a:ext cx="1565462" cy="20166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Documents and Settings\s.stgeorge\Local Settings\Temporary Internet Files\Content.IE5\WT27K1QJ\MP90040937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04050"/>
            <a:ext cx="1716780" cy="17167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724400" y="3352800"/>
            <a:ext cx="1676400" cy="91940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Global </a:t>
            </a:r>
          </a:p>
          <a:p>
            <a:pPr algn="ctr" eaLnBrk="1" hangingPunct="1"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 Constructs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28800" y="3868462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5" idx="1"/>
          </p:cNvCxnSpPr>
          <p:nvPr/>
        </p:nvCxnSpPr>
        <p:spPr>
          <a:xfrm flipV="1">
            <a:off x="4180449" y="1999893"/>
            <a:ext cx="2753751" cy="14170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776" y="1031068"/>
            <a:ext cx="1481948" cy="22284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Arrow Connector 25"/>
          <p:cNvCxnSpPr>
            <a:endCxn id="14" idx="1"/>
          </p:cNvCxnSpPr>
          <p:nvPr/>
        </p:nvCxnSpPr>
        <p:spPr>
          <a:xfrm>
            <a:off x="4193025" y="4338876"/>
            <a:ext cx="2741175" cy="1357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225" y="4272201"/>
            <a:ext cx="1594941" cy="24074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 flipV="1">
            <a:off x="6377166" y="2323388"/>
            <a:ext cx="633234" cy="11006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377166" y="4191256"/>
            <a:ext cx="633234" cy="1181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6324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Annesi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(2011).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Psychological Reports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McPhie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Rawana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(2012)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Mental Health and Physical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Activity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Minnix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(2011)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Nicotine and Tobacco Research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Surkan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 (2012)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Maternal and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Child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ealth Journal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47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COGNITIVE MEDIATORS OF </a:t>
            </a:r>
            <a:b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Exercise-Depression Relationship</a:t>
            </a:r>
            <a:endParaRPr lang="en-US" sz="2800" cap="all" dirty="0">
              <a:solidFill>
                <a:srgbClr val="F7A717"/>
              </a:solidFill>
              <a:latin typeface="Calibri" charset="0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583079"/>
              </p:ext>
            </p:extLst>
          </p:nvPr>
        </p:nvGraphicFramePr>
        <p:xfrm>
          <a:off x="457200" y="1676400"/>
          <a:ext cx="8229600" cy="4526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676400"/>
                <a:gridCol w="2057400"/>
                <a:gridCol w="27432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Authors</a:t>
                      </a:r>
                      <a:endParaRPr lang="en-US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</a:t>
                      </a:r>
                      <a:endParaRPr lang="en-US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  <a:endParaRPr lang="en-US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Mediators</a:t>
                      </a:r>
                      <a:endParaRPr lang="en-US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  <a:tr h="6552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Dishman</a:t>
                      </a: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2006)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Cross-sectional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1,250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adolescents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Self-Concept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Self-Esteem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  <a:tr h="7620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Ryan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2008)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Cross-sectional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undergraduates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 Self-Efficacy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Self-Esteem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 Self-Esteem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  <a:tr h="7620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Pickett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 (2012)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Cross-sectional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 adults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Self-Efficacy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  <a:tr h="762055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McPhie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 (2012)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Prospective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4204 adolescents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Self-Esteem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  <a:tr h="83814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Petty</a:t>
                      </a:r>
                      <a:r>
                        <a:rPr lang="en-US" sz="1600" baseline="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al. (2009)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Dose-Response, RCT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 adolescents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Self-Worth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solidFill>
                            <a:srgbClr val="0A0E5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 Self-Worth</a:t>
                      </a:r>
                      <a:endParaRPr lang="en-US" sz="1600" dirty="0">
                        <a:solidFill>
                          <a:srgbClr val="0A0E5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267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00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1" b="16496"/>
          <a:stretch/>
        </p:blipFill>
        <p:spPr bwMode="auto">
          <a:xfrm>
            <a:off x="5128864" y="1312986"/>
            <a:ext cx="3689520" cy="1963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3" name="Picture 7" descr="PICT0022"/>
          <p:cNvPicPr>
            <a:picLocks noChangeAspect="1" noChangeArrowheads="1"/>
          </p:cNvPicPr>
          <p:nvPr/>
        </p:nvPicPr>
        <p:blipFill rotWithShape="1">
          <a:blip r:embed="rId3"/>
          <a:srcRect l="9161" t="19597" r="7298" b="6776"/>
          <a:stretch/>
        </p:blipFill>
        <p:spPr>
          <a:xfrm>
            <a:off x="3591146" y="3276600"/>
            <a:ext cx="5435484" cy="319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PICT0042edi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6" t="40925" r="18509" b="14181"/>
          <a:stretch/>
        </p:blipFill>
        <p:spPr bwMode="auto">
          <a:xfrm>
            <a:off x="228600" y="898279"/>
            <a:ext cx="4871689" cy="2356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5" name="Picture 2" descr="PICT000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2" r="2415"/>
          <a:stretch/>
        </p:blipFill>
        <p:spPr>
          <a:xfrm>
            <a:off x="228600" y="3276600"/>
            <a:ext cx="3352800" cy="2973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6400800"/>
            <a:ext cx="55771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Wilson et al. (2011).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Health Psychology;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Zarrett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(2012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 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Evaluation and P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rogram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lanning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539" y="304800"/>
            <a:ext cx="8838922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ACTIVE BY CHOICE TODAY (ACT)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7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539" y="304800"/>
            <a:ext cx="8838922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POSITIVE ACTION FOR TODAY’S HEALTH (PATH)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0" t="7769" r="33270" b="21922"/>
          <a:stretch/>
        </p:blipFill>
        <p:spPr bwMode="auto">
          <a:xfrm>
            <a:off x="4906851" y="1295400"/>
            <a:ext cx="3706598" cy="4895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0" y="3810029"/>
            <a:ext cx="1604937" cy="2415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5" t="18375" r="27253" b="10750"/>
          <a:stretch/>
        </p:blipFill>
        <p:spPr bwMode="auto">
          <a:xfrm rot="300767">
            <a:off x="1785164" y="3610226"/>
            <a:ext cx="3500301" cy="264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6" t="17250" r="18438" b="13376"/>
          <a:stretch/>
        </p:blipFill>
        <p:spPr bwMode="auto">
          <a:xfrm>
            <a:off x="1021041" y="990600"/>
            <a:ext cx="3855759" cy="281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324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Wilson et al. (2013)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Spatial and </a:t>
            </a:r>
            <a:r>
              <a:rPr lang="en-US" sz="1000" i="1" dirty="0" err="1">
                <a:latin typeface="Arial" pitchFamily="34" charset="0"/>
                <a:cs typeface="Arial" pitchFamily="34" charset="0"/>
              </a:rPr>
              <a:t>Spatio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-temporal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Epidemiology;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Coulon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et al. (2012).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American Journal of Public Health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1000" i="1" dirty="0">
              <a:latin typeface="Arial" pitchFamily="34" charset="0"/>
              <a:cs typeface="Arial" pitchFamily="34" charset="0"/>
            </a:endParaRPr>
          </a:p>
          <a:p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Wilson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et al.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Annals of Behavioral Medicine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(revised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09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" t="16328" r="1596" b="34321"/>
          <a:stretch/>
        </p:blipFill>
        <p:spPr bwMode="auto">
          <a:xfrm rot="21416822">
            <a:off x="180407" y="2132610"/>
            <a:ext cx="5998920" cy="262076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6400800"/>
            <a:ext cx="35974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Miller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 al. (2011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American Journal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Preventive Medicine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://www.laurieacouture.com/wp-content/uploads/2010/06/dreamstimeextrasmall_75818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016895"/>
            <a:ext cx="1948412" cy="2922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Sara\AppData\Local\Microsoft\Windows\Temporary Internet Files\Content.IE5\VBAY7MHG\MP90044648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39512"/>
            <a:ext cx="3681827" cy="2454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ara\AppData\Local\Microsoft\Windows\Temporary Internet Files\Content.IE5\U5UYK0DM\MP90044647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044" y="1303993"/>
            <a:ext cx="1721471" cy="2582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66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169" y="304800"/>
            <a:ext cx="9108831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NIH INSTITUTES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023424" y="1150943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NHLBI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73826" y="1452237"/>
            <a:ext cx="1681222" cy="90388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2607944" y="1150943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NEI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312972" y="2429635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NIAMS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31751" y="2730930"/>
            <a:ext cx="1626989" cy="90388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5373826" y="4009623"/>
            <a:ext cx="1681222" cy="903882"/>
          </a:xfrm>
          <a:custGeom>
            <a:avLst/>
            <a:gdLst>
              <a:gd name="connsiteX0" fmla="*/ 0 w 1681222"/>
              <a:gd name="connsiteY0" fmla="*/ 0 h 903882"/>
              <a:gd name="connsiteX1" fmla="*/ 1681222 w 1681222"/>
              <a:gd name="connsiteY1" fmla="*/ 0 h 903882"/>
              <a:gd name="connsiteX2" fmla="*/ 1681222 w 1681222"/>
              <a:gd name="connsiteY2" fmla="*/ 903882 h 903882"/>
              <a:gd name="connsiteX3" fmla="*/ 0 w 1681222"/>
              <a:gd name="connsiteY3" fmla="*/ 903882 h 903882"/>
              <a:gd name="connsiteX4" fmla="*/ 0 w 1681222"/>
              <a:gd name="connsiteY4" fmla="*/ 0 h 90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1222" h="903882">
                <a:moveTo>
                  <a:pt x="0" y="0"/>
                </a:moveTo>
                <a:lnTo>
                  <a:pt x="1681222" y="0"/>
                </a:lnTo>
                <a:lnTo>
                  <a:pt x="1681222" y="903882"/>
                </a:lnTo>
                <a:lnTo>
                  <a:pt x="0" y="9038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kern="1200"/>
          </a:p>
        </p:txBody>
      </p:sp>
      <p:sp>
        <p:nvSpPr>
          <p:cNvPr id="14" name="Freeform 13"/>
          <p:cNvSpPr/>
          <p:nvPr/>
        </p:nvSpPr>
        <p:spPr>
          <a:xfrm>
            <a:off x="5403189" y="1150942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NHGRI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4718510" y="2429635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NIBIB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203969" y="1150942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NCI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1905000" y="2420872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NIAID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19345" y="2429635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NIAAA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6126484" y="2429635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NICHD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3971987" y="37083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NIDDK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2568012" y="37083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NIDCR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5387412" y="37083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NIDA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781800" y="1143000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NIA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6771861" y="37083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NIEHS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442673" y="48943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NIGMS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6120595" y="49705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NINR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3276600" y="49705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NIMHD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1889769" y="49705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NIMH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528569" y="49705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NLM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4678685" y="49705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NINDS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data:image/jpeg;base64,/9j/4AAQSkZJRgABAQAAAQABAAD/2wCEAAkGBhISERUSEhISFRIVEhUWExYYGRUUFhgXFRQWFhcaFBcXHCYeFx0jGRcZHy8gIycpLCwsFx8xNTAqNSYsLCkBCQoKDgwOGg8PGi8jHyQuLDU1NTY0Kiw2LTI1LS80KiwyLC8tLCwsKSwyLCk0LDUsLCwsLCwsLCwsLCw0NCwvLP/AABEIAG8BGAMBIgACEQEDEQH/xAAcAAEAAwADAQEAAAAAAAAAAAAABQYHAgMEAQj/xABAEAABAwEFAwkGAwcEAwAAAAABAAIDEQQFEiExBkFxBxMiUWGBkaHBMlJygrHRI0JTFBUzNENikhYXwvBEY3P/xAAaAQACAwEBAAAAAAAAAAAAAAAABQMEBgIB/8QANBEAAQMCAwUGBQQDAQAAAAAAAQACAwQRBRIhEzFBUWEycYGxweEiM5Gh0SRCUvAjQ3IU/9oADAMBAAIRAxEAPwDcUREIUVdl5nnX2aU/is6TDpzkR9lw7R7J7RXepVVrba738221QZT2Yl7f7mfnaesUzp2KT2fvtlrgbMzfk5u9rhqD/wB0op3su0SN8eh91XY+zzG7fw6j2Ukip+3V8WqGWzMspOKRzwW0Dg4jDQGvEq2GXCzE8gUbV53CgzOe5cujLWtdzXbZQ57m8l572vaOzROllNGt8SdwaN5KXTNI+Jr5WhrndLAPyg+y0neaa9qpd3yuvW3c6Qf2OzHoNOj37iR1nXsFBvWgLuWMRgNPa49On5UcMhlJeOzw69fwiIirqyiIiEIiIhCIiIQiIiEIiIhCIiIQiIiEIiIhCIiIQiIiEIiIhCIiIQiIiEKMtl4OgdWQYoXHJw1YTucN47VIskBAIIIIqCNF8liDmlrgC0ihCrzLSbCSySroXEmKmbhShIPZmqj5DA67uwePL2P2VpjBM2ze15+6nYLZHJiDXB2E0cBu4rObbcc9i/awyVsUEhBh6RDqhwdUAaADE0k7lO2K+YYucMLZHSSO6IIAAqTQZHPMrvtlxOdZbRJN0p3wSUGuHokgDtXtHXyPsyO1zvO8DXTvPRR1lDG275L2F7cCdNR0CzYbZWuN3QtL3AaFwDuNMQNF749oLxvFv7KDia4txlrcNBX85GjfsqwyF7TXAe9pI8wtN2A2f5yzGWUFpe8huD8PotyzprnXXqWnqz/52ZmMDiOemv0WWowamQse8tB4DUW8SrZcV0x2WFsDKdEZne5x9px71xtlomFoiawVjIOPLLx3LwW7Z+OKKSRjn4hG4ZmuqqTbS8aPcO8rE1uISMIEjbE66Hr3cVt6OiY5v+M6DTUdO/gtPRUyO7bTKyJzHOzYcRLiPzH0UpYtm3jOWeQ9jXEDxOasx1csh+GM253UD6aNg1kF+5T6LrghDBQVp2kk+JXYr4vxVM9EREXq8RERCEREQhEREIRERCEREQhEREIRERCEREQhEREIRERCEREQhFA7WWHnGsIcxpDj7RDQajcTwU8qVthbcUwYNGDP4nZnyol+JSNZTnNreyvUDHOmGXglwXSOfaTJGcPSo11SSNPurZeczmQyObk5sby3iGkjzVBsz32eVj3AgijqdbT9wr7biHQPpmHROpwLSoMHezKWWsQdVLirXXDr3BCxp+39vP8AXpwaz7LVNjZ5JLFFJK8ve8FxJpoXGmnYsKX6AuCzc3ZYWe7Ewd+EV81scRYxjAGgDVY7C3vfI4uJNgu+8WtMTw6uHA6tNaU3Kiss1md/We34mV82lXq8h+DJ/wDN30KzZjakDrIHisJi7g17LtB06+hC3OGNJY7UhaVYIAyJjQagNAr15ar0LhEyjQOoAeAXNP2izQEmcbklERF0uUREQhEREIRERCEREQhEREIRERCEREQhEREIRERCERFwmmaxpc4gNGZJ3Lwm2pQBdc0Xg/f1n/VZ4p+/rP8Aqs8VFt4v5D6hS7GT+J+hXvRdAtrDSjh0gCO0HTxX1ShwO4qMgjeuc0oa0uOjQSeAFVT7hu02iZ08g6GIn4nHOnAfZWO+onPjETdZHBpPU3Vx8BTvXfAyOFgYC1rWigqQPFUpYNvM3N2W6959lbjm2MRt2nfYe6j9pro52PE0fiMzHaN49Vx2atXOWbCdWVYeFMvI+SmIpmuFWuDh1ggjLtCirPYuZtLsP8OYdweM/MVQ+HZ1Ambx0PofReNl2kBiPDUeoWMXDdpmtUUPvSAO4A1d5ArfwFn/ACebNls89peKASSRxV39Mhzh4U8VoCf4hMHyADgkOGwGOMuPErhOyrXDraR4hZ9cllx2hjTudU/Lmfor862Rh2EvYHDUVFfBQ103ZhtUz/y5YfnzNPBZuupjLJEeF/f0Wjo6gRxyDp7eqn0REzS9EXnmvCJntSMbxc0fUrnDamP9h7XcCD9F7Y715mG5dqIi8XqIiIQiIul1rYNXtHeF4SBvXoBO5dyLrZO06OaeBBXYgEHcgiyIvhK6JLfG32pGDiQvC4N3lAaTuXoReL99Qfqx+IXdDbo3ey9h4EFciVh0DgujG8bwV3oiKRcIiLiZB1hCFyRfHOAzOi6BeEVac4yvxBclwG8r0NJ3BehR+0H8tL8HqF7wa6LwbQfy0vweoUVR8p3cfJSQ/Mb3jzWdoi+gLCLYrQbLdowxuqahjMuDR9h4IpBjaADqCLfMja0aBY17y46rKOUq0TxWsgTSiN7Gua0OcAPykCnaK96pck7ne05x4kn6rT+Vu7sUMUwGbHlh4PGXm0eKy1aqicHQgrH17Sydw8Vq/JNbcVmkj3xy1HB4qPMOUdytXm4Pgia4ijXPNCRqcLdODl4uSa24bTJHXJ8VRxYa/QlRfKLbect8nUwNYPlFT5kqq2H9YT0urb5/0IHG9lAtt0g0kf8A5O+63y5rZztnik1xxtJ4kCvmvz4te2FvYC6y8n+AJQflBePIhdYlHdgI5+a5wqWz3NPLyWc7W27nbbO8HLnC0cG9EfRR8V4yt9mWRvBzh6rpe8kknUkk8TmV2WKzGSRkY1e9rR8xomAaGtAPBLHPc55I3krYNnbz/ZrtZPapHGoL6uOJxxHotbXXKmSoG0O39ptLiGuMUW5jTQkf3O1P0XdyiXtinbZmH8KztDANxcAAT3DLxVSVOmpm/NcNTr3K9V1T/ksOg0719c4nMmp7c1zgtD2HExzmkb2kg+SslycnlqtMYlGCNjhVuMmrh1gAaKM2g2amsbw2XD0hVpaag017QrQmjc7ICLqmYJWt2hBtzVq2U5THscI7WcTDkJfzN+L3h268Vp8cgcAQQQRUEZgg6EL84rUuSq9pXxvhe1xjZnG/cKnNlfMd6WV1I0N2jNOab4dWuc7ZP15K/KMvm/WQCntPOjfU9QXttlpEbHPOjWkrNrVaXSPL3GrnGpWSxGtNO0NZ2j9lrqGkE7i524fdem3X1NKek8090ZBeFFya0nIAk9mayj3ukN3G5WjaxrBZosEa8jMEg9mSnLn2jnDms/igmgB9ruP3UG5hGRBB7clc9mLk5tvOvH4jhkPdb9yr2HxzPltGSOap1r4mx3eL8l1bZ2shjGA0LiSeDR9z5Knq/XpcDJn45HuADaACg7TUrxC5bCDTGCe16vVtFNNMXkgDhcqpSVUUUQbYk8bBU5fQVbLdsjGWF0LjWlQCcQPZXcqmQlNRTSU5AfxTKGoZMCWqYujaWSIgPJfHvBzI+E+itF9Wmtle9jtWgtIy1IWfKyWK0F13ytP5TQcCQfumFFVvLHxON/hNumipVdMwPbI0cRf6qBda5Dq957yuVktGGRjnE0DgTv0NV50SkPN7pkWi1lIXrfMk7iSSGV6LRoB29ZUevU27JSznBG7BrWm7rXlXUpkc7NJe5XMYY0ZWcFI3TfT4HAgksr0m7qdnUVcb8eDZZCNCyo4Giz1XTnK3bU/pU8DT0TXD5nGOSMnTKSl1dE0PZIN9wFS122VtXtHW9o8XBdS9d0trPEP/AGN8jVKIxd4HVM3mzSVpKIi36xah9rrv5+xTR0qebLm/EzpCnhTvWDr9IEL8/X9YOYtMsW5kjgPhrVvkQnWGP0czxSHF49Wv8P7917Ni7dzNuheTQF+F3B4LfVRt5WvnZpJD+eRzv8nEjyXmqia5Bmz9Em2hyBnC912TWdzQ0uFA9uJvaKkV8QVYLjvnm7BbIq5v5vD8zsLvKi9u3tz8zDYjT/x+bdxFH/V7vBU6qiaROwHr5FTODqeQjp5j3RWjk4u/nbcwkZRgyHiMh5kKrrTuSO7qRzTke04MbwaKnzI8FzWPyQuK6oY9pO0eP0Wd3pMXzSOOpkeT3uK88VMQrpUV4VzUhtJYTDapozukdTg44gfAqNU7CC0WVZ4IeQea1XaXlGjgbzNlwvkDQMWrGZbvePksxtlskmeXyOc97jmTmT2D7LrhjxODatFSBVxoBXeTuC1DZm5rvsbRNLaIJJaVxYmkN+BuvfrwVK0dI3QXJ+6YZpa13xEBo+gUTsnyaOkpLaqsj1Eej3fF7o7NeC06y2VkbQyNoaxooGgUAVQm5ULNz7I2AujLqPlPRDa5AgHMiup6lcwUpqnzOIMotyCdUbIGAiI3tvKiNrH0szu1zR5qhrQNpYMdmeBqKO/xNfos/WJxgHbg9PUrYYWRsSOv4RaFcV2MiibQDE5oLnbySK+AWeq13LtWxrAyWoLRQOGYIGleornC5Yo5SZNNNF3iMcj4wGeKsc9jY+mJrTQgio0IXOaYMaXONA0EngFC2jbCEEBuJ2YqaUAG856rs2mnrZXFpqHYcxvBIT81UWR74yCQL/hJBTyZmNeCASqte1+STuOZDPytGnf1lRqL0WCziSVjCaBzgCeJWPc58z7uNyVqGtbEywFgFzsN5yQmrHEdY1B4heZ7qknrNfFaF+4bPhw802lO/wAdVQ7ws4jlewGoa4gFXKuklp2NzuuPJVaapjnccosV51O3Z/JWji30UEp27P5K0cW+iipO2f8Al3kVLU9kd7fMKCREVNWVpjWARUplzdKfKs0K0z+n8n/FZmU+xj/X4+iTYX+/w9V8V3u+ymSwNY2lXMIFdPaKpCvlyWlsdjY95o0NNT8xUGFBpkeHbsp9FPiJIY0t35h6qCk2ScwYpJY2ioFc96kbt2S5uRkhkBwmtANe+qgb6vl0766MHst9T2qU2b2iw0ilPR0Y47uw9i7gdR7fLl04G53riZtVsc19eIsNytyIi1CzyLJOVW78FrbKNJYx/kw4T5YVrarW3GyzrbExsZa17H1BdWmEihGXce5W6OURSgncqVdCZYS1u9Yovdcdj520wx+/KwHhiFfKqtP+0tq/Vg8XfZS+yvJzNZrUyaV8bmsxEBuKtSCBqO1OpKyIMNna2SCKhmLxmbpdSPKlYsdix0zjkae41afqsgX6Av8Auz9os0sIIBewgE6A6iveAs2/2ltX6sHi77KpQ1LGR5Xm2qvYjSySShzBfRUhbpsVd/M2KFlKEsxu4v6XqqNByTWjE3FJDhxDFTFWlc6ZdS1RjAAANAKDuUeIVDJGhrDdSYbSvjc5zxZUflG2QdO0WiFtZWCj2jV7RoR1keYWUEL9IKrbScn1ntRL2/hSnVzRk4/3N38RQrykrhGMkm5e1uHmQ7SPfyWMIrdbuTC2MPR5uRvWHBvk6i8cPJ/bnGnNNHF7PQlNhUREXzBJjSzA2LD9FXVrvJrtLz8PMPP4sIFK6uj0B7tPBQd18kkhINoma0b2s6Tv8jkPAq/XLs/BZWYYWBtfadq53xO1KW1tTDIzKNSmmH0s8b87tB5qQc0EUOh1Wf37c7oH6fhuPQPoe0LQV1z2dr2lrwC06grMVtG2pZbcRuWppao07r8DvWXorVb9i86wv+V3ofuomTZu0NNMAPBzfUrLyUM8ZsWnw1Whjq4Xi4d6KLUzdduL4nWVx9ofhE7nahveVxg2WtDvytA6y4elVNXfscxpDpXYz1DJv3Pkp6Wkqc1w2wOhvppxUVTUwZbF1zwtrqqe5tDQ5EaoCrxfGzDJjjacD951B4jr7VASbI2gGgDCOvFT6rmbDp4nWAuOYXUVdDILk2PVdP8AqS0YcPOHjQV8VGHt3q0XdsYagzOFPdbv4n7LuvjZd8kmKMsawNDQM8qcApH0VVIzM+55Dj7KNtXTMflbYdVUFO3Z/JWji30XP/Rc3vx+f2UjZtnpGWaWKrS55GGhNMqa1XtNRzscS5p3O8iieqhc0AOG8eapyKwx7FzHV8Y8T6L0M2H96Xwb9yoG4dUu/Z5KU10A/d5qyf0/k/4rMytPMfRwj3aeVFTW7HTnUsHeT6JtisEkuTI29r+iW4dNHHnzm271UCrrYLsbPYo2OyyJaeo1Pio1uxMu+RnmVZ7rsZiibGTUtFK95Kiw6ika921boRb7hSV1UxzW7N2oKz23WJ8Tyx4oR4EdY7F7rhuIzuqaiIHpHr7G/dXG87pjnaA8Zg5EajrHevTBA1jQ1oAaBQBSR4QBNdxu3+6Lh+JkxWaPiXKNgaABkAABwCLkifJM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data:image/jpeg;base64,/9j/4AAQSkZJRgABAQAAAQABAAD/2wCEAAkGBhISERUSEhISFRIVEhUWExYYGRUUFhgXFRQWFhcaFBcXHCYeFx0jGRcZHy8gIycpLCwsFx8xNTAqNSYsLCkBCQoKDgwOGg8PGi8jHyQuLDU1NTY0Kiw2LTI1LS80KiwyLC8tLCwsKSwyLCk0LDUsLCwsLCwsLCwsLCw0NCwvLP/AABEIAG8BGAMBIgACEQEDEQH/xAAcAAEAAwADAQEAAAAAAAAAAAAABQYHAgMEAQj/xABAEAABAwEFAwkGAwcEAwAAAAABAAIDEQQFEiExBkFxBxMiUWGBkaHBMlJygrHRI0JTFBUzNENikhYXwvBEY3P/xAAaAQACAwEBAAAAAAAAAAAAAAAABQMEBgIB/8QANBEAAQMCAwUGBQQDAQAAAAAAAQACAwQRBRIhEzFBUWEycYGxweEiM5Gh0SRCUvAjQ3IU/9oADAMBAAIRAxEAPwDcUREIUVdl5nnX2aU/is6TDpzkR9lw7R7J7RXepVVrba738221QZT2Yl7f7mfnaesUzp2KT2fvtlrgbMzfk5u9rhqD/wB0op3su0SN8eh91XY+zzG7fw6j2Ukip+3V8WqGWzMspOKRzwW0Dg4jDQGvEq2GXCzE8gUbV53CgzOe5cujLWtdzXbZQ57m8l572vaOzROllNGt8SdwaN5KXTNI+Jr5WhrndLAPyg+y0neaa9qpd3yuvW3c6Qf2OzHoNOj37iR1nXsFBvWgLuWMRgNPa49On5UcMhlJeOzw69fwiIirqyiIiEIiIhCIiIQiIiEIiIhCIiIQiIiEIiIhCIiIQiIiEIiIhCIiIQiIiEKMtl4OgdWQYoXHJw1YTucN47VIskBAIIIIqCNF8liDmlrgC0ihCrzLSbCSySroXEmKmbhShIPZmqj5DA67uwePL2P2VpjBM2ze15+6nYLZHJiDXB2E0cBu4rObbcc9i/awyVsUEhBh6RDqhwdUAaADE0k7lO2K+YYucMLZHSSO6IIAAqTQZHPMrvtlxOdZbRJN0p3wSUGuHokgDtXtHXyPsyO1zvO8DXTvPRR1lDG275L2F7cCdNR0CzYbZWuN3QtL3AaFwDuNMQNF749oLxvFv7KDia4txlrcNBX85GjfsqwyF7TXAe9pI8wtN2A2f5yzGWUFpe8huD8PotyzprnXXqWnqz/52ZmMDiOemv0WWowamQse8tB4DUW8SrZcV0x2WFsDKdEZne5x9px71xtlomFoiawVjIOPLLx3LwW7Z+OKKSRjn4hG4ZmuqqTbS8aPcO8rE1uISMIEjbE66Hr3cVt6OiY5v+M6DTUdO/gtPRUyO7bTKyJzHOzYcRLiPzH0UpYtm3jOWeQ9jXEDxOasx1csh+GM253UD6aNg1kF+5T6LrghDBQVp2kk+JXYr4vxVM9EREXq8RERCEREQhEREIRERCEREQhEREIRERCEREQhEREIRERCEREQhFA7WWHnGsIcxpDj7RDQajcTwU8qVthbcUwYNGDP4nZnyol+JSNZTnNreyvUDHOmGXglwXSOfaTJGcPSo11SSNPurZeczmQyObk5sby3iGkjzVBsz32eVj3AgijqdbT9wr7biHQPpmHROpwLSoMHezKWWsQdVLirXXDr3BCxp+39vP8AXpwaz7LVNjZ5JLFFJK8ve8FxJpoXGmnYsKX6AuCzc3ZYWe7Ewd+EV81scRYxjAGgDVY7C3vfI4uJNgu+8WtMTw6uHA6tNaU3Kiss1md/We34mV82lXq8h+DJ/wDN30KzZjakDrIHisJi7g17LtB06+hC3OGNJY7UhaVYIAyJjQagNAr15ar0LhEyjQOoAeAXNP2izQEmcbklERF0uUREQhEREIRERCEREQhEREIRERCEREQhEREIRERCERFwmmaxpc4gNGZJ3Lwm2pQBdc0Xg/f1n/VZ4p+/rP8Aqs8VFt4v5D6hS7GT+J+hXvRdAtrDSjh0gCO0HTxX1ShwO4qMgjeuc0oa0uOjQSeAFVT7hu02iZ08g6GIn4nHOnAfZWO+onPjETdZHBpPU3Vx8BTvXfAyOFgYC1rWigqQPFUpYNvM3N2W6959lbjm2MRt2nfYe6j9pro52PE0fiMzHaN49Vx2atXOWbCdWVYeFMvI+SmIpmuFWuDh1ggjLtCirPYuZtLsP8OYdweM/MVQ+HZ1Ambx0PofReNl2kBiPDUeoWMXDdpmtUUPvSAO4A1d5ArfwFn/ACebNls89peKASSRxV39Mhzh4U8VoCf4hMHyADgkOGwGOMuPErhOyrXDraR4hZ9cllx2hjTudU/Lmfor862Rh2EvYHDUVFfBQ103ZhtUz/y5YfnzNPBZuupjLJEeF/f0Wjo6gRxyDp7eqn0REzS9EXnmvCJntSMbxc0fUrnDamP9h7XcCD9F7Y715mG5dqIi8XqIiIQiIul1rYNXtHeF4SBvXoBO5dyLrZO06OaeBBXYgEHcgiyIvhK6JLfG32pGDiQvC4N3lAaTuXoReL99Qfqx+IXdDbo3ey9h4EFciVh0DgujG8bwV3oiKRcIiLiZB1hCFyRfHOAzOi6BeEVac4yvxBclwG8r0NJ3BehR+0H8tL8HqF7wa6LwbQfy0vweoUVR8p3cfJSQ/Mb3jzWdoi+gLCLYrQbLdowxuqahjMuDR9h4IpBjaADqCLfMja0aBY17y46rKOUq0TxWsgTSiN7Gua0OcAPykCnaK96pck7ne05x4kn6rT+Vu7sUMUwGbHlh4PGXm0eKy1aqicHQgrH17Sydw8Vq/JNbcVmkj3xy1HB4qPMOUdytXm4Pgia4ijXPNCRqcLdODl4uSa24bTJHXJ8VRxYa/QlRfKLbect8nUwNYPlFT5kqq2H9YT0urb5/0IHG9lAtt0g0kf8A5O+63y5rZztnik1xxtJ4kCvmvz4te2FvYC6y8n+AJQflBePIhdYlHdgI5+a5wqWz3NPLyWc7W27nbbO8HLnC0cG9EfRR8V4yt9mWRvBzh6rpe8kknUkk8TmV2WKzGSRkY1e9rR8xomAaGtAPBLHPc55I3krYNnbz/ZrtZPapHGoL6uOJxxHotbXXKmSoG0O39ptLiGuMUW5jTQkf3O1P0XdyiXtinbZmH8KztDANxcAAT3DLxVSVOmpm/NcNTr3K9V1T/ksOg0719c4nMmp7c1zgtD2HExzmkb2kg+SslycnlqtMYlGCNjhVuMmrh1gAaKM2g2amsbw2XD0hVpaag017QrQmjc7ICLqmYJWt2hBtzVq2U5THscI7WcTDkJfzN+L3h268Vp8cgcAQQQRUEZgg6EL84rUuSq9pXxvhe1xjZnG/cKnNlfMd6WV1I0N2jNOab4dWuc7ZP15K/KMvm/WQCntPOjfU9QXttlpEbHPOjWkrNrVaXSPL3GrnGpWSxGtNO0NZ2j9lrqGkE7i524fdem3X1NKek8090ZBeFFya0nIAk9mayj3ukN3G5WjaxrBZosEa8jMEg9mSnLn2jnDms/igmgB9ruP3UG5hGRBB7clc9mLk5tvOvH4jhkPdb9yr2HxzPltGSOap1r4mx3eL8l1bZ2shjGA0LiSeDR9z5Knq/XpcDJn45HuADaACg7TUrxC5bCDTGCe16vVtFNNMXkgDhcqpSVUUUQbYk8bBU5fQVbLdsjGWF0LjWlQCcQPZXcqmQlNRTSU5AfxTKGoZMCWqYujaWSIgPJfHvBzI+E+itF9Wmtle9jtWgtIy1IWfKyWK0F13ytP5TQcCQfumFFVvLHxON/hNumipVdMwPbI0cRf6qBda5Dq957yuVktGGRjnE0DgTv0NV50SkPN7pkWi1lIXrfMk7iSSGV6LRoB29ZUevU27JSznBG7BrWm7rXlXUpkc7NJe5XMYY0ZWcFI3TfT4HAgksr0m7qdnUVcb8eDZZCNCyo4Giz1XTnK3bU/pU8DT0TXD5nGOSMnTKSl1dE0PZIN9wFS122VtXtHW9o8XBdS9d0trPEP/AGN8jVKIxd4HVM3mzSVpKIi36xah9rrv5+xTR0qebLm/EzpCnhTvWDr9IEL8/X9YOYtMsW5kjgPhrVvkQnWGP0czxSHF49Wv8P7917Ni7dzNuheTQF+F3B4LfVRt5WvnZpJD+eRzv8nEjyXmqia5Bmz9Em2hyBnC912TWdzQ0uFA9uJvaKkV8QVYLjvnm7BbIq5v5vD8zsLvKi9u3tz8zDYjT/x+bdxFH/V7vBU6qiaROwHr5FTODqeQjp5j3RWjk4u/nbcwkZRgyHiMh5kKrrTuSO7qRzTke04MbwaKnzI8FzWPyQuK6oY9pO0eP0Wd3pMXzSOOpkeT3uK88VMQrpUV4VzUhtJYTDapozukdTg44gfAqNU7CC0WVZ4IeQea1XaXlGjgbzNlwvkDQMWrGZbvePksxtlskmeXyOc97jmTmT2D7LrhjxODatFSBVxoBXeTuC1DZm5rvsbRNLaIJJaVxYmkN+BuvfrwVK0dI3QXJ+6YZpa13xEBo+gUTsnyaOkpLaqsj1Eej3fF7o7NeC06y2VkbQyNoaxooGgUAVQm5ULNz7I2AujLqPlPRDa5AgHMiup6lcwUpqnzOIMotyCdUbIGAiI3tvKiNrH0szu1zR5qhrQNpYMdmeBqKO/xNfos/WJxgHbg9PUrYYWRsSOv4RaFcV2MiibQDE5oLnbySK+AWeq13LtWxrAyWoLRQOGYIGleornC5Yo5SZNNNF3iMcj4wGeKsc9jY+mJrTQgio0IXOaYMaXONA0EngFC2jbCEEBuJ2YqaUAG856rs2mnrZXFpqHYcxvBIT81UWR74yCQL/hJBTyZmNeCASqte1+STuOZDPytGnf1lRqL0WCziSVjCaBzgCeJWPc58z7uNyVqGtbEywFgFzsN5yQmrHEdY1B4heZ7qknrNfFaF+4bPhw802lO/wAdVQ7ws4jlewGoa4gFXKuklp2NzuuPJVaapjnccosV51O3Z/JWji30UEp27P5K0cW+iipO2f8Al3kVLU9kd7fMKCREVNWVpjWARUplzdKfKs0K0z+n8n/FZmU+xj/X4+iTYX+/w9V8V3u+ymSwNY2lXMIFdPaKpCvlyWlsdjY95o0NNT8xUGFBpkeHbsp9FPiJIY0t35h6qCk2ScwYpJY2ioFc96kbt2S5uRkhkBwmtANe+qgb6vl0766MHst9T2qU2b2iw0ilPR0Y47uw9i7gdR7fLl04G53riZtVsc19eIsNytyIi1CzyLJOVW78FrbKNJYx/kw4T5YVrarW3GyzrbExsZa17H1BdWmEihGXce5W6OURSgncqVdCZYS1u9Yovdcdj520wx+/KwHhiFfKqtP+0tq/Vg8XfZS+yvJzNZrUyaV8bmsxEBuKtSCBqO1OpKyIMNna2SCKhmLxmbpdSPKlYsdix0zjkae41afqsgX6Av8Auz9os0sIIBewgE6A6iveAs2/2ltX6sHi77KpQ1LGR5Xm2qvYjSySShzBfRUhbpsVd/M2KFlKEsxu4v6XqqNByTWjE3FJDhxDFTFWlc6ZdS1RjAAANAKDuUeIVDJGhrDdSYbSvjc5zxZUflG2QdO0WiFtZWCj2jV7RoR1keYWUEL9IKrbScn1ntRL2/hSnVzRk4/3N38RQrykrhGMkm5e1uHmQ7SPfyWMIrdbuTC2MPR5uRvWHBvk6i8cPJ/bnGnNNHF7PQlNhUREXzBJjSzA2LD9FXVrvJrtLz8PMPP4sIFK6uj0B7tPBQd18kkhINoma0b2s6Tv8jkPAq/XLs/BZWYYWBtfadq53xO1KW1tTDIzKNSmmH0s8b87tB5qQc0EUOh1Wf37c7oH6fhuPQPoe0LQV1z2dr2lrwC06grMVtG2pZbcRuWppao07r8DvWXorVb9i86wv+V3ofuomTZu0NNMAPBzfUrLyUM8ZsWnw1Whjq4Xi4d6KLUzdduL4nWVx9ofhE7nahveVxg2WtDvytA6y4elVNXfscxpDpXYz1DJv3Pkp6Wkqc1w2wOhvppxUVTUwZbF1zwtrqqe5tDQ5EaoCrxfGzDJjjacD951B4jr7VASbI2gGgDCOvFT6rmbDp4nWAuOYXUVdDILk2PVdP8AqS0YcPOHjQV8VGHt3q0XdsYagzOFPdbv4n7LuvjZd8kmKMsawNDQM8qcApH0VVIzM+55Dj7KNtXTMflbYdVUFO3Z/JWji30XP/Rc3vx+f2UjZtnpGWaWKrS55GGhNMqa1XtNRzscS5p3O8iieqhc0AOG8eapyKwx7FzHV8Y8T6L0M2H96Xwb9yoG4dUu/Z5KU10A/d5qyf0/k/4rMytPMfRwj3aeVFTW7HTnUsHeT6JtisEkuTI29r+iW4dNHHnzm271UCrrYLsbPYo2OyyJaeo1Pio1uxMu+RnmVZ7rsZiibGTUtFK95Kiw6ika921boRb7hSV1UxzW7N2oKz23WJ8Tyx4oR4EdY7F7rhuIzuqaiIHpHr7G/dXG87pjnaA8Zg5EajrHevTBA1jQ1oAaBQBSR4QBNdxu3+6Lh+JkxWaPiXKNgaABkAABwCLkifJMv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1171279" y="3675128"/>
            <a:ext cx="1310631" cy="1506472"/>
          </a:xfrm>
          <a:custGeom>
            <a:avLst/>
            <a:gdLst>
              <a:gd name="connsiteX0" fmla="*/ 0 w 1506471"/>
              <a:gd name="connsiteY0" fmla="*/ 655315 h 1310630"/>
              <a:gd name="connsiteX1" fmla="*/ 327658 w 1506471"/>
              <a:gd name="connsiteY1" fmla="*/ 0 h 1310630"/>
              <a:gd name="connsiteX2" fmla="*/ 1178814 w 1506471"/>
              <a:gd name="connsiteY2" fmla="*/ 0 h 1310630"/>
              <a:gd name="connsiteX3" fmla="*/ 1506471 w 1506471"/>
              <a:gd name="connsiteY3" fmla="*/ 655315 h 1310630"/>
              <a:gd name="connsiteX4" fmla="*/ 1178814 w 1506471"/>
              <a:gd name="connsiteY4" fmla="*/ 1310630 h 1310630"/>
              <a:gd name="connsiteX5" fmla="*/ 327658 w 1506471"/>
              <a:gd name="connsiteY5" fmla="*/ 1310630 h 1310630"/>
              <a:gd name="connsiteX6" fmla="*/ 0 w 1506471"/>
              <a:gd name="connsiteY6" fmla="*/ 655315 h 131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9960" tIns="280479" rIns="249961" bIns="28047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NIDCD</a:t>
            </a:r>
            <a:endParaRPr lang="en-US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t="20798" r="14861" b="19652"/>
          <a:stretch/>
        </p:blipFill>
        <p:spPr bwMode="auto">
          <a:xfrm rot="21371121">
            <a:off x="249201" y="2799359"/>
            <a:ext cx="3516147" cy="161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40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4" grpId="0" animBg="1"/>
      <p:bldP spid="5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381000"/>
            <a:ext cx="90678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IMPACT OF BEHAVIORAL INTERVENTIONS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6584827"/>
            <a:ext cx="7391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Goodell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 al. (2009).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Robert Wood Johnson Foundation Policy Brief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3395" y="1524000"/>
            <a:ext cx="2281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COST SAVING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131590"/>
              </p:ext>
            </p:extLst>
          </p:nvPr>
        </p:nvGraphicFramePr>
        <p:xfrm>
          <a:off x="304800" y="2286000"/>
          <a:ext cx="8382001" cy="3124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1011"/>
                <a:gridCol w="1871709"/>
                <a:gridCol w="1702510"/>
                <a:gridCol w="1796771"/>
              </a:tblGrid>
              <a:tr h="42752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Intervention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NCPP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NBGH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Russell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27522">
                <a:tc gridSpan="4"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Lifestyle Modification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638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Alcohol screening- counseling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Cost-saving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Cost-saving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included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5638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Tobacco screening- prevention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Cost-saving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Cost-saving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Cost-effective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5638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Counsel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parents- motor vehicle safety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Cost-effective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Cost-saving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included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175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169" y="304800"/>
            <a:ext cx="9108831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BEHAVIOR MATTERS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2" name="Picture 24" descr="C:\Users\Sara\AppData\Local\Microsoft\Windows\Temporary Internet Files\Content.IE5\ZSG9MYHL\MP900400730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2" r="33134"/>
          <a:stretch/>
        </p:blipFill>
        <p:spPr bwMode="auto">
          <a:xfrm>
            <a:off x="3124200" y="990600"/>
            <a:ext cx="2259152" cy="2859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ra\AppData\Local\Microsoft\Windows\Temporary Internet Files\Content.IE5\97EVOF1C\MP90044222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859" y="3810000"/>
            <a:ext cx="4390741" cy="2869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Sara\AppData\Local\Microsoft\Windows\Temporary Internet Files\Content.IE5\ZSG9MYHL\MP90044841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027887"/>
            <a:ext cx="1856430" cy="2784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:\Users\Sara\AppData\Local\Microsoft\Windows\Temporary Internet Files\Content.IE5\CHY3Z3B2\MP90044831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70" y="1027887"/>
            <a:ext cx="1856430" cy="2784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ara\AppData\Local\Microsoft\Windows\Temporary Internet Files\Content.IE5\RE0BFU5H\MP900439337[1]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90" b="96711" l="0" r="100000">
                        <a14:foregroundMark x1="50000" y1="17457" x2="64476" y2="33713"/>
                        <a14:foregroundMark x1="42381" y1="26565" x2="47333" y2="18027"/>
                        <a14:foregroundMark x1="55810" y1="17268" x2="72095" y2="23466"/>
                        <a14:foregroundMark x1="41524" y1="18849" x2="41524" y2="31183"/>
                        <a14:foregroundMark x1="47619" y1="16888" x2="58381" y2="15939"/>
                        <a14:foregroundMark x1="39810" y1="18849" x2="50857" y2="14991"/>
                        <a14:foregroundMark x1="67714" y1="19987" x2="74952" y2="22328"/>
                        <a14:foregroundMark x1="73524" y1="93612" x2="58952" y2="936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45546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696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ara\Downloads\health-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80227" cy="617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36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nding-rate-by-org-PhDs.png (1422×1031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2" b="13499"/>
          <a:stretch/>
        </p:blipFill>
        <p:spPr bwMode="auto">
          <a:xfrm>
            <a:off x="76873" y="1683026"/>
            <a:ext cx="8990927" cy="494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381000"/>
            <a:ext cx="8229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FUNDING CLIMATE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566" y="3288268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477000"/>
            <a:ext cx="2989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*Percentage of applicants awarded per fiscal year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05339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NIH Funding by Type of Organization for Principal Investigators with PhD Degree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64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381000"/>
            <a:ext cx="8229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HealthCare Spending per capita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6477000"/>
            <a:ext cx="8229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Source: Organization for Economic Cooperation and Development, Paris,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France; PPP = Per Capita Expenditure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total health care spending - list of countr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787" y="1295400"/>
            <a:ext cx="5736426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4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838841"/>
              </p:ext>
            </p:extLst>
          </p:nvPr>
        </p:nvGraphicFramePr>
        <p:xfrm>
          <a:off x="228600" y="1207477"/>
          <a:ext cx="8686800" cy="522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533400" y="6400800"/>
            <a:ext cx="59346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Matheson et al. (2012).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Journal of the American Board of Family Medicine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304800"/>
            <a:ext cx="8229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Mortality, Weight Status, and Lifestyle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5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252912" y="2130665"/>
            <a:ext cx="2459240" cy="2434133"/>
            <a:chOff x="4329828" y="1022503"/>
            <a:chExt cx="3430612" cy="3439465"/>
          </a:xfrm>
        </p:grpSpPr>
        <p:sp>
          <p:nvSpPr>
            <p:cNvPr id="19" name="Oval 18"/>
            <p:cNvSpPr/>
            <p:nvPr/>
          </p:nvSpPr>
          <p:spPr>
            <a:xfrm>
              <a:off x="4329828" y="1022503"/>
              <a:ext cx="3430612" cy="3439465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pic>
          <p:nvPicPr>
            <p:cNvPr id="20" name="Picture 7" descr="https://encrypted-tbn0.gstatic.com/images?q=tbn:ANd9GcSUqTzfmfOIG78zNcCk0YQ7E7uOkl4vU4qLwSfOyCgeZT7Rdbp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478215" y="1186302"/>
              <a:ext cx="3133837" cy="3080401"/>
            </a:xfrm>
            <a:prstGeom prst="ellipse">
              <a:avLst/>
            </a:prstGeom>
            <a:ln w="28575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09600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Health behavior Clustering in Youth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49017" y="1329772"/>
            <a:ext cx="2624782" cy="2549226"/>
            <a:chOff x="3936492" y="2073380"/>
            <a:chExt cx="3979468" cy="3979736"/>
          </a:xfrm>
        </p:grpSpPr>
        <p:sp>
          <p:nvSpPr>
            <p:cNvPr id="11" name="Oval 10"/>
            <p:cNvSpPr/>
            <p:nvPr/>
          </p:nvSpPr>
          <p:spPr>
            <a:xfrm>
              <a:off x="3936492" y="2073380"/>
              <a:ext cx="3979468" cy="3979736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12" descr="C:\Users\Sara\AppData\Local\Microsoft\Windows\Temporary Internet Files\Content.IE5\U5UYK0DM\MP900442472[1].jpg"/>
            <p:cNvSpPr/>
            <p:nvPr/>
          </p:nvSpPr>
          <p:spPr>
            <a:xfrm>
              <a:off x="4075480" y="2226629"/>
              <a:ext cx="3674059" cy="3673764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24" name="Group 23"/>
          <p:cNvGrpSpPr/>
          <p:nvPr/>
        </p:nvGrpSpPr>
        <p:grpSpPr>
          <a:xfrm>
            <a:off x="3810000" y="1447800"/>
            <a:ext cx="2914727" cy="3058465"/>
            <a:chOff x="5552153" y="2493969"/>
            <a:chExt cx="2744812" cy="2744997"/>
          </a:xfrm>
        </p:grpSpPr>
        <p:sp>
          <p:nvSpPr>
            <p:cNvPr id="25" name="Oval 24"/>
            <p:cNvSpPr/>
            <p:nvPr/>
          </p:nvSpPr>
          <p:spPr>
            <a:xfrm>
              <a:off x="5552153" y="2493969"/>
              <a:ext cx="2744812" cy="2744997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val 26" descr="C:\Users\Sara\AppData\Local\Microsoft\Windows\Temporary Internet Files\Content.IE5\U5UYK0DM\MP900442486[1].jpg"/>
            <p:cNvSpPr/>
            <p:nvPr/>
          </p:nvSpPr>
          <p:spPr>
            <a:xfrm>
              <a:off x="5648020" y="2599672"/>
              <a:ext cx="2534158" cy="2533955"/>
            </a:xfrm>
            <a:prstGeom prst="ellipse">
              <a:avLst/>
            </a:prstGeom>
            <a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9000" r="-29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0" name="Group 29"/>
          <p:cNvGrpSpPr/>
          <p:nvPr/>
        </p:nvGrpSpPr>
        <p:grpSpPr>
          <a:xfrm>
            <a:off x="2107474" y="3142009"/>
            <a:ext cx="2566078" cy="2555803"/>
            <a:chOff x="4095368" y="2412285"/>
            <a:chExt cx="2984601" cy="2984802"/>
          </a:xfrm>
        </p:grpSpPr>
        <p:sp>
          <p:nvSpPr>
            <p:cNvPr id="31" name="Oval 30"/>
            <p:cNvSpPr/>
            <p:nvPr/>
          </p:nvSpPr>
          <p:spPr>
            <a:xfrm>
              <a:off x="4095368" y="2412285"/>
              <a:ext cx="2984601" cy="2984802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25" name="Oval 1024" descr="C:\Users\Sara\AppData\Local\Microsoft\Windows\Temporary Internet Files\Content.IE5\6CTHKQIG\MP900422284[1].jpg"/>
            <p:cNvSpPr/>
            <p:nvPr/>
          </p:nvSpPr>
          <p:spPr>
            <a:xfrm>
              <a:off x="4199610" y="2527222"/>
              <a:ext cx="2755544" cy="2755323"/>
            </a:xfrm>
            <a:prstGeom prst="ellipse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8" name="Rectangle 47"/>
          <p:cNvSpPr/>
          <p:nvPr/>
        </p:nvSpPr>
        <p:spPr>
          <a:xfrm>
            <a:off x="304800" y="62484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Giannakopoulos et al. (2008).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Child: Care Health and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Development;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Leech et al. (2014).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IJBNPA;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Mistry et al. (2009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). Preventive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Medicine;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Paxton et al. (2007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). </a:t>
            </a:r>
            <a:r>
              <a:rPr lang="en-US" sz="1000" i="1" dirty="0">
                <a:latin typeface="Arial" pitchFamily="34" charset="0"/>
                <a:cs typeface="Arial" pitchFamily="34" charset="0"/>
              </a:rPr>
              <a:t>American Journal of Health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Behaviors</a:t>
            </a:r>
            <a:endParaRPr lang="en-U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-38375" y="1440598"/>
            <a:ext cx="2121127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SEDENTARY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BEHAVIOR </a:t>
            </a:r>
            <a:endParaRPr lang="en-US" sz="2000" b="1" kern="1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581400" y="914400"/>
            <a:ext cx="3581400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PHYSICAL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ACTIVITY</a:t>
            </a:r>
            <a:endParaRPr lang="en-US" sz="2000" b="1" kern="1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766512" y="5493913"/>
            <a:ext cx="3581400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DIET</a:t>
            </a:r>
            <a:endParaRPr lang="en-US" sz="2000" b="1" kern="1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73799" y="3307485"/>
            <a:ext cx="2687840" cy="2492391"/>
            <a:chOff x="8382000" y="3581400"/>
            <a:chExt cx="3048000" cy="2888017"/>
          </a:xfrm>
        </p:grpSpPr>
        <p:sp>
          <p:nvSpPr>
            <p:cNvPr id="28" name="Oval 27"/>
            <p:cNvSpPr/>
            <p:nvPr/>
          </p:nvSpPr>
          <p:spPr>
            <a:xfrm>
              <a:off x="8382000" y="3581400"/>
              <a:ext cx="3048000" cy="2888017"/>
            </a:xfrm>
            <a:prstGeom prst="ellips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pic>
          <p:nvPicPr>
            <p:cNvPr id="23" name="Picture 3" descr="C:\Users\trumpetn\AppData\Local\Microsoft\Windows\Temporary Internet Files\Content.IE5\XJLDZYCC\MP900448468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5263" y="3721578"/>
              <a:ext cx="2756819" cy="2630438"/>
            </a:xfrm>
            <a:prstGeom prst="ellipse">
              <a:avLst/>
            </a:prstGeom>
            <a:ln w="28575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Freeform 31"/>
          <p:cNvSpPr/>
          <p:nvPr/>
        </p:nvSpPr>
        <p:spPr>
          <a:xfrm>
            <a:off x="6436295" y="5151013"/>
            <a:ext cx="2092471" cy="685800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MENTAL HEALTH</a:t>
            </a:r>
            <a:endParaRPr lang="en-US" sz="2000" b="1" kern="1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6445279" y="1444865"/>
            <a:ext cx="2092471" cy="685800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RISKY BEHAVIORS</a:t>
            </a:r>
            <a:endParaRPr lang="en-US" sz="2000" b="1" kern="1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-508048" y="3650398"/>
            <a:ext cx="3581400" cy="525887"/>
          </a:xfrm>
          <a:custGeom>
            <a:avLst/>
            <a:gdLst>
              <a:gd name="connsiteX0" fmla="*/ 0 w 1922830"/>
              <a:gd name="connsiteY0" fmla="*/ 0 h 755904"/>
              <a:gd name="connsiteX1" fmla="*/ 1922830 w 1922830"/>
              <a:gd name="connsiteY1" fmla="*/ 0 h 755904"/>
              <a:gd name="connsiteX2" fmla="*/ 1922830 w 1922830"/>
              <a:gd name="connsiteY2" fmla="*/ 755904 h 755904"/>
              <a:gd name="connsiteX3" fmla="*/ 0 w 1922830"/>
              <a:gd name="connsiteY3" fmla="*/ 755904 h 755904"/>
              <a:gd name="connsiteX4" fmla="*/ 0 w 1922830"/>
              <a:gd name="connsiteY4" fmla="*/ 0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830" h="755904">
                <a:moveTo>
                  <a:pt x="0" y="0"/>
                </a:moveTo>
                <a:lnTo>
                  <a:pt x="1922830" y="0"/>
                </a:lnTo>
                <a:lnTo>
                  <a:pt x="1922830" y="755904"/>
                </a:lnTo>
                <a:lnTo>
                  <a:pt x="0" y="755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b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HEALTH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BEHAVIORS</a:t>
            </a:r>
          </a:p>
        </p:txBody>
      </p:sp>
    </p:spTree>
    <p:extLst>
      <p:ext uri="{BB962C8B-B14F-4D97-AF65-F5344CB8AC3E}">
        <p14:creationId xmlns:p14="http://schemas.microsoft.com/office/powerpoint/2010/main" val="58329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32" grpId="0"/>
      <p:bldP spid="2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399" y="-304800"/>
            <a:ext cx="872144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HEALTH BEHAVIORS AND LIFE SATISFACTION</a:t>
            </a:r>
            <a:endParaRPr lang="en-US" sz="2800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8" name="Picture 12" descr="C:\Users\Sara\AppData\Local\Microsoft\Windows\Temporary Internet Files\Content.IE5\U5UYK0DM\MP90042271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052" y="1515950"/>
            <a:ext cx="7484920" cy="49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7945" y="1285117"/>
            <a:ext cx="3168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LIFE SATISFACTION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3124200"/>
            <a:ext cx="20002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</a:t>
            </a:r>
            <a:endParaRPr lang="en-US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5785" y="5715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</a:t>
            </a:r>
            <a:r>
              <a:rPr lang="en-US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US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53000" y="4584952"/>
            <a:ext cx="175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sun </a:t>
            </a:r>
            <a:endParaRPr lang="en-US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en-US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688068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Limiting </a:t>
            </a:r>
            <a:r>
              <a:rPr lang="en-US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 intake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64852" y="3777610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Eating fruit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4800" y="647700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Grant et al. (2009).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Journal of Behavioral Medicine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1824" y="1872734"/>
            <a:ext cx="1887416" cy="830997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17,246 Students (17–30 </a:t>
            </a:r>
            <a:r>
              <a:rPr lang="en-US" sz="1600" dirty="0" err="1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r>
              <a:rPr lang="en-US" sz="1600" dirty="0" smtClean="0">
                <a:solidFill>
                  <a:srgbClr val="FFFF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Countries</a:t>
            </a:r>
            <a:endParaRPr lang="en-US" sz="1600" dirty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229600" cy="609600"/>
          </a:xfrm>
          <a:prstGeom prst="rect">
            <a:avLst/>
          </a:prstGeom>
          <a:noFill/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cap="all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MULTIMORBIDITY BY AGE</a:t>
            </a:r>
            <a:endParaRPr lang="en-US" sz="2800" cap="all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64770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Barnett et al. (2012).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Lancet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download.thelancet.com/images/journalimages/0140-6736/PIIS0140673612602402.gr1.lr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28" b="-1"/>
          <a:stretch/>
        </p:blipFill>
        <p:spPr bwMode="auto">
          <a:xfrm>
            <a:off x="589492" y="861391"/>
            <a:ext cx="7944908" cy="545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87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13005</TotalTime>
  <Words>1705</Words>
  <Application>Microsoft Macintosh PowerPoint</Application>
  <PresentationFormat>On-screen Show (4:3)</PresentationFormat>
  <Paragraphs>459</Paragraphs>
  <Slides>38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Executive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Health behavior Clustering in Youth</vt:lpstr>
      <vt:lpstr>PowerPoint Presentation</vt:lpstr>
      <vt:lpstr>PowerPoint Presentation</vt:lpstr>
      <vt:lpstr>FRAMEWORK FOR POSITIVE BEHAVIORAL AND PSYCHOLOGICAL DEVELOPMENT</vt:lpstr>
      <vt:lpstr>SYSTEMS APPROACH</vt:lpstr>
      <vt:lpstr>Mechanisms for nurturing environments</vt:lpstr>
      <vt:lpstr>behavior change Wheel</vt:lpstr>
      <vt:lpstr>PowerPoint Presentation</vt:lpstr>
      <vt:lpstr>Behavior Matters Across the Lifespan</vt:lpstr>
      <vt:lpstr>Changing Behavior in the early years</vt:lpstr>
      <vt:lpstr>PHYSICAL ACTIVITY AND ACADEMIC OUTCOMES</vt:lpstr>
      <vt:lpstr>PowerPoint Presentation</vt:lpstr>
      <vt:lpstr>DRUG AND VIOLENCE PREVENTION</vt:lpstr>
      <vt:lpstr>PowerPoint Presentation</vt:lpstr>
      <vt:lpstr>ARKANSAS SCHOOL POLICY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COGNITIVE MEDIATORS OF  Exercise-Depression Relationship</vt:lpstr>
      <vt:lpstr>PowerPoint Presentation</vt:lpstr>
      <vt:lpstr>PowerPoint Presentation</vt:lpstr>
      <vt:lpstr>POLICY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 Carolina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Dawn Wilson King</cp:lastModifiedBy>
  <cp:revision>412</cp:revision>
  <cp:lastPrinted>2014-04-15T17:44:22Z</cp:lastPrinted>
  <dcterms:created xsi:type="dcterms:W3CDTF">2013-08-23T18:51:05Z</dcterms:created>
  <dcterms:modified xsi:type="dcterms:W3CDTF">2014-11-04T22:58:31Z</dcterms:modified>
</cp:coreProperties>
</file>