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497B6-A7C7-46E5-9882-ED6DBE9E9353}" type="datetimeFigureOut">
              <a:rPr lang="de-DE" smtClean="0"/>
              <a:t>15.04.2015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266E8-DE16-4A6B-8DFB-94F5F8EA768C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/>
        </p:nvSpPr>
        <p:spPr>
          <a:xfrm>
            <a:off x="1763688" y="394265"/>
            <a:ext cx="5495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dirty="0" err="1" smtClean="0"/>
              <a:t>Westernblot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rCof</a:t>
            </a:r>
            <a:r>
              <a:rPr lang="de-DE" sz="2000" b="1" dirty="0" smtClean="0"/>
              <a:t> a 1/</a:t>
            </a:r>
            <a:r>
              <a:rPr lang="de-DE" sz="2000" b="1" dirty="0" err="1" smtClean="0"/>
              <a:t>pooled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coffee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workers</a:t>
            </a:r>
            <a:r>
              <a:rPr lang="de-DE" sz="2000" b="1" dirty="0" smtClean="0"/>
              <a:t>‘ </a:t>
            </a:r>
            <a:r>
              <a:rPr lang="de-DE" sz="2000" b="1" dirty="0" err="1" smtClean="0"/>
              <a:t>sera</a:t>
            </a:r>
            <a:r>
              <a:rPr lang="de-DE" sz="2000" b="1" dirty="0" smtClean="0"/>
              <a:t> </a:t>
            </a:r>
            <a:endParaRPr lang="de-DE" sz="2000" b="1" dirty="0"/>
          </a:p>
        </p:txBody>
      </p:sp>
      <p:grpSp>
        <p:nvGrpSpPr>
          <p:cNvPr id="19" name="Gruppieren 18"/>
          <p:cNvGrpSpPr/>
          <p:nvPr/>
        </p:nvGrpSpPr>
        <p:grpSpPr>
          <a:xfrm>
            <a:off x="428596" y="1428736"/>
            <a:ext cx="3614325" cy="2143140"/>
            <a:chOff x="428596" y="1428736"/>
            <a:chExt cx="3614325" cy="2143140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1000100" y="1428736"/>
              <a:ext cx="3042821" cy="2143140"/>
              <a:chOff x="1000100" y="1428736"/>
              <a:chExt cx="3042821" cy="2143140"/>
            </a:xfrm>
          </p:grpSpPr>
          <p:grpSp>
            <p:nvGrpSpPr>
              <p:cNvPr id="10" name="Gruppieren 9"/>
              <p:cNvGrpSpPr/>
              <p:nvPr/>
            </p:nvGrpSpPr>
            <p:grpSpPr>
              <a:xfrm>
                <a:off x="1000100" y="1714488"/>
                <a:ext cx="3000396" cy="1857388"/>
                <a:chOff x="1000100" y="1714488"/>
                <a:chExt cx="3000396" cy="1857388"/>
              </a:xfrm>
            </p:grpSpPr>
            <p:pic>
              <p:nvPicPr>
                <p:cNvPr id="1026" name="Picture 2" descr="C:\Dokumente und Einstellungen\fb7a084\Desktop\Cof 1-3 Western mit Seren 28.8.13\cof1-3western30.8.13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18115" t="4626" r="66085" b="80084"/>
                <a:stretch>
                  <a:fillRect/>
                </a:stretch>
              </p:blipFill>
              <p:spPr bwMode="auto">
                <a:xfrm>
                  <a:off x="2643174" y="1714488"/>
                  <a:ext cx="1357322" cy="1857388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9" name="Gruppieren 8"/>
                <p:cNvGrpSpPr/>
                <p:nvPr/>
              </p:nvGrpSpPr>
              <p:grpSpPr>
                <a:xfrm>
                  <a:off x="1000100" y="1714488"/>
                  <a:ext cx="1643074" cy="1857388"/>
                  <a:chOff x="928662" y="1214422"/>
                  <a:chExt cx="1643074" cy="1857388"/>
                </a:xfrm>
              </p:grpSpPr>
              <p:pic>
                <p:nvPicPr>
                  <p:cNvPr id="1029" name="Picture 5" descr="C:\Dokumente und Einstellungen\fb7a084\Desktop\Cof 1-3 Western mit Seren 28.8.13\cof1-3western30.8.13.jpg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 l="31499" t="46778" r="53381" b="35847"/>
                  <a:stretch>
                    <a:fillRect/>
                  </a:stretch>
                </p:blipFill>
                <p:spPr bwMode="auto">
                  <a:xfrm>
                    <a:off x="928662" y="1214422"/>
                    <a:ext cx="1143008" cy="185738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1030" name="Picture 6" descr="C:\Dokumente und Einstellungen\fb7a084\Desktop\Cof 1-3 Western mit Seren 28.8.13\cof1-3western30.8.13.jpg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 l="55061" t="46673" r="38324" b="35952"/>
                  <a:stretch>
                    <a:fillRect/>
                  </a:stretch>
                </p:blipFill>
                <p:spPr bwMode="auto">
                  <a:xfrm>
                    <a:off x="2071670" y="1214422"/>
                    <a:ext cx="500066" cy="1857388"/>
                  </a:xfrm>
                  <a:prstGeom prst="rect">
                    <a:avLst/>
                  </a:prstGeom>
                  <a:noFill/>
                </p:spPr>
              </p:pic>
            </p:grpSp>
          </p:grpSp>
          <p:sp>
            <p:nvSpPr>
              <p:cNvPr id="12" name="Textfeld 11"/>
              <p:cNvSpPr txBox="1"/>
              <p:nvPr/>
            </p:nvSpPr>
            <p:spPr>
              <a:xfrm>
                <a:off x="1000100" y="1428736"/>
                <a:ext cx="304282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dirty="0" smtClean="0"/>
                  <a:t> </a:t>
                </a:r>
                <a:r>
                  <a:rPr lang="de-DE" sz="1600" dirty="0" smtClean="0"/>
                  <a:t>M    B-   B+     E         M    B-   B+    E</a:t>
                </a:r>
                <a:endParaRPr lang="de-DE" sz="1400" dirty="0" smtClean="0"/>
              </a:p>
              <a:p>
                <a:endParaRPr lang="de-DE" sz="1400" dirty="0"/>
              </a:p>
            </p:txBody>
          </p:sp>
        </p:grpSp>
        <p:sp>
          <p:nvSpPr>
            <p:cNvPr id="14" name="Textfeld 13"/>
            <p:cNvSpPr txBox="1"/>
            <p:nvPr/>
          </p:nvSpPr>
          <p:spPr>
            <a:xfrm>
              <a:off x="438031" y="3080563"/>
              <a:ext cx="6335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25 KD -</a:t>
              </a:r>
              <a:endParaRPr lang="de-DE" sz="1200" dirty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428596" y="2794811"/>
              <a:ext cx="6335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35 KD -</a:t>
              </a:r>
              <a:endParaRPr lang="de-DE" sz="1200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28596" y="2509059"/>
              <a:ext cx="6335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40 KD -</a:t>
              </a:r>
              <a:endParaRPr lang="de-DE" sz="1200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28596" y="2294745"/>
              <a:ext cx="6335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55 KD -</a:t>
              </a:r>
              <a:endParaRPr lang="de-DE" sz="1200" dirty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428596" y="2080431"/>
              <a:ext cx="6335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70 KD -</a:t>
              </a:r>
              <a:endParaRPr lang="de-DE" sz="1200" dirty="0"/>
            </a:p>
          </p:txBody>
        </p:sp>
      </p:grpSp>
      <p:sp>
        <p:nvSpPr>
          <p:cNvPr id="20" name="Rechteck 19"/>
          <p:cNvSpPr/>
          <p:nvPr/>
        </p:nvSpPr>
        <p:spPr>
          <a:xfrm>
            <a:off x="312943" y="4365104"/>
            <a:ext cx="871296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err="1" smtClean="0"/>
              <a:t>protocol</a:t>
            </a:r>
            <a:r>
              <a:rPr lang="de-DE" b="1" dirty="0" smtClean="0"/>
              <a:t>:</a:t>
            </a:r>
          </a:p>
          <a:p>
            <a:pPr>
              <a:buFontTx/>
              <a:buChar char="-"/>
            </a:pPr>
            <a:r>
              <a:rPr lang="de-DE" sz="1400" dirty="0" smtClean="0"/>
              <a:t>Membrane </a:t>
            </a:r>
            <a:r>
              <a:rPr lang="de-DE" sz="1400" dirty="0" err="1" smtClean="0"/>
              <a:t>blocked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1h (TBS </a:t>
            </a:r>
            <a:r>
              <a:rPr lang="de-DE" sz="1400" dirty="0" err="1" smtClean="0"/>
              <a:t>with</a:t>
            </a:r>
            <a:r>
              <a:rPr lang="de-DE" sz="1400" dirty="0" smtClean="0"/>
              <a:t> 0,05% </a:t>
            </a:r>
            <a:r>
              <a:rPr lang="de-DE" sz="1400" dirty="0" err="1" smtClean="0"/>
              <a:t>Tween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3% </a:t>
            </a:r>
            <a:r>
              <a:rPr lang="de-DE" sz="1400" dirty="0" err="1" smtClean="0"/>
              <a:t>milkpowder</a:t>
            </a:r>
            <a:r>
              <a:rPr lang="de-DE" sz="1400" dirty="0" smtClean="0"/>
              <a:t>)</a:t>
            </a:r>
          </a:p>
          <a:p>
            <a:pPr>
              <a:buFontTx/>
              <a:buChar char="-"/>
            </a:pPr>
            <a:r>
              <a:rPr lang="de-DE" sz="1400" dirty="0" err="1" smtClean="0"/>
              <a:t>Antibody</a:t>
            </a:r>
            <a:r>
              <a:rPr lang="de-DE" sz="1400" dirty="0" smtClean="0"/>
              <a:t> 1 </a:t>
            </a:r>
            <a:r>
              <a:rPr lang="de-DE" sz="1400" dirty="0" err="1" smtClean="0"/>
              <a:t>over</a:t>
            </a:r>
            <a:r>
              <a:rPr lang="de-DE" sz="1400" dirty="0" smtClean="0"/>
              <a:t> </a:t>
            </a:r>
            <a:r>
              <a:rPr lang="de-DE" sz="1400" dirty="0" err="1" smtClean="0"/>
              <a:t>night</a:t>
            </a:r>
            <a:r>
              <a:rPr lang="de-DE" sz="1400" dirty="0"/>
              <a:t> (</a:t>
            </a:r>
            <a:r>
              <a:rPr lang="de-DE" sz="1400" dirty="0" smtClean="0"/>
              <a:t>200µl </a:t>
            </a:r>
            <a:r>
              <a:rPr lang="de-DE" sz="1400" dirty="0" err="1" smtClean="0"/>
              <a:t>sera</a:t>
            </a:r>
            <a:r>
              <a:rPr lang="de-DE" sz="1400" dirty="0" smtClean="0"/>
              <a:t> 4,9,18) in 10 ml TBS </a:t>
            </a:r>
            <a:r>
              <a:rPr lang="de-DE" sz="1400" dirty="0" err="1" smtClean="0"/>
              <a:t>with</a:t>
            </a:r>
            <a:r>
              <a:rPr lang="de-DE" sz="1400" dirty="0" smtClean="0"/>
              <a:t> 0,05% </a:t>
            </a:r>
            <a:r>
              <a:rPr lang="de-DE" sz="1400" dirty="0" err="1" smtClean="0"/>
              <a:t>Tween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3% </a:t>
            </a:r>
            <a:r>
              <a:rPr lang="de-DE" sz="1400" dirty="0" err="1" smtClean="0"/>
              <a:t>milkpowder</a:t>
            </a:r>
            <a:r>
              <a:rPr lang="de-DE" sz="1400" dirty="0" smtClean="0"/>
              <a:t> </a:t>
            </a:r>
          </a:p>
          <a:p>
            <a:pPr>
              <a:buFontTx/>
              <a:buChar char="-"/>
            </a:pPr>
            <a:r>
              <a:rPr lang="de-DE" sz="1400" dirty="0" smtClean="0"/>
              <a:t> 2  </a:t>
            </a:r>
            <a:r>
              <a:rPr lang="de-DE" sz="1400" dirty="0" err="1" smtClean="0"/>
              <a:t>washing</a:t>
            </a:r>
            <a:r>
              <a:rPr lang="de-DE" sz="1400" dirty="0" smtClean="0"/>
              <a:t> </a:t>
            </a:r>
            <a:r>
              <a:rPr lang="de-DE" sz="1400" dirty="0" err="1" smtClean="0"/>
              <a:t>steps</a:t>
            </a:r>
            <a:r>
              <a:rPr lang="de-DE" sz="1400" dirty="0"/>
              <a:t> (TBS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/>
              <a:t>0,05% </a:t>
            </a:r>
            <a:r>
              <a:rPr lang="de-DE" sz="1400" dirty="0" err="1" smtClean="0"/>
              <a:t>Tween</a:t>
            </a:r>
            <a:r>
              <a:rPr lang="de-DE" sz="1400" dirty="0" smtClean="0"/>
              <a:t>) a 15‘</a:t>
            </a:r>
          </a:p>
          <a:p>
            <a:pPr>
              <a:buFontTx/>
              <a:buChar char="-"/>
            </a:pPr>
            <a:r>
              <a:rPr lang="de-DE" sz="1400" dirty="0" err="1" smtClean="0"/>
              <a:t>Antibody</a:t>
            </a:r>
            <a:r>
              <a:rPr lang="de-DE" sz="1400" dirty="0" smtClean="0"/>
              <a:t> 2 (anti human IgE </a:t>
            </a:r>
            <a:r>
              <a:rPr lang="de-DE" sz="1400" dirty="0" err="1" smtClean="0"/>
              <a:t>Progen</a:t>
            </a:r>
            <a:r>
              <a:rPr lang="de-DE" sz="1400" dirty="0" smtClean="0"/>
              <a:t> </a:t>
            </a:r>
            <a:r>
              <a:rPr lang="de-DE" sz="1400" dirty="0" err="1" smtClean="0"/>
              <a:t>Cat</a:t>
            </a:r>
            <a:r>
              <a:rPr lang="de-DE" sz="1400" dirty="0" smtClean="0"/>
              <a:t>. 11001 1: 500) in 10 ml TBS </a:t>
            </a:r>
            <a:r>
              <a:rPr lang="de-DE" sz="1400" dirty="0" err="1" smtClean="0"/>
              <a:t>with</a:t>
            </a:r>
            <a:r>
              <a:rPr lang="de-DE" sz="1400" dirty="0" smtClean="0"/>
              <a:t> 0,05% </a:t>
            </a:r>
            <a:r>
              <a:rPr lang="de-DE" sz="1400" dirty="0" err="1" smtClean="0"/>
              <a:t>Tween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3%milkpowder </a:t>
            </a:r>
            <a:r>
              <a:rPr lang="de-DE" sz="1400" dirty="0" err="1" smtClean="0"/>
              <a:t>for</a:t>
            </a:r>
            <a:r>
              <a:rPr lang="de-DE" sz="1400" dirty="0" smtClean="0"/>
              <a:t> 1 h</a:t>
            </a:r>
          </a:p>
          <a:p>
            <a:pPr>
              <a:buFontTx/>
              <a:buChar char="-"/>
            </a:pPr>
            <a:r>
              <a:rPr lang="de-DE" sz="1400" dirty="0" smtClean="0"/>
              <a:t> 2 </a:t>
            </a:r>
            <a:r>
              <a:rPr lang="de-DE" sz="1400" dirty="0" err="1" smtClean="0"/>
              <a:t>washing</a:t>
            </a:r>
            <a:r>
              <a:rPr lang="de-DE" sz="1400" dirty="0" smtClean="0"/>
              <a:t> </a:t>
            </a:r>
            <a:r>
              <a:rPr lang="de-DE" sz="1400" dirty="0" err="1" smtClean="0"/>
              <a:t>steps</a:t>
            </a:r>
            <a:r>
              <a:rPr lang="de-DE" sz="1400" dirty="0" smtClean="0"/>
              <a:t> (TBS </a:t>
            </a:r>
            <a:r>
              <a:rPr lang="de-DE" sz="1400" dirty="0" err="1"/>
              <a:t>a</a:t>
            </a:r>
            <a:r>
              <a:rPr lang="de-DE" sz="1400" dirty="0" err="1" smtClean="0"/>
              <a:t>nd</a:t>
            </a:r>
            <a:r>
              <a:rPr lang="de-DE" sz="1400" dirty="0" smtClean="0"/>
              <a:t> 0,05% </a:t>
            </a:r>
            <a:r>
              <a:rPr lang="de-DE" sz="1400" dirty="0" err="1" smtClean="0"/>
              <a:t>Twee</a:t>
            </a:r>
            <a:r>
              <a:rPr lang="de-DE" sz="1400" dirty="0" smtClean="0"/>
              <a:t>) a 15‘</a:t>
            </a:r>
          </a:p>
          <a:p>
            <a:pPr>
              <a:buFontTx/>
              <a:buChar char="-"/>
            </a:pPr>
            <a:r>
              <a:rPr lang="de-DE" sz="1400" dirty="0" smtClean="0"/>
              <a:t> </a:t>
            </a:r>
            <a:r>
              <a:rPr lang="de-DE" sz="1400" dirty="0" err="1" smtClean="0"/>
              <a:t>Antibody</a:t>
            </a:r>
            <a:r>
              <a:rPr lang="de-DE" sz="1400" dirty="0" smtClean="0"/>
              <a:t> 3 (HRP </a:t>
            </a:r>
            <a:r>
              <a:rPr lang="de-DE" sz="1400" dirty="0" err="1" smtClean="0"/>
              <a:t>conjugat</a:t>
            </a:r>
            <a:r>
              <a:rPr lang="de-DE" sz="1400" dirty="0" smtClean="0"/>
              <a:t> anti 1: 2000 </a:t>
            </a:r>
            <a:r>
              <a:rPr lang="de-DE" sz="1400" dirty="0" err="1" smtClean="0"/>
              <a:t>mouse</a:t>
            </a:r>
            <a:r>
              <a:rPr lang="de-DE" sz="1400" dirty="0" smtClean="0"/>
              <a:t> </a:t>
            </a:r>
            <a:r>
              <a:rPr lang="de-DE" sz="1400" dirty="0" err="1" smtClean="0"/>
              <a:t>IgG</a:t>
            </a:r>
            <a:r>
              <a:rPr lang="de-DE" sz="1400" dirty="0" smtClean="0"/>
              <a:t> Pierce </a:t>
            </a:r>
            <a:r>
              <a:rPr lang="de-DE" sz="1400" dirty="0" err="1" smtClean="0"/>
              <a:t>Cat</a:t>
            </a:r>
            <a:r>
              <a:rPr lang="de-DE" sz="1400" dirty="0" smtClean="0"/>
              <a:t>. 1858413) </a:t>
            </a:r>
            <a:r>
              <a:rPr lang="de-DE" sz="1400" dirty="0" err="1" smtClean="0"/>
              <a:t>with</a:t>
            </a:r>
            <a:r>
              <a:rPr lang="de-DE" sz="1400" dirty="0" smtClean="0"/>
              <a:t> 0,05% </a:t>
            </a:r>
            <a:r>
              <a:rPr lang="de-DE" sz="1400" dirty="0" err="1" smtClean="0"/>
              <a:t>Tween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3%milkpowder, 1h</a:t>
            </a:r>
          </a:p>
          <a:p>
            <a:pPr>
              <a:buFontTx/>
              <a:buChar char="-"/>
            </a:pPr>
            <a:r>
              <a:rPr lang="de-DE" sz="1400" dirty="0" smtClean="0"/>
              <a:t>3 </a:t>
            </a:r>
            <a:r>
              <a:rPr lang="de-DE" sz="1400" dirty="0" err="1" smtClean="0"/>
              <a:t>washing</a:t>
            </a:r>
            <a:r>
              <a:rPr lang="de-DE" sz="1400" dirty="0" smtClean="0"/>
              <a:t> </a:t>
            </a:r>
            <a:r>
              <a:rPr lang="de-DE" sz="1400" dirty="0" err="1" smtClean="0"/>
              <a:t>steps</a:t>
            </a:r>
            <a:r>
              <a:rPr lang="de-DE" sz="1400" dirty="0" smtClean="0"/>
              <a:t> (TBS </a:t>
            </a:r>
            <a:r>
              <a:rPr lang="de-DE" sz="1400" dirty="0" err="1" smtClean="0"/>
              <a:t>and</a:t>
            </a:r>
            <a:r>
              <a:rPr lang="de-DE" sz="1400" dirty="0" smtClean="0"/>
              <a:t> 0,05% </a:t>
            </a:r>
            <a:r>
              <a:rPr lang="de-DE" sz="1400" dirty="0" err="1" smtClean="0"/>
              <a:t>Tween</a:t>
            </a:r>
            <a:r>
              <a:rPr lang="de-DE" sz="1400" dirty="0" smtClean="0"/>
              <a:t>) a 10‘</a:t>
            </a:r>
          </a:p>
          <a:p>
            <a:pPr>
              <a:buFontTx/>
              <a:buChar char="-"/>
            </a:pPr>
            <a:r>
              <a:rPr lang="de-DE" sz="1400" dirty="0" smtClean="0"/>
              <a:t> </a:t>
            </a:r>
            <a:r>
              <a:rPr lang="de-DE" sz="1400" dirty="0" err="1" smtClean="0"/>
              <a:t>Detection</a:t>
            </a:r>
            <a:endParaRPr lang="de-DE" sz="1400" dirty="0" smtClean="0"/>
          </a:p>
        </p:txBody>
      </p:sp>
      <p:sp>
        <p:nvSpPr>
          <p:cNvPr id="2" name="Textfeld 1"/>
          <p:cNvSpPr txBox="1"/>
          <p:nvPr/>
        </p:nvSpPr>
        <p:spPr>
          <a:xfrm>
            <a:off x="5148064" y="1628800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 Marker</a:t>
            </a:r>
          </a:p>
          <a:p>
            <a:r>
              <a:rPr lang="de-DE" dirty="0" smtClean="0"/>
              <a:t>B- </a:t>
            </a:r>
            <a:r>
              <a:rPr lang="de-DE" dirty="0" err="1" smtClean="0"/>
              <a:t>bacteria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induction</a:t>
            </a:r>
            <a:endParaRPr lang="de-DE" dirty="0" smtClean="0"/>
          </a:p>
          <a:p>
            <a:r>
              <a:rPr lang="de-DE" dirty="0" smtClean="0"/>
              <a:t>B+ </a:t>
            </a:r>
            <a:r>
              <a:rPr lang="de-DE" dirty="0" err="1" smtClean="0"/>
              <a:t>bacteria</a:t>
            </a:r>
            <a:r>
              <a:rPr lang="de-DE" dirty="0" smtClean="0"/>
              <a:t> after </a:t>
            </a:r>
            <a:r>
              <a:rPr lang="de-DE" dirty="0" err="1" smtClean="0"/>
              <a:t>induction</a:t>
            </a:r>
            <a:r>
              <a:rPr lang="de-DE" dirty="0" smtClean="0"/>
              <a:t> </a:t>
            </a:r>
          </a:p>
          <a:p>
            <a:r>
              <a:rPr lang="de-DE" dirty="0" smtClean="0"/>
              <a:t>E </a:t>
            </a:r>
            <a:r>
              <a:rPr lang="de-DE" dirty="0" err="1" smtClean="0"/>
              <a:t>eluate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fb7a084</dc:creator>
  <cp:lastModifiedBy>Charlotte Bhaskar</cp:lastModifiedBy>
  <cp:revision>17</cp:revision>
  <dcterms:created xsi:type="dcterms:W3CDTF">2013-08-30T08:09:03Z</dcterms:created>
  <dcterms:modified xsi:type="dcterms:W3CDTF">2015-04-15T21:36:51Z</dcterms:modified>
</cp:coreProperties>
</file>