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4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887D-0DB3-4B9A-8D80-39B23B715F1D}" type="datetimeFigureOut">
              <a:rPr lang="de-DE" smtClean="0"/>
              <a:pPr/>
              <a:t>15.04.2015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7FB5-EC61-41AA-8546-9F81739F8224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887D-0DB3-4B9A-8D80-39B23B715F1D}" type="datetimeFigureOut">
              <a:rPr lang="de-DE" smtClean="0"/>
              <a:pPr/>
              <a:t>15.04.2015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7FB5-EC61-41AA-8546-9F81739F8224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887D-0DB3-4B9A-8D80-39B23B715F1D}" type="datetimeFigureOut">
              <a:rPr lang="de-DE" smtClean="0"/>
              <a:pPr/>
              <a:t>15.04.2015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7FB5-EC61-41AA-8546-9F81739F8224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887D-0DB3-4B9A-8D80-39B23B715F1D}" type="datetimeFigureOut">
              <a:rPr lang="de-DE" smtClean="0"/>
              <a:pPr/>
              <a:t>15.04.2015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7FB5-EC61-41AA-8546-9F81739F8224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887D-0DB3-4B9A-8D80-39B23B715F1D}" type="datetimeFigureOut">
              <a:rPr lang="de-DE" smtClean="0"/>
              <a:pPr/>
              <a:t>15.04.2015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7FB5-EC61-41AA-8546-9F81739F8224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887D-0DB3-4B9A-8D80-39B23B715F1D}" type="datetimeFigureOut">
              <a:rPr lang="de-DE" smtClean="0"/>
              <a:pPr/>
              <a:t>15.04.2015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7FB5-EC61-41AA-8546-9F81739F8224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887D-0DB3-4B9A-8D80-39B23B715F1D}" type="datetimeFigureOut">
              <a:rPr lang="de-DE" smtClean="0"/>
              <a:pPr/>
              <a:t>15.04.2015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7FB5-EC61-41AA-8546-9F81739F8224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887D-0DB3-4B9A-8D80-39B23B715F1D}" type="datetimeFigureOut">
              <a:rPr lang="de-DE" smtClean="0"/>
              <a:pPr/>
              <a:t>15.04.2015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7FB5-EC61-41AA-8546-9F81739F8224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887D-0DB3-4B9A-8D80-39B23B715F1D}" type="datetimeFigureOut">
              <a:rPr lang="de-DE" smtClean="0"/>
              <a:pPr/>
              <a:t>15.04.2015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7FB5-EC61-41AA-8546-9F81739F8224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887D-0DB3-4B9A-8D80-39B23B715F1D}" type="datetimeFigureOut">
              <a:rPr lang="de-DE" smtClean="0"/>
              <a:pPr/>
              <a:t>15.04.2015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7FB5-EC61-41AA-8546-9F81739F8224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887D-0DB3-4B9A-8D80-39B23B715F1D}" type="datetimeFigureOut">
              <a:rPr lang="de-DE" smtClean="0"/>
              <a:pPr/>
              <a:t>15.04.2015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7FB5-EC61-41AA-8546-9F81739F8224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6887D-0DB3-4B9A-8D80-39B23B715F1D}" type="datetimeFigureOut">
              <a:rPr lang="de-DE" smtClean="0"/>
              <a:pPr/>
              <a:t>15.04.2015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C7FB5-EC61-41AA-8546-9F81739F8224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42852"/>
            <a:ext cx="9108504" cy="428628"/>
          </a:xfrm>
        </p:spPr>
        <p:txBody>
          <a:bodyPr>
            <a:noAutofit/>
          </a:bodyPr>
          <a:lstStyle/>
          <a:p>
            <a:r>
              <a:rPr lang="de-DE" sz="2400" b="1" dirty="0" smtClean="0"/>
              <a:t>Western </a:t>
            </a:r>
            <a:r>
              <a:rPr lang="de-DE" sz="2400" b="1" dirty="0" err="1" smtClean="0"/>
              <a:t>blot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rCof</a:t>
            </a:r>
            <a:r>
              <a:rPr lang="de-DE" sz="2400" b="1" dirty="0" smtClean="0"/>
              <a:t> a 2, 3/</a:t>
            </a:r>
            <a:r>
              <a:rPr lang="de-DE" sz="2400" b="1" dirty="0" err="1" smtClean="0"/>
              <a:t>pooled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coffee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workers</a:t>
            </a:r>
            <a:r>
              <a:rPr lang="de-DE" sz="2400" b="1" dirty="0" smtClean="0"/>
              <a:t>‘ </a:t>
            </a:r>
            <a:r>
              <a:rPr lang="de-DE" sz="2400" b="1" dirty="0" err="1" smtClean="0"/>
              <a:t>sera</a:t>
            </a:r>
            <a:endParaRPr lang="de-DE" sz="2400" b="1" dirty="0"/>
          </a:p>
        </p:txBody>
      </p:sp>
      <p:grpSp>
        <p:nvGrpSpPr>
          <p:cNvPr id="18" name="Gruppieren 17"/>
          <p:cNvGrpSpPr/>
          <p:nvPr/>
        </p:nvGrpSpPr>
        <p:grpSpPr>
          <a:xfrm>
            <a:off x="285720" y="1857364"/>
            <a:ext cx="8750776" cy="4555093"/>
            <a:chOff x="285720" y="1857364"/>
            <a:chExt cx="8750776" cy="4555093"/>
          </a:xfrm>
        </p:grpSpPr>
        <p:grpSp>
          <p:nvGrpSpPr>
            <p:cNvPr id="12" name="Gruppieren 11"/>
            <p:cNvGrpSpPr/>
            <p:nvPr/>
          </p:nvGrpSpPr>
          <p:grpSpPr>
            <a:xfrm>
              <a:off x="285720" y="1857364"/>
              <a:ext cx="8750776" cy="4555093"/>
              <a:chOff x="357158" y="714356"/>
              <a:chExt cx="8750776" cy="4555093"/>
            </a:xfrm>
          </p:grpSpPr>
          <p:grpSp>
            <p:nvGrpSpPr>
              <p:cNvPr id="10" name="Gruppieren 9"/>
              <p:cNvGrpSpPr/>
              <p:nvPr/>
            </p:nvGrpSpPr>
            <p:grpSpPr>
              <a:xfrm>
                <a:off x="357158" y="785794"/>
                <a:ext cx="4010964" cy="2071702"/>
                <a:chOff x="357158" y="785794"/>
                <a:chExt cx="4010964" cy="2071702"/>
              </a:xfrm>
            </p:grpSpPr>
            <p:grpSp>
              <p:nvGrpSpPr>
                <p:cNvPr id="6" name="Gruppieren 5"/>
                <p:cNvGrpSpPr/>
                <p:nvPr/>
              </p:nvGrpSpPr>
              <p:grpSpPr>
                <a:xfrm>
                  <a:off x="857224" y="785794"/>
                  <a:ext cx="3510898" cy="2071702"/>
                  <a:chOff x="928662" y="785794"/>
                  <a:chExt cx="3510898" cy="2071702"/>
                </a:xfrm>
              </p:grpSpPr>
              <p:pic>
                <p:nvPicPr>
                  <p:cNvPr id="1026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 l="27082" t="54409" r="53292" b="9774"/>
                  <a:stretch>
                    <a:fillRect/>
                  </a:stretch>
                </p:blipFill>
                <p:spPr bwMode="auto">
                  <a:xfrm>
                    <a:off x="1000100" y="1071546"/>
                    <a:ext cx="1500198" cy="17859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5" name="Textfeld 4"/>
                  <p:cNvSpPr txBox="1"/>
                  <p:nvPr/>
                </p:nvSpPr>
                <p:spPr>
                  <a:xfrm>
                    <a:off x="928662" y="785794"/>
                    <a:ext cx="3510898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sz="1400" dirty="0" smtClean="0"/>
                      <a:t> </a:t>
                    </a:r>
                    <a:r>
                      <a:rPr lang="de-DE" sz="1600" dirty="0" smtClean="0"/>
                      <a:t>M   1    2    3    4    M    5     6    7     8     9 </a:t>
                    </a:r>
                    <a:endParaRPr lang="de-DE" sz="1600" dirty="0"/>
                  </a:p>
                </p:txBody>
              </p:sp>
            </p:grpSp>
            <p:grpSp>
              <p:nvGrpSpPr>
                <p:cNvPr id="9" name="Gruppieren 8"/>
                <p:cNvGrpSpPr/>
                <p:nvPr/>
              </p:nvGrpSpPr>
              <p:grpSpPr>
                <a:xfrm>
                  <a:off x="357158" y="1571612"/>
                  <a:ext cx="598241" cy="491313"/>
                  <a:chOff x="357158" y="1571612"/>
                  <a:chExt cx="598241" cy="491313"/>
                </a:xfrm>
              </p:grpSpPr>
              <p:sp>
                <p:nvSpPr>
                  <p:cNvPr id="7" name="Textfeld 6"/>
                  <p:cNvSpPr txBox="1"/>
                  <p:nvPr/>
                </p:nvSpPr>
                <p:spPr>
                  <a:xfrm>
                    <a:off x="357158" y="1571612"/>
                    <a:ext cx="598241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sz="1200" dirty="0" smtClean="0"/>
                      <a:t>40KD -</a:t>
                    </a:r>
                    <a:endParaRPr lang="de-DE" sz="1200" dirty="0"/>
                  </a:p>
                </p:txBody>
              </p:sp>
              <p:sp>
                <p:nvSpPr>
                  <p:cNvPr id="8" name="Textfeld 7"/>
                  <p:cNvSpPr txBox="1"/>
                  <p:nvPr/>
                </p:nvSpPr>
                <p:spPr>
                  <a:xfrm>
                    <a:off x="357158" y="1785926"/>
                    <a:ext cx="598241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sz="1200" dirty="0" smtClean="0"/>
                      <a:t>35KD -</a:t>
                    </a:r>
                    <a:endParaRPr lang="de-DE" sz="1200" dirty="0"/>
                  </a:p>
                </p:txBody>
              </p:sp>
            </p:grpSp>
          </p:grpSp>
          <p:sp>
            <p:nvSpPr>
              <p:cNvPr id="11" name="Textfeld 10"/>
              <p:cNvSpPr txBox="1"/>
              <p:nvPr/>
            </p:nvSpPr>
            <p:spPr>
              <a:xfrm>
                <a:off x="4429124" y="714356"/>
                <a:ext cx="4678810" cy="4555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b="1" dirty="0" smtClean="0"/>
                  <a:t>Legend:</a:t>
                </a:r>
              </a:p>
              <a:p>
                <a:r>
                  <a:rPr lang="de-DE" dirty="0" smtClean="0"/>
                  <a:t>M Marker</a:t>
                </a:r>
              </a:p>
              <a:p>
                <a:r>
                  <a:rPr lang="de-DE" dirty="0" smtClean="0"/>
                  <a:t>1 - 4 = </a:t>
                </a:r>
                <a:r>
                  <a:rPr lang="de-DE" dirty="0" err="1" smtClean="0"/>
                  <a:t>Metallothionein</a:t>
                </a:r>
                <a:r>
                  <a:rPr lang="de-DE" dirty="0" smtClean="0"/>
                  <a:t> Type 2 (C23)</a:t>
                </a:r>
              </a:p>
              <a:p>
                <a:r>
                  <a:rPr lang="de-DE" dirty="0" smtClean="0"/>
                  <a:t>5 - 8 = </a:t>
                </a:r>
                <a:r>
                  <a:rPr lang="de-DE" dirty="0" err="1" smtClean="0"/>
                  <a:t>Metallothionein</a:t>
                </a:r>
                <a:r>
                  <a:rPr lang="de-DE" dirty="0" smtClean="0"/>
                  <a:t> Type 3 (A58)</a:t>
                </a:r>
              </a:p>
              <a:p>
                <a:endParaRPr lang="de-DE" dirty="0" smtClean="0"/>
              </a:p>
              <a:p>
                <a:r>
                  <a:rPr lang="de-DE" dirty="0" smtClean="0"/>
                  <a:t>1 = 20µl </a:t>
                </a:r>
                <a:r>
                  <a:rPr lang="de-DE" dirty="0" err="1" smtClean="0"/>
                  <a:t>bacteria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before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induction</a:t>
                </a:r>
                <a:endParaRPr lang="de-DE" dirty="0" smtClean="0"/>
              </a:p>
              <a:p>
                <a:r>
                  <a:rPr lang="de-DE" dirty="0" smtClean="0"/>
                  <a:t>2 = 20µl </a:t>
                </a:r>
                <a:r>
                  <a:rPr lang="de-DE" dirty="0" err="1" smtClean="0"/>
                  <a:t>bacteria</a:t>
                </a:r>
                <a:r>
                  <a:rPr lang="de-DE" dirty="0" smtClean="0"/>
                  <a:t> after </a:t>
                </a:r>
                <a:r>
                  <a:rPr lang="de-DE" dirty="0" err="1" smtClean="0"/>
                  <a:t>induction</a:t>
                </a:r>
                <a:r>
                  <a:rPr lang="de-DE" dirty="0" smtClean="0"/>
                  <a:t> (3h, RT)</a:t>
                </a:r>
              </a:p>
              <a:p>
                <a:r>
                  <a:rPr lang="de-DE" dirty="0" smtClean="0"/>
                  <a:t>3 =   5µl native </a:t>
                </a:r>
                <a:r>
                  <a:rPr lang="de-DE" dirty="0" err="1" smtClean="0"/>
                  <a:t>eluate</a:t>
                </a:r>
                <a:r>
                  <a:rPr lang="de-DE" dirty="0" smtClean="0"/>
                  <a:t>, GST-tag</a:t>
                </a:r>
              </a:p>
              <a:p>
                <a:r>
                  <a:rPr lang="de-DE" dirty="0" smtClean="0"/>
                  <a:t>4 =   5µl </a:t>
                </a:r>
                <a:r>
                  <a:rPr lang="de-DE" dirty="0" err="1" smtClean="0"/>
                  <a:t>denatured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eluate</a:t>
                </a:r>
                <a:r>
                  <a:rPr lang="de-DE" dirty="0" smtClean="0"/>
                  <a:t>, HIS-tag</a:t>
                </a:r>
              </a:p>
              <a:p>
                <a:r>
                  <a:rPr lang="de-DE" dirty="0" smtClean="0"/>
                  <a:t>5 = 20µl </a:t>
                </a:r>
                <a:r>
                  <a:rPr lang="de-DE" dirty="0" err="1" smtClean="0"/>
                  <a:t>bacteria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before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induction</a:t>
                </a:r>
                <a:endParaRPr lang="de-DE" dirty="0" smtClean="0"/>
              </a:p>
              <a:p>
                <a:r>
                  <a:rPr lang="de-DE" dirty="0" smtClean="0"/>
                  <a:t>6 = 20µl </a:t>
                </a:r>
                <a:r>
                  <a:rPr lang="de-DE" dirty="0" err="1" smtClean="0"/>
                  <a:t>bacteria</a:t>
                </a:r>
                <a:r>
                  <a:rPr lang="de-DE" dirty="0" smtClean="0"/>
                  <a:t> after </a:t>
                </a:r>
                <a:r>
                  <a:rPr lang="de-DE" dirty="0" err="1" smtClean="0"/>
                  <a:t>induction</a:t>
                </a:r>
                <a:r>
                  <a:rPr lang="de-DE" dirty="0" smtClean="0"/>
                  <a:t>(3h, RT)</a:t>
                </a:r>
              </a:p>
              <a:p>
                <a:r>
                  <a:rPr lang="de-DE" dirty="0" smtClean="0"/>
                  <a:t>7 =   5µl native </a:t>
                </a:r>
                <a:r>
                  <a:rPr lang="de-DE" dirty="0" err="1" smtClean="0"/>
                  <a:t>eluate</a:t>
                </a:r>
                <a:r>
                  <a:rPr lang="de-DE" dirty="0" smtClean="0"/>
                  <a:t>, GST-tag</a:t>
                </a:r>
              </a:p>
              <a:p>
                <a:r>
                  <a:rPr lang="de-DE" dirty="0" smtClean="0"/>
                  <a:t>8 =   5µl </a:t>
                </a:r>
                <a:r>
                  <a:rPr lang="de-DE" dirty="0" err="1" smtClean="0"/>
                  <a:t>denatured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eluate</a:t>
                </a:r>
                <a:r>
                  <a:rPr lang="de-DE" dirty="0" smtClean="0"/>
                  <a:t>, HIS-tag</a:t>
                </a:r>
              </a:p>
              <a:p>
                <a:r>
                  <a:rPr lang="de-DE" dirty="0" smtClean="0"/>
                  <a:t>9 =   5µg BSA (</a:t>
                </a:r>
                <a:r>
                  <a:rPr lang="de-DE" dirty="0" err="1" smtClean="0"/>
                  <a:t>to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quantify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the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protein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amount</a:t>
                </a:r>
                <a:r>
                  <a:rPr lang="de-DE" dirty="0" smtClean="0"/>
                  <a:t>)</a:t>
                </a:r>
              </a:p>
              <a:p>
                <a:endParaRPr lang="de-DE" dirty="0" smtClean="0"/>
              </a:p>
              <a:p>
                <a:endParaRPr lang="de-DE" dirty="0"/>
              </a:p>
            </p:txBody>
          </p:sp>
        </p:grpSp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3336" t="8194" r="29073" b="59299"/>
            <a:stretch>
              <a:fillRect/>
            </a:stretch>
          </p:blipFill>
          <p:spPr bwMode="auto">
            <a:xfrm>
              <a:off x="857224" y="4000504"/>
              <a:ext cx="3071834" cy="17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 descr="C:\Dokumente und Einstellungen\fb7a084\Desktop\Ergebnisse Metallothionin Kaffee\metallo Comassie.jpg"/>
            <p:cNvPicPr>
              <a:picLocks noChangeAspect="1" noChangeArrowheads="1"/>
            </p:cNvPicPr>
            <p:nvPr/>
          </p:nvPicPr>
          <p:blipFill>
            <a:blip r:embed="rId2" cstate="print"/>
            <a:srcRect l="46729" t="54887" r="32710" b="9296"/>
            <a:stretch>
              <a:fillRect/>
            </a:stretch>
          </p:blipFill>
          <p:spPr bwMode="auto">
            <a:xfrm>
              <a:off x="2643174" y="2214554"/>
              <a:ext cx="1571636" cy="1785950"/>
            </a:xfrm>
            <a:prstGeom prst="rect">
              <a:avLst/>
            </a:prstGeom>
            <a:noFill/>
          </p:spPr>
        </p:pic>
      </p:grpSp>
      <p:sp>
        <p:nvSpPr>
          <p:cNvPr id="19" name="Textfeld 18"/>
          <p:cNvSpPr txBox="1"/>
          <p:nvPr/>
        </p:nvSpPr>
        <p:spPr>
          <a:xfrm>
            <a:off x="285720" y="4429132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40 KD -</a:t>
            </a:r>
            <a:endParaRPr lang="de-DE" sz="1200" dirty="0"/>
          </a:p>
        </p:txBody>
      </p:sp>
      <p:sp>
        <p:nvSpPr>
          <p:cNvPr id="20" name="Textfeld 19"/>
          <p:cNvSpPr txBox="1"/>
          <p:nvPr/>
        </p:nvSpPr>
        <p:spPr>
          <a:xfrm>
            <a:off x="285720" y="4572008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35 KD -</a:t>
            </a:r>
            <a:endParaRPr lang="de-DE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Western blot rCof a 2, 3/pooled coffee workers‘ sera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Western Metallothionin Typ 2 und 3</dc:title>
  <dc:creator>fb7a084</dc:creator>
  <cp:lastModifiedBy>Charlotte Bhaskar</cp:lastModifiedBy>
  <cp:revision>19</cp:revision>
  <dcterms:created xsi:type="dcterms:W3CDTF">2011-05-27T07:20:35Z</dcterms:created>
  <dcterms:modified xsi:type="dcterms:W3CDTF">2015-04-15T21:37:43Z</dcterms:modified>
</cp:coreProperties>
</file>