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06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02547-40C9-4C12-9882-BC88CEDDF7B2}" type="datetimeFigureOut">
              <a:rPr lang="ko-KR" altLang="en-US" smtClean="0"/>
              <a:pPr/>
              <a:t>2015-04-19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FAC0A-93A3-42E1-BBCB-EA7CA70D90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17"/>
          <p:cNvGrpSpPr>
            <a:grpSpLocks noChangeAspect="1"/>
          </p:cNvGrpSpPr>
          <p:nvPr/>
        </p:nvGrpSpPr>
        <p:grpSpPr>
          <a:xfrm>
            <a:off x="175290" y="214292"/>
            <a:ext cx="8818805" cy="5072096"/>
            <a:chOff x="54336" y="620688"/>
            <a:chExt cx="9050581" cy="5205403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6" t="3561" r="18005" b="20668"/>
            <a:stretch>
              <a:fillRect/>
            </a:stretch>
          </p:blipFill>
          <p:spPr bwMode="auto">
            <a:xfrm>
              <a:off x="54337" y="620689"/>
              <a:ext cx="3824667" cy="28800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직사각형 2"/>
            <p:cNvSpPr/>
            <p:nvPr/>
          </p:nvSpPr>
          <p:spPr>
            <a:xfrm>
              <a:off x="1187624" y="2271819"/>
              <a:ext cx="507104" cy="38314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pic>
          <p:nvPicPr>
            <p:cNvPr id="4" name="그림 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522" y="620689"/>
              <a:ext cx="3825830" cy="2880000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직선 연결선 4"/>
            <p:cNvCxnSpPr/>
            <p:nvPr/>
          </p:nvCxnSpPr>
          <p:spPr>
            <a:xfrm flipV="1">
              <a:off x="1694728" y="620690"/>
              <a:ext cx="2219794" cy="16511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694728" y="2654962"/>
              <a:ext cx="2219794" cy="8457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그림 11"/>
            <p:cNvPicPr>
              <a:picLocks noChangeAspect="1"/>
            </p:cNvPicPr>
            <p:nvPr/>
          </p:nvPicPr>
          <p:blipFill>
            <a:blip r:embed="rId6" cstate="print">
              <a:lum bright="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4336" y="3573233"/>
              <a:ext cx="2984413" cy="225285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그림 1"/>
            <p:cNvPicPr>
              <a:picLocks noChangeAspect="1"/>
            </p:cNvPicPr>
            <p:nvPr/>
          </p:nvPicPr>
          <p:blipFill>
            <a:blip r:embed="rId8" cstate="print">
              <a:lum bright="5000" contrast="9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  <a14:imgEffect>
                        <a14:brightnessContrast bright="9000" contrast="2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88800" y="3573233"/>
              <a:ext cx="2984413" cy="225285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그림 13"/>
            <p:cNvPicPr>
              <a:picLocks noChangeAspect="1"/>
            </p:cNvPicPr>
            <p:nvPr/>
          </p:nvPicPr>
          <p:blipFill>
            <a:blip r:embed="rId10" cstate="print">
              <a:lum bright="9000" contrast="12000"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20504" y="3573233"/>
              <a:ext cx="2984413" cy="225285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17"/>
            <p:cNvSpPr txBox="1">
              <a:spLocks noChangeArrowheads="1"/>
            </p:cNvSpPr>
            <p:nvPr/>
          </p:nvSpPr>
          <p:spPr bwMode="auto">
            <a:xfrm>
              <a:off x="68263" y="620689"/>
              <a:ext cx="255265" cy="315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>
                <a:defRPr sz="28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>
                <a:defRPr sz="2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eaLnBrk="1" latinLnBrk="1" hangingPunct="1"/>
              <a:r>
                <a:rPr lang="en-US" altLang="ko-KR" sz="1400" b="1" dirty="0"/>
                <a:t>A</a:t>
              </a:r>
              <a:endParaRPr kumimoji="0" lang="ko-KR" altLang="en-US" sz="1400" b="1" dirty="0"/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3914523" y="620688"/>
              <a:ext cx="255265" cy="315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>
                <a:defRPr sz="28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>
                <a:defRPr sz="2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eaLnBrk="1" latinLnBrk="1" hangingPunct="1"/>
              <a:r>
                <a:rPr lang="en-US" altLang="ko-KR" sz="1400" b="1" dirty="0"/>
                <a:t>B</a:t>
              </a:r>
              <a:endParaRPr kumimoji="0" lang="ko-KR" altLang="en-US" sz="1400" b="1" dirty="0"/>
            </a:p>
          </p:txBody>
        </p:sp>
        <p:sp>
          <p:nvSpPr>
            <p:cNvPr id="28" name="TextBox 17"/>
            <p:cNvSpPr txBox="1">
              <a:spLocks noChangeArrowheads="1"/>
            </p:cNvSpPr>
            <p:nvPr/>
          </p:nvSpPr>
          <p:spPr bwMode="auto">
            <a:xfrm>
              <a:off x="68263" y="3573233"/>
              <a:ext cx="255265" cy="315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>
                <a:defRPr sz="28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>
                <a:defRPr sz="2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eaLnBrk="1" latinLnBrk="1" hangingPunct="1"/>
              <a:r>
                <a:rPr lang="en-US" altLang="ko-KR" sz="1400" b="1" dirty="0"/>
                <a:t>C</a:t>
              </a:r>
              <a:endParaRPr kumimoji="0" lang="ko-KR" altLang="en-US" sz="1400" b="1" dirty="0"/>
            </a:p>
          </p:txBody>
        </p:sp>
        <p:sp>
          <p:nvSpPr>
            <p:cNvPr id="29" name="TextBox 17"/>
            <p:cNvSpPr txBox="1">
              <a:spLocks noChangeArrowheads="1"/>
            </p:cNvSpPr>
            <p:nvPr/>
          </p:nvSpPr>
          <p:spPr bwMode="auto">
            <a:xfrm>
              <a:off x="6120504" y="3573232"/>
              <a:ext cx="255265" cy="315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>
                <a:defRPr sz="28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>
                <a:defRPr sz="2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eaLnBrk="1" latinLnBrk="1" hangingPunct="1"/>
              <a:r>
                <a:rPr lang="en-US" altLang="ko-KR" sz="1400" b="1" dirty="0"/>
                <a:t>E</a:t>
              </a:r>
              <a:endParaRPr kumimoji="0" lang="ko-KR" altLang="en-US" sz="1400" b="1" dirty="0"/>
            </a:p>
          </p:txBody>
        </p:sp>
        <p:sp>
          <p:nvSpPr>
            <p:cNvPr id="30" name="TextBox 17"/>
            <p:cNvSpPr txBox="1">
              <a:spLocks noChangeArrowheads="1"/>
            </p:cNvSpPr>
            <p:nvPr/>
          </p:nvSpPr>
          <p:spPr bwMode="auto">
            <a:xfrm>
              <a:off x="3131840" y="3576890"/>
              <a:ext cx="255265" cy="315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>
                <a:defRPr sz="28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>
                <a:defRPr sz="2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eaLnBrk="1" latinLnBrk="1" hangingPunct="1"/>
              <a:r>
                <a:rPr lang="en-US" altLang="ko-KR" sz="1400" b="1" dirty="0"/>
                <a:t>D</a:t>
              </a:r>
              <a:endParaRPr kumimoji="0" lang="ko-KR" altLang="en-US" sz="1400" b="1" dirty="0"/>
            </a:p>
          </p:txBody>
        </p:sp>
        <p:cxnSp>
          <p:nvCxnSpPr>
            <p:cNvPr id="31" name="직선 화살표 연결선 30"/>
            <p:cNvCxnSpPr/>
            <p:nvPr/>
          </p:nvCxnSpPr>
          <p:spPr>
            <a:xfrm flipV="1">
              <a:off x="2195736" y="2564277"/>
              <a:ext cx="0" cy="2044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5"/>
            <p:cNvSpPr txBox="1">
              <a:spLocks noChangeArrowheads="1"/>
            </p:cNvSpPr>
            <p:nvPr/>
          </p:nvSpPr>
          <p:spPr bwMode="auto">
            <a:xfrm>
              <a:off x="2220504" y="5532828"/>
              <a:ext cx="696912" cy="284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9pPr>
            </a:lstStyle>
            <a:p>
              <a:pPr algn="ctr" eaLnBrk="1" latinLnBrk="1" hangingPunct="1"/>
              <a:r>
                <a:rPr kumimoji="0" lang="en-US" altLang="ko-KR" sz="1200" b="1" i="1" dirty="0">
                  <a:ea typeface="맑은 고딕" pitchFamily="50" charset="-127"/>
                </a:rPr>
                <a:t>LGR5</a:t>
              </a:r>
              <a:endParaRPr kumimoji="0" lang="ko-KR" altLang="en-US" sz="1200" b="1" i="1" dirty="0">
                <a:ea typeface="맑은 고딕" pitchFamily="50" charset="-127"/>
              </a:endParaRPr>
            </a:p>
          </p:txBody>
        </p:sp>
        <p:sp>
          <p:nvSpPr>
            <p:cNvPr id="34" name="TextBox 26"/>
            <p:cNvSpPr txBox="1">
              <a:spLocks noChangeArrowheads="1"/>
            </p:cNvSpPr>
            <p:nvPr/>
          </p:nvSpPr>
          <p:spPr bwMode="auto">
            <a:xfrm>
              <a:off x="5373072" y="5532828"/>
              <a:ext cx="696912" cy="284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9pPr>
            </a:lstStyle>
            <a:p>
              <a:pPr algn="ctr" eaLnBrk="1" latinLnBrk="1" hangingPunct="1"/>
              <a:r>
                <a:rPr kumimoji="0" lang="en-US" altLang="ko-KR" sz="1200" b="1" i="1" dirty="0">
                  <a:ea typeface="맑은 고딕" pitchFamily="50" charset="-127"/>
                </a:rPr>
                <a:t>ASCL2</a:t>
              </a:r>
              <a:endParaRPr kumimoji="0" lang="ko-KR" altLang="en-US" sz="1200" b="1" i="1" dirty="0">
                <a:ea typeface="맑은 고딕" pitchFamily="50" charset="-127"/>
              </a:endParaRPr>
            </a:p>
          </p:txBody>
        </p:sp>
        <p:sp>
          <p:nvSpPr>
            <p:cNvPr id="35" name="TextBox 27"/>
            <p:cNvSpPr txBox="1">
              <a:spLocks noChangeArrowheads="1"/>
            </p:cNvSpPr>
            <p:nvPr/>
          </p:nvSpPr>
          <p:spPr bwMode="auto">
            <a:xfrm>
              <a:off x="8305693" y="5532828"/>
              <a:ext cx="770229" cy="284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맑은 고딕" pitchFamily="50" charset="-127"/>
                  <a:ea typeface="굴림" charset="-127"/>
                </a:defRPr>
              </a:lvl9pPr>
            </a:lstStyle>
            <a:p>
              <a:pPr algn="ctr" eaLnBrk="1" latinLnBrk="1" hangingPunct="1"/>
              <a:r>
                <a:rPr kumimoji="0" lang="en-US" altLang="ko-KR" sz="1200" b="1" i="1" dirty="0">
                  <a:ea typeface="맑은 고딕" pitchFamily="50" charset="-127"/>
                </a:rPr>
                <a:t>OLFM4</a:t>
              </a:r>
              <a:endParaRPr kumimoji="0" lang="ko-KR" altLang="en-US" sz="1200" b="1" i="1" dirty="0">
                <a:ea typeface="맑은 고딕" pitchFamily="50" charset="-127"/>
              </a:endParaRPr>
            </a:p>
          </p:txBody>
        </p:sp>
        <p:cxnSp>
          <p:nvCxnSpPr>
            <p:cNvPr id="36" name="직선 화살표 연결선 35"/>
            <p:cNvCxnSpPr/>
            <p:nvPr/>
          </p:nvCxnSpPr>
          <p:spPr>
            <a:xfrm flipV="1">
              <a:off x="305862" y="2463390"/>
              <a:ext cx="0" cy="2044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직사각형 20"/>
          <p:cNvSpPr/>
          <p:nvPr/>
        </p:nvSpPr>
        <p:spPr>
          <a:xfrm>
            <a:off x="149301" y="5500702"/>
            <a:ext cx="8208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lnSpc>
                <a:spcPct val="150000"/>
              </a:lnSpc>
            </a:pPr>
            <a:r>
              <a:rPr lang="en-US" altLang="ko-KR" sz="1200" b="1" smtClean="0">
                <a:ea typeface="Arial Unicode MS" pitchFamily="50" charset="-127"/>
                <a:cs typeface="Arial Unicode MS" pitchFamily="50" charset="-127"/>
              </a:rPr>
              <a:t>S4 Fig. </a:t>
            </a:r>
            <a:r>
              <a:rPr lang="en-US" altLang="ko-KR" sz="1200" b="1" dirty="0" smtClean="0">
                <a:ea typeface="Arial Unicode MS" pitchFamily="50" charset="-127"/>
                <a:cs typeface="Arial Unicode MS" pitchFamily="50" charset="-127"/>
              </a:rPr>
              <a:t>Intestinal stem cell markers in intestinal </a:t>
            </a:r>
            <a:r>
              <a:rPr lang="en-US" altLang="ko-KR" sz="1200" b="1" dirty="0" err="1" smtClean="0">
                <a:ea typeface="Arial Unicode MS" pitchFamily="50" charset="-127"/>
                <a:cs typeface="Arial Unicode MS" pitchFamily="50" charset="-127"/>
              </a:rPr>
              <a:t>metaplasia</a:t>
            </a:r>
            <a:r>
              <a:rPr lang="en-US" altLang="ko-KR" sz="1200" b="1" dirty="0" smtClean="0">
                <a:ea typeface="Arial Unicode MS" pitchFamily="50" charset="-127"/>
                <a:cs typeface="Arial Unicode MS" pitchFamily="50" charset="-127"/>
              </a:rPr>
              <a:t> (IM) of the gastric corpus. 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(A and B) A small focus of IM in the middle of fundic glands, indicated by arrows, shows the same expression patterns of </a:t>
            </a:r>
            <a:r>
              <a:rPr lang="en-US" altLang="ko-KR" sz="1200" i="1" dirty="0" smtClean="0">
                <a:ea typeface="Arial Unicode MS" pitchFamily="50" charset="-127"/>
                <a:cs typeface="Arial Unicode MS" pitchFamily="50" charset="-127"/>
              </a:rPr>
              <a:t>LGR5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 (C), </a:t>
            </a:r>
            <a:r>
              <a:rPr lang="en-US" altLang="ko-KR" sz="1200" i="1" dirty="0" smtClean="0">
                <a:ea typeface="Arial Unicode MS" pitchFamily="50" charset="-127"/>
                <a:cs typeface="Arial Unicode MS" pitchFamily="50" charset="-127"/>
              </a:rPr>
              <a:t>ASCL2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 (D), and </a:t>
            </a:r>
            <a:r>
              <a:rPr lang="en-US" altLang="ko-KR" sz="1200" i="1" dirty="0" smtClean="0">
                <a:ea typeface="Arial Unicode MS" pitchFamily="50" charset="-127"/>
                <a:cs typeface="Arial Unicode MS" pitchFamily="50" charset="-127"/>
              </a:rPr>
              <a:t>OLFM4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 (E) as the IM of antrum. Magnifications</a:t>
            </a:r>
            <a:r>
              <a:rPr lang="en-US" altLang="ko-KR" sz="1200" dirty="0">
                <a:ea typeface="Arial Unicode MS" pitchFamily="50" charset="-127"/>
                <a:cs typeface="Arial Unicode MS" pitchFamily="50" charset="-127"/>
              </a:rPr>
              <a:t>: 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A ×100; </a:t>
            </a:r>
            <a:r>
              <a:rPr lang="en-US" altLang="ko-KR" sz="1200" dirty="0">
                <a:ea typeface="Arial Unicode MS" pitchFamily="50" charset="-127"/>
                <a:cs typeface="Arial Unicode MS" pitchFamily="50" charset="-127"/>
              </a:rPr>
              <a:t>B, 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C, D</a:t>
            </a:r>
            <a:r>
              <a:rPr lang="en-US" altLang="ko-KR" sz="1200" dirty="0">
                <a:ea typeface="Arial Unicode MS" pitchFamily="50" charset="-127"/>
                <a:cs typeface="Arial Unicode MS" pitchFamily="50" charset="-127"/>
              </a:rPr>
              <a:t>, </a:t>
            </a:r>
            <a:r>
              <a:rPr lang="en-US" altLang="ko-KR" sz="1200" dirty="0" smtClean="0">
                <a:ea typeface="Arial Unicode MS" pitchFamily="50" charset="-127"/>
                <a:cs typeface="Arial Unicode MS" pitchFamily="50" charset="-127"/>
              </a:rPr>
              <a:t>E ×200.</a:t>
            </a:r>
            <a:endParaRPr lang="ko-KR" altLang="ko-KR" sz="1200" dirty="0">
              <a:ea typeface="Arial Unicode MS" pitchFamily="50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01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88</Words>
  <Application>Microsoft Office PowerPoint</Application>
  <PresentationFormat>화면 슬라이드 쇼(4:3)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 Unicode MS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Bogun Jang</cp:lastModifiedBy>
  <cp:revision>7</cp:revision>
  <dcterms:created xsi:type="dcterms:W3CDTF">2015-03-09T07:26:02Z</dcterms:created>
  <dcterms:modified xsi:type="dcterms:W3CDTF">2015-04-19T05:06:10Z</dcterms:modified>
</cp:coreProperties>
</file>