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3" r:id="rId2"/>
  </p:sldIdLst>
  <p:sldSz cx="6858000" cy="9144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0504D"/>
    <a:srgbClr val="BFBFBF"/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7113" autoAdjust="0"/>
    <p:restoredTop sz="97006" autoAdjust="0"/>
  </p:normalViewPr>
  <p:slideViewPr>
    <p:cSldViewPr snapToGrid="0">
      <p:cViewPr varScale="1">
        <p:scale>
          <a:sx n="64" d="100"/>
          <a:sy n="64" d="100"/>
        </p:scale>
        <p:origin x="-3288" y="-12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5" d="100"/>
        <a:sy n="14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Macintosh%20HD:Users:Susmita:Documents:Lab:LD%20+%20CMA:1.%20PAPER!:Kaushik%20and%20Cuervo%20-%20Statistics%20Source%20Data%20(version%201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oleObject" Target="Macintosh%20HD:Users:Susmita:Documents:Lab:LD%20+%20CMA:1.%20PAPER!:Kaushik%20and%20Cuervo%20-%20Statistics%20Source%20Data%20(version%201)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oleObject" Target="Macintosh%20HD:Users:Susmita:Documents:Lab:High-content:HC%20-%20al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72848122493377"/>
          <c:y val="0.0421117904628377"/>
          <c:w val="0.5777871729167"/>
          <c:h val="0.66750925036656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S2b!$K$21:$K$24</c:f>
                <c:numCache>
                  <c:formatCode>General</c:formatCode>
                  <c:ptCount val="4"/>
                  <c:pt idx="0">
                    <c:v>0.857773862973212</c:v>
                  </c:pt>
                  <c:pt idx="1">
                    <c:v>1.900337280005268</c:v>
                  </c:pt>
                  <c:pt idx="2">
                    <c:v>2.027461876842536</c:v>
                  </c:pt>
                  <c:pt idx="3">
                    <c:v>1.22607956964919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S2b!$I$21:$I$24</c:f>
              <c:strCache>
                <c:ptCount val="4"/>
                <c:pt idx="0">
                  <c:v>None</c:v>
                </c:pt>
                <c:pt idx="1">
                  <c:v>NL</c:v>
                </c:pt>
                <c:pt idx="2">
                  <c:v>Lacta</c:v>
                </c:pt>
                <c:pt idx="3">
                  <c:v>MG132</c:v>
                </c:pt>
              </c:strCache>
            </c:strRef>
          </c:cat>
          <c:val>
            <c:numRef>
              <c:f>S2b!$J$21:$J$24</c:f>
              <c:numCache>
                <c:formatCode>0.0</c:formatCode>
                <c:ptCount val="4"/>
                <c:pt idx="0">
                  <c:v>12.984</c:v>
                </c:pt>
                <c:pt idx="1">
                  <c:v>23.00533333333315</c:v>
                </c:pt>
                <c:pt idx="2">
                  <c:v>20.90736842105263</c:v>
                </c:pt>
                <c:pt idx="3">
                  <c:v>21.04666666666667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2136309512"/>
        <c:axId val="-2122132680"/>
      </c:barChart>
      <c:catAx>
        <c:axId val="-21363095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 rot="-2700000" vert="horz"/>
          <a:lstStyle/>
          <a:p>
            <a:pPr>
              <a:defRPr sz="900"/>
            </a:pPr>
            <a:endParaRPr lang="en-US"/>
          </a:p>
        </c:txPr>
        <c:crossAx val="-2122132680"/>
        <c:crosses val="autoZero"/>
        <c:auto val="1"/>
        <c:lblAlgn val="ctr"/>
        <c:lblOffset val="0"/>
        <c:noMultiLvlLbl val="0"/>
      </c:catAx>
      <c:valAx>
        <c:axId val="-212213268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900" b="0"/>
                </a:pPr>
                <a:r>
                  <a:rPr lang="en-US" sz="900" b="0" baseline="0" dirty="0" smtClean="0"/>
                  <a:t>LD number/</a:t>
                </a:r>
                <a:r>
                  <a:rPr lang="en-US" sz="900" b="0" baseline="0" dirty="0"/>
                  <a:t>cell</a:t>
                </a:r>
                <a:endParaRPr lang="en-US" sz="900" b="0" dirty="0"/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txPr>
          <a:bodyPr/>
          <a:lstStyle/>
          <a:p>
            <a:pPr>
              <a:defRPr sz="800"/>
            </a:pPr>
            <a:endParaRPr lang="en-US"/>
          </a:p>
        </c:txPr>
        <c:crossAx val="-213630951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Arial"/>
          <a:cs typeface="Arial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01686562203781"/>
          <c:y val="0.0509090935593984"/>
          <c:w val="0.745297783739974"/>
          <c:h val="0.72562992125984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S2e!$N$22</c:f>
              <c:strCache>
                <c:ptCount val="1"/>
                <c:pt idx="0">
                  <c:v>None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S2e!$S$22:$V$22</c:f>
                <c:numCache>
                  <c:formatCode>General</c:formatCode>
                  <c:ptCount val="4"/>
                  <c:pt idx="0">
                    <c:v>0.970011695582654</c:v>
                  </c:pt>
                  <c:pt idx="1">
                    <c:v>0.821117531173222</c:v>
                  </c:pt>
                  <c:pt idx="2">
                    <c:v>0.631101281222352</c:v>
                  </c:pt>
                  <c:pt idx="3">
                    <c:v>2.508492887098914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multiLvlStrRef>
              <c:f>S2e!$O$20:$R$21</c:f>
              <c:multiLvlStrCache>
                <c:ptCount val="4"/>
                <c:lvl>
                  <c:pt idx="0">
                    <c:v>CTR</c:v>
                  </c:pt>
                  <c:pt idx="1">
                    <c:v>L2A(-)</c:v>
                  </c:pt>
                  <c:pt idx="2">
                    <c:v>CTR</c:v>
                  </c:pt>
                  <c:pt idx="3">
                    <c:v>L2A(-)</c:v>
                  </c:pt>
                </c:lvl>
                <c:lvl>
                  <c:pt idx="0">
                    <c:v>None</c:v>
                  </c:pt>
                  <c:pt idx="2">
                    <c:v>OL</c:v>
                  </c:pt>
                </c:lvl>
              </c:multiLvlStrCache>
            </c:multiLvlStrRef>
          </c:cat>
          <c:val>
            <c:numRef>
              <c:f>S2e!$O$22:$R$22</c:f>
              <c:numCache>
                <c:formatCode>0.0</c:formatCode>
                <c:ptCount val="4"/>
                <c:pt idx="0">
                  <c:v>18.93608024691358</c:v>
                </c:pt>
                <c:pt idx="1">
                  <c:v>10.642</c:v>
                </c:pt>
                <c:pt idx="2">
                  <c:v>23.74777777777778</c:v>
                </c:pt>
                <c:pt idx="3">
                  <c:v>13.11642857142857</c:v>
                </c:pt>
              </c:numCache>
            </c:numRef>
          </c:val>
        </c:ser>
        <c:ser>
          <c:idx val="1"/>
          <c:order val="1"/>
          <c:tx>
            <c:strRef>
              <c:f>S2e!$N$23</c:f>
              <c:strCache>
                <c:ptCount val="1"/>
                <c:pt idx="0">
                  <c:v>NL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S2e!$S$23:$V$23</c:f>
                <c:numCache>
                  <c:formatCode>General</c:formatCode>
                  <c:ptCount val="4"/>
                  <c:pt idx="0">
                    <c:v>0.884045668405858</c:v>
                  </c:pt>
                  <c:pt idx="1">
                    <c:v>1.381510043394547</c:v>
                  </c:pt>
                  <c:pt idx="2">
                    <c:v>1.08445501917532</c:v>
                  </c:pt>
                  <c:pt idx="3">
                    <c:v>1.755123856028397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multiLvlStrRef>
              <c:f>S2e!$O$20:$R$21</c:f>
              <c:multiLvlStrCache>
                <c:ptCount val="4"/>
                <c:lvl>
                  <c:pt idx="0">
                    <c:v>CTR</c:v>
                  </c:pt>
                  <c:pt idx="1">
                    <c:v>L2A(-)</c:v>
                  </c:pt>
                  <c:pt idx="2">
                    <c:v>CTR</c:v>
                  </c:pt>
                  <c:pt idx="3">
                    <c:v>L2A(-)</c:v>
                  </c:pt>
                </c:lvl>
                <c:lvl>
                  <c:pt idx="0">
                    <c:v>None</c:v>
                  </c:pt>
                  <c:pt idx="2">
                    <c:v>OL</c:v>
                  </c:pt>
                </c:lvl>
              </c:multiLvlStrCache>
            </c:multiLvlStrRef>
          </c:cat>
          <c:val>
            <c:numRef>
              <c:f>S2e!$O$23:$R$23</c:f>
              <c:numCache>
                <c:formatCode>0.0</c:formatCode>
                <c:ptCount val="4"/>
                <c:pt idx="0">
                  <c:v>24.75861111111111</c:v>
                </c:pt>
                <c:pt idx="1">
                  <c:v>11.81</c:v>
                </c:pt>
                <c:pt idx="2">
                  <c:v>27.4714814814815</c:v>
                </c:pt>
                <c:pt idx="3">
                  <c:v>15.8685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79182808"/>
        <c:axId val="-2055185016"/>
      </c:barChart>
      <c:catAx>
        <c:axId val="2079182808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2055185016"/>
        <c:crosses val="autoZero"/>
        <c:auto val="1"/>
        <c:lblAlgn val="ctr"/>
        <c:lblOffset val="100"/>
        <c:noMultiLvlLbl val="0"/>
      </c:catAx>
      <c:valAx>
        <c:axId val="-2055185016"/>
        <c:scaling>
          <c:orientation val="minMax"/>
          <c:max val="35.0"/>
        </c:scaling>
        <c:delete val="0"/>
        <c:axPos val="l"/>
        <c:numFmt formatCode="0" sourceLinked="0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txPr>
          <a:bodyPr/>
          <a:lstStyle/>
          <a:p>
            <a:pPr>
              <a:defRPr sz="900"/>
            </a:pPr>
            <a:endParaRPr lang="en-US"/>
          </a:p>
        </c:txPr>
        <c:crossAx val="207918280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000">
          <a:latin typeface="Arial" pitchFamily="34" charset="0"/>
          <a:cs typeface="Arial" pitchFamily="34" charset="0"/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26787316907967"/>
          <c:y val="0.0274223034734918"/>
          <c:w val="0.770260350520701"/>
          <c:h val="0.571156346378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'HC 4'!$AI$4</c:f>
              <c:strCache>
                <c:ptCount val="1"/>
                <c:pt idx="0">
                  <c:v>None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'HC 4'!$AJ$7:$AQ$7</c:f>
                <c:numCache>
                  <c:formatCode>General</c:formatCode>
                  <c:ptCount val="8"/>
                  <c:pt idx="0">
                    <c:v>488.8305977985734</c:v>
                  </c:pt>
                  <c:pt idx="1">
                    <c:v>329.2225621432784</c:v>
                  </c:pt>
                  <c:pt idx="2">
                    <c:v>175.6790499495512</c:v>
                  </c:pt>
                  <c:pt idx="3">
                    <c:v>482.1580924677003</c:v>
                  </c:pt>
                  <c:pt idx="4">
                    <c:v>132.4951572240216</c:v>
                  </c:pt>
                  <c:pt idx="5">
                    <c:v>516.123730223727</c:v>
                  </c:pt>
                  <c:pt idx="6">
                    <c:v>674.9360863133824</c:v>
                  </c:pt>
                  <c:pt idx="7">
                    <c:v>538.9692126620679</c:v>
                  </c:pt>
                </c:numCache>
              </c:numRef>
            </c:plus>
            <c:minus>
              <c:numLit>
                <c:ptCount val="0"/>
              </c:numLit>
            </c:minus>
          </c:errBars>
          <c:cat>
            <c:multiLvlStrRef>
              <c:f>'HC 4'!$AJ$1:$AQ$3</c:f>
              <c:multiLvlStrCache>
                <c:ptCount val="8"/>
                <c:lvl>
                  <c:pt idx="0">
                    <c:v>CTR</c:v>
                  </c:pt>
                  <c:pt idx="1">
                    <c:v>L2A(-)</c:v>
                  </c:pt>
                  <c:pt idx="2">
                    <c:v>CTR</c:v>
                  </c:pt>
                  <c:pt idx="3">
                    <c:v>L2A(-)</c:v>
                  </c:pt>
                  <c:pt idx="4">
                    <c:v>CTR</c:v>
                  </c:pt>
                  <c:pt idx="5">
                    <c:v>L2A(-)</c:v>
                  </c:pt>
                  <c:pt idx="6">
                    <c:v>CTR</c:v>
                  </c:pt>
                  <c:pt idx="7">
                    <c:v>L2A(-)</c:v>
                  </c:pt>
                </c:lvl>
                <c:lvl>
                  <c:pt idx="0">
                    <c:v>None</c:v>
                  </c:pt>
                  <c:pt idx="2">
                    <c:v>OL</c:v>
                  </c:pt>
                  <c:pt idx="4">
                    <c:v>None</c:v>
                  </c:pt>
                  <c:pt idx="6">
                    <c:v>OL</c:v>
                  </c:pt>
                </c:lvl>
                <c:lvl>
                  <c:pt idx="0">
                    <c:v>DGN</c:v>
                  </c:pt>
                  <c:pt idx="4">
                    <c:v>DGN FS</c:v>
                  </c:pt>
                </c:lvl>
              </c:multiLvlStrCache>
            </c:multiLvlStrRef>
          </c:cat>
          <c:val>
            <c:numRef>
              <c:f>'HC 4'!$AJ$4:$AQ$4</c:f>
              <c:numCache>
                <c:formatCode>0.0</c:formatCode>
                <c:ptCount val="8"/>
                <c:pt idx="0">
                  <c:v>3437.242657412984</c:v>
                </c:pt>
                <c:pt idx="1">
                  <c:v>2699.706414960232</c:v>
                </c:pt>
                <c:pt idx="2">
                  <c:v>1711.79511491826</c:v>
                </c:pt>
                <c:pt idx="3">
                  <c:v>1895.687409222517</c:v>
                </c:pt>
                <c:pt idx="4">
                  <c:v>1318.453764229793</c:v>
                </c:pt>
                <c:pt idx="5">
                  <c:v>2913.607968522962</c:v>
                </c:pt>
                <c:pt idx="6">
                  <c:v>4158.223838430802</c:v>
                </c:pt>
                <c:pt idx="7">
                  <c:v>2892.823787463227</c:v>
                </c:pt>
              </c:numCache>
            </c:numRef>
          </c:val>
        </c:ser>
        <c:ser>
          <c:idx val="1"/>
          <c:order val="1"/>
          <c:tx>
            <c:strRef>
              <c:f>'HC 4'!$AI$5</c:f>
              <c:strCache>
                <c:ptCount val="1"/>
                <c:pt idx="0">
                  <c:v>Lacta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'HC 4'!$AJ$8:$AQ$8</c:f>
                <c:numCache>
                  <c:formatCode>General</c:formatCode>
                  <c:ptCount val="8"/>
                  <c:pt idx="0">
                    <c:v>3641.424143492904</c:v>
                  </c:pt>
                  <c:pt idx="1">
                    <c:v>8811.706776442508</c:v>
                  </c:pt>
                  <c:pt idx="2">
                    <c:v>7439.064178837373</c:v>
                  </c:pt>
                  <c:pt idx="3">
                    <c:v>13659.04240019333</c:v>
                  </c:pt>
                  <c:pt idx="4">
                    <c:v>635.0402759335934</c:v>
                  </c:pt>
                  <c:pt idx="5">
                    <c:v>574.0426790029956</c:v>
                  </c:pt>
                  <c:pt idx="6">
                    <c:v>815.0806275754884</c:v>
                  </c:pt>
                  <c:pt idx="7">
                    <c:v>850.4859050212144</c:v>
                  </c:pt>
                </c:numCache>
              </c:numRef>
            </c:plus>
            <c:minus>
              <c:numLit>
                <c:ptCount val="0"/>
              </c:numLit>
            </c:minus>
          </c:errBars>
          <c:cat>
            <c:multiLvlStrRef>
              <c:f>'HC 4'!$AJ$1:$AQ$3</c:f>
              <c:multiLvlStrCache>
                <c:ptCount val="8"/>
                <c:lvl>
                  <c:pt idx="0">
                    <c:v>CTR</c:v>
                  </c:pt>
                  <c:pt idx="1">
                    <c:v>L2A(-)</c:v>
                  </c:pt>
                  <c:pt idx="2">
                    <c:v>CTR</c:v>
                  </c:pt>
                  <c:pt idx="3">
                    <c:v>L2A(-)</c:v>
                  </c:pt>
                  <c:pt idx="4">
                    <c:v>CTR</c:v>
                  </c:pt>
                  <c:pt idx="5">
                    <c:v>L2A(-)</c:v>
                  </c:pt>
                  <c:pt idx="6">
                    <c:v>CTR</c:v>
                  </c:pt>
                  <c:pt idx="7">
                    <c:v>L2A(-)</c:v>
                  </c:pt>
                </c:lvl>
                <c:lvl>
                  <c:pt idx="0">
                    <c:v>None</c:v>
                  </c:pt>
                  <c:pt idx="2">
                    <c:v>OL</c:v>
                  </c:pt>
                  <c:pt idx="4">
                    <c:v>None</c:v>
                  </c:pt>
                  <c:pt idx="6">
                    <c:v>OL</c:v>
                  </c:pt>
                </c:lvl>
                <c:lvl>
                  <c:pt idx="0">
                    <c:v>DGN</c:v>
                  </c:pt>
                  <c:pt idx="4">
                    <c:v>DGN FS</c:v>
                  </c:pt>
                </c:lvl>
              </c:multiLvlStrCache>
            </c:multiLvlStrRef>
          </c:cat>
          <c:val>
            <c:numRef>
              <c:f>'HC 4'!$AJ$5:$AQ$5</c:f>
              <c:numCache>
                <c:formatCode>0.0</c:formatCode>
                <c:ptCount val="8"/>
                <c:pt idx="0">
                  <c:v>127110.0445877778</c:v>
                </c:pt>
                <c:pt idx="1">
                  <c:v>140362.9775066425</c:v>
                </c:pt>
                <c:pt idx="2">
                  <c:v>131861.0680662244</c:v>
                </c:pt>
                <c:pt idx="3">
                  <c:v>126442.33336768</c:v>
                </c:pt>
                <c:pt idx="4">
                  <c:v>5209.30917801552</c:v>
                </c:pt>
                <c:pt idx="5">
                  <c:v>4155.284542131917</c:v>
                </c:pt>
                <c:pt idx="6">
                  <c:v>7429.799201733605</c:v>
                </c:pt>
                <c:pt idx="7">
                  <c:v>5036.76107621602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-2121182888"/>
        <c:axId val="-2141467896"/>
      </c:barChart>
      <c:catAx>
        <c:axId val="-2121182888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2141467896"/>
        <c:crosses val="autoZero"/>
        <c:auto val="1"/>
        <c:lblAlgn val="ctr"/>
        <c:lblOffset val="100"/>
        <c:noMultiLvlLbl val="0"/>
      </c:catAx>
      <c:valAx>
        <c:axId val="-2141467896"/>
        <c:scaling>
          <c:orientation val="minMax"/>
          <c:max val="150000.0"/>
          <c:min val="0.0"/>
        </c:scaling>
        <c:delete val="0"/>
        <c:axPos val="l"/>
        <c:numFmt formatCode="0" sourceLinked="0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  <a:effectLst/>
        </c:spPr>
        <c:txPr>
          <a:bodyPr/>
          <a:lstStyle/>
          <a:p>
            <a:pPr>
              <a:defRPr sz="800"/>
            </a:pPr>
            <a:endParaRPr lang="en-US"/>
          </a:p>
        </c:txPr>
        <c:crossAx val="-2121182888"/>
        <c:crosses val="autoZero"/>
        <c:crossBetween val="between"/>
        <c:majorUnit val="25000.0"/>
        <c:dispUnits>
          <c:builtInUnit val="thousands"/>
        </c:dispUnits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000">
          <a:latin typeface="Arial" pitchFamily="34" charset="0"/>
          <a:cs typeface="Arial" pitchFamily="34" charset="0"/>
        </a:defRPr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>
                <a:latin typeface="Arial"/>
              </a:defRPr>
            </a:lvl1pPr>
          </a:lstStyle>
          <a:p>
            <a:fld id="{0823ED3D-2086-46B3-809F-85624124FC39}" type="datetimeFigureOut">
              <a:rPr lang="en-US" smtClean="0"/>
              <a:pPr/>
              <a:t>3/15/15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06638" y="720725"/>
            <a:ext cx="2701925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>
                <a:latin typeface="Arial"/>
              </a:defRPr>
            </a:lvl1pPr>
          </a:lstStyle>
          <a:p>
            <a:fld id="{8EEFB509-05F1-4744-8F69-2434595B91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0528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65D66E-7473-40BD-8F80-BC2F22BF94B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006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8205-9BE4-4B1A-A71D-701434D85E67}" type="datetimeFigureOut">
              <a:rPr lang="en-US" smtClean="0"/>
              <a:t>3/15/15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D130-1F9E-4BFB-B447-19A7BE8E8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72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8205-9BE4-4B1A-A71D-701434D85E67}" type="datetimeFigureOut">
              <a:rPr lang="en-US" smtClean="0"/>
              <a:t>3/15/15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D130-1F9E-4BFB-B447-19A7BE8E8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5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8205-9BE4-4B1A-A71D-701434D85E67}" type="datetimeFigureOut">
              <a:rPr lang="en-US" smtClean="0"/>
              <a:t>3/15/15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D130-1F9E-4BFB-B447-19A7BE8E8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25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8205-9BE4-4B1A-A71D-701434D85E67}" type="datetimeFigureOut">
              <a:rPr lang="en-US" smtClean="0"/>
              <a:t>3/15/15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D130-1F9E-4BFB-B447-19A7BE8E8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778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8205-9BE4-4B1A-A71D-701434D85E67}" type="datetimeFigureOut">
              <a:rPr lang="en-US" smtClean="0"/>
              <a:t>3/15/15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D130-1F9E-4BFB-B447-19A7BE8E8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649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8205-9BE4-4B1A-A71D-701434D85E67}" type="datetimeFigureOut">
              <a:rPr lang="en-US" smtClean="0"/>
              <a:t>3/15/15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D130-1F9E-4BFB-B447-19A7BE8E8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49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8205-9BE4-4B1A-A71D-701434D85E67}" type="datetimeFigureOut">
              <a:rPr lang="en-US" smtClean="0"/>
              <a:t>3/15/15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D130-1F9E-4BFB-B447-19A7BE8E8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122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8205-9BE4-4B1A-A71D-701434D85E67}" type="datetimeFigureOut">
              <a:rPr lang="en-US" smtClean="0"/>
              <a:t>3/15/15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D130-1F9E-4BFB-B447-19A7BE8E8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061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8205-9BE4-4B1A-A71D-701434D85E67}" type="datetimeFigureOut">
              <a:rPr lang="en-US" smtClean="0"/>
              <a:t>3/15/15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D130-1F9E-4BFB-B447-19A7BE8E8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196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8205-9BE4-4B1A-A71D-701434D85E67}" type="datetimeFigureOut">
              <a:rPr lang="en-US" smtClean="0"/>
              <a:t>3/15/15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D130-1F9E-4BFB-B447-19A7BE8E8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123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8205-9BE4-4B1A-A71D-701434D85E67}" type="datetimeFigureOut">
              <a:rPr lang="en-US" smtClean="0"/>
              <a:t>3/15/15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D130-1F9E-4BFB-B447-19A7BE8E8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459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fld id="{32748205-9BE4-4B1A-A71D-701434D85E67}" type="datetimeFigureOut">
              <a:rPr lang="en-US" smtClean="0"/>
              <a:pPr/>
              <a:t>3/15/15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fld id="{6D1BD130-1F9E-4BFB-B447-19A7BE8E85A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12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.jpeg"/><Relationship Id="rId14" Type="http://schemas.microsoft.com/office/2007/relationships/hdphoto" Target="../media/hdphoto6.wdp"/><Relationship Id="rId15" Type="http://schemas.openxmlformats.org/officeDocument/2006/relationships/image" Target="../media/image7.jpeg"/><Relationship Id="rId16" Type="http://schemas.microsoft.com/office/2007/relationships/hdphoto" Target="../media/hdphoto7.wdp"/><Relationship Id="rId17" Type="http://schemas.openxmlformats.org/officeDocument/2006/relationships/image" Target="../media/image8.jpeg"/><Relationship Id="rId18" Type="http://schemas.microsoft.com/office/2007/relationships/hdphoto" Target="../media/hdphoto8.wdp"/><Relationship Id="rId19" Type="http://schemas.openxmlformats.org/officeDocument/2006/relationships/image" Target="../media/image9.png"/><Relationship Id="rId50" Type="http://schemas.microsoft.com/office/2007/relationships/hdphoto" Target="../media/hdphoto17.wdp"/><Relationship Id="rId51" Type="http://schemas.openxmlformats.org/officeDocument/2006/relationships/image" Target="../media/image29.png"/><Relationship Id="rId52" Type="http://schemas.microsoft.com/office/2007/relationships/hdphoto" Target="../media/hdphoto18.wdp"/><Relationship Id="rId53" Type="http://schemas.openxmlformats.org/officeDocument/2006/relationships/image" Target="../media/image30.jpeg"/><Relationship Id="rId54" Type="http://schemas.microsoft.com/office/2007/relationships/hdphoto" Target="../media/hdphoto19.wdp"/><Relationship Id="rId55" Type="http://schemas.openxmlformats.org/officeDocument/2006/relationships/image" Target="../media/image31.png"/><Relationship Id="rId56" Type="http://schemas.openxmlformats.org/officeDocument/2006/relationships/image" Target="../media/image32.png"/><Relationship Id="rId40" Type="http://schemas.openxmlformats.org/officeDocument/2006/relationships/image" Target="../media/image21.png"/><Relationship Id="rId41" Type="http://schemas.openxmlformats.org/officeDocument/2006/relationships/image" Target="../media/image22.png"/><Relationship Id="rId42" Type="http://schemas.openxmlformats.org/officeDocument/2006/relationships/image" Target="../media/image23.png"/><Relationship Id="rId43" Type="http://schemas.openxmlformats.org/officeDocument/2006/relationships/image" Target="../media/image24.png"/><Relationship Id="rId44" Type="http://schemas.openxmlformats.org/officeDocument/2006/relationships/image" Target="../media/image25.png"/><Relationship Id="rId45" Type="http://schemas.openxmlformats.org/officeDocument/2006/relationships/chart" Target="../charts/chart2.xml"/><Relationship Id="rId46" Type="http://schemas.openxmlformats.org/officeDocument/2006/relationships/image" Target="../media/image26.png"/><Relationship Id="rId47" Type="http://schemas.openxmlformats.org/officeDocument/2006/relationships/image" Target="../media/image27.png"/><Relationship Id="rId48" Type="http://schemas.openxmlformats.org/officeDocument/2006/relationships/chart" Target="../charts/chart3.xml"/><Relationship Id="rId49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microsoft.com/office/2007/relationships/hdphoto" Target="../media/hdphoto1.wdp"/><Relationship Id="rId5" Type="http://schemas.openxmlformats.org/officeDocument/2006/relationships/image" Target="../media/image2.png"/><Relationship Id="rId6" Type="http://schemas.microsoft.com/office/2007/relationships/hdphoto" Target="../media/hdphoto2.wdp"/><Relationship Id="rId7" Type="http://schemas.openxmlformats.org/officeDocument/2006/relationships/image" Target="../media/image3.png"/><Relationship Id="rId8" Type="http://schemas.microsoft.com/office/2007/relationships/hdphoto" Target="../media/hdphoto3.wdp"/><Relationship Id="rId9" Type="http://schemas.openxmlformats.org/officeDocument/2006/relationships/image" Target="../media/image4.png"/><Relationship Id="rId30" Type="http://schemas.microsoft.com/office/2007/relationships/hdphoto" Target="../media/hdphoto14.wdp"/><Relationship Id="rId31" Type="http://schemas.openxmlformats.org/officeDocument/2006/relationships/image" Target="../media/image15.jpeg"/><Relationship Id="rId32" Type="http://schemas.microsoft.com/office/2007/relationships/hdphoto" Target="../media/hdphoto15.wdp"/><Relationship Id="rId33" Type="http://schemas.openxmlformats.org/officeDocument/2006/relationships/image" Target="../media/image16.jpeg"/><Relationship Id="rId34" Type="http://schemas.microsoft.com/office/2007/relationships/hdphoto" Target="../media/hdphoto16.wdp"/><Relationship Id="rId35" Type="http://schemas.openxmlformats.org/officeDocument/2006/relationships/image" Target="../media/image17.png"/><Relationship Id="rId36" Type="http://schemas.openxmlformats.org/officeDocument/2006/relationships/image" Target="../media/image18.png"/><Relationship Id="rId37" Type="http://schemas.openxmlformats.org/officeDocument/2006/relationships/image" Target="../media/image19.png"/><Relationship Id="rId38" Type="http://schemas.openxmlformats.org/officeDocument/2006/relationships/chart" Target="../charts/chart1.xml"/><Relationship Id="rId39" Type="http://schemas.openxmlformats.org/officeDocument/2006/relationships/image" Target="../media/image20.png"/><Relationship Id="rId20" Type="http://schemas.microsoft.com/office/2007/relationships/hdphoto" Target="../media/hdphoto9.wdp"/><Relationship Id="rId21" Type="http://schemas.openxmlformats.org/officeDocument/2006/relationships/image" Target="../media/image10.png"/><Relationship Id="rId22" Type="http://schemas.microsoft.com/office/2007/relationships/hdphoto" Target="../media/hdphoto10.wdp"/><Relationship Id="rId23" Type="http://schemas.openxmlformats.org/officeDocument/2006/relationships/image" Target="../media/image11.png"/><Relationship Id="rId24" Type="http://schemas.microsoft.com/office/2007/relationships/hdphoto" Target="../media/hdphoto11.wdp"/><Relationship Id="rId25" Type="http://schemas.openxmlformats.org/officeDocument/2006/relationships/image" Target="../media/image12.png"/><Relationship Id="rId26" Type="http://schemas.microsoft.com/office/2007/relationships/hdphoto" Target="../media/hdphoto12.wdp"/><Relationship Id="rId27" Type="http://schemas.openxmlformats.org/officeDocument/2006/relationships/image" Target="../media/image13.jpeg"/><Relationship Id="rId28" Type="http://schemas.microsoft.com/office/2007/relationships/hdphoto" Target="../media/hdphoto13.wdp"/><Relationship Id="rId29" Type="http://schemas.openxmlformats.org/officeDocument/2006/relationships/image" Target="../media/image14.jpeg"/><Relationship Id="rId10" Type="http://schemas.microsoft.com/office/2007/relationships/hdphoto" Target="../media/hdphoto4.wdp"/><Relationship Id="rId11" Type="http://schemas.openxmlformats.org/officeDocument/2006/relationships/image" Target="../media/image5.jpeg"/><Relationship Id="rId12" Type="http://schemas.microsoft.com/office/2007/relationships/hdphoto" Target="../media/hdphoto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TextBox 144"/>
          <p:cNvSpPr txBox="1"/>
          <p:nvPr/>
        </p:nvSpPr>
        <p:spPr>
          <a:xfrm>
            <a:off x="3770421" y="8836223"/>
            <a:ext cx="3087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 smtClean="0">
                <a:latin typeface="Arial"/>
              </a:rPr>
              <a:t>Kaushik and Cuervo Suppl. Fig. 2</a:t>
            </a:r>
            <a:endParaRPr lang="en-US" sz="1400" b="1" dirty="0">
              <a:latin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1856" y="41964"/>
            <a:ext cx="2872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a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9" name="TextBox 248"/>
          <p:cNvSpPr txBox="1"/>
          <p:nvPr/>
        </p:nvSpPr>
        <p:spPr>
          <a:xfrm>
            <a:off x="0" y="3885311"/>
            <a:ext cx="234904" cy="2906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f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8" name="Picture 127"/>
          <p:cNvPicPr>
            <a:picLocks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415702" y="5032594"/>
            <a:ext cx="665088" cy="863379"/>
          </a:xfrm>
          <a:prstGeom prst="rect">
            <a:avLst/>
          </a:prstGeom>
        </p:spPr>
      </p:pic>
      <p:pic>
        <p:nvPicPr>
          <p:cNvPr id="129" name="Picture 128"/>
          <p:cNvPicPr>
            <a:picLocks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>
            <a:off x="1222018" y="5131740"/>
            <a:ext cx="863379" cy="659375"/>
          </a:xfrm>
          <a:prstGeom prst="rect">
            <a:avLst/>
          </a:prstGeom>
        </p:spPr>
      </p:pic>
      <p:pic>
        <p:nvPicPr>
          <p:cNvPr id="130" name="Picture 129"/>
          <p:cNvPicPr>
            <a:picLocks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27480" y="5131740"/>
            <a:ext cx="863379" cy="660914"/>
          </a:xfrm>
          <a:prstGeom prst="rect">
            <a:avLst/>
          </a:prstGeom>
        </p:spPr>
      </p:pic>
      <p:pic>
        <p:nvPicPr>
          <p:cNvPr id="131" name="Picture 130"/>
          <p:cNvPicPr>
            <a:picLocks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4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21652" y="5131740"/>
            <a:ext cx="863379" cy="663796"/>
          </a:xfrm>
          <a:prstGeom prst="rect">
            <a:avLst/>
          </a:prstGeom>
        </p:spPr>
      </p:pic>
      <p:pic>
        <p:nvPicPr>
          <p:cNvPr id="137" name="Picture 136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4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480" y="5843191"/>
            <a:ext cx="857746" cy="943520"/>
          </a:xfrm>
          <a:prstGeom prst="rect">
            <a:avLst/>
          </a:prstGeom>
        </p:spPr>
      </p:pic>
      <p:pic>
        <p:nvPicPr>
          <p:cNvPr id="138" name="Picture 137"/>
          <p:cNvPicPr>
            <a:picLocks noChangeAspect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4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2018" y="5843191"/>
            <a:ext cx="857746" cy="943520"/>
          </a:xfrm>
          <a:prstGeom prst="rect">
            <a:avLst/>
          </a:prstGeom>
        </p:spPr>
      </p:pic>
      <p:pic>
        <p:nvPicPr>
          <p:cNvPr id="143" name="Picture 142"/>
          <p:cNvPicPr>
            <a:picLocks noChangeAspect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4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021653" y="5843191"/>
            <a:ext cx="857746" cy="943520"/>
          </a:xfrm>
          <a:prstGeom prst="rect">
            <a:avLst/>
          </a:prstGeom>
        </p:spPr>
      </p:pic>
      <p:sp>
        <p:nvSpPr>
          <p:cNvPr id="242" name="Rectangle 241"/>
          <p:cNvSpPr>
            <a:spLocks/>
          </p:cNvSpPr>
          <p:nvPr/>
        </p:nvSpPr>
        <p:spPr>
          <a:xfrm rot="16200000">
            <a:off x="3530986" y="6160743"/>
            <a:ext cx="232180" cy="297731"/>
          </a:xfrm>
          <a:prstGeom prst="rect">
            <a:avLst/>
          </a:prstGeom>
          <a:noFill/>
          <a:ln w="9525" cmpd="sng">
            <a:solidFill>
              <a:schemeClr val="bg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</a:endParaRPr>
          </a:p>
        </p:txBody>
      </p:sp>
      <p:pic>
        <p:nvPicPr>
          <p:cNvPr id="139" name="Picture 138"/>
          <p:cNvPicPr>
            <a:picLocks noChangeAspect="1"/>
          </p:cNvPicPr>
          <p:nvPr/>
        </p:nvPicPr>
        <p:blipFill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rightnessContrast bright="4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16556" y="5849386"/>
            <a:ext cx="857746" cy="943520"/>
          </a:xfrm>
          <a:prstGeom prst="rect">
            <a:avLst/>
          </a:prstGeom>
        </p:spPr>
      </p:pic>
      <p:sp>
        <p:nvSpPr>
          <p:cNvPr id="236" name="Rectangle 235"/>
          <p:cNvSpPr>
            <a:spLocks/>
          </p:cNvSpPr>
          <p:nvPr/>
        </p:nvSpPr>
        <p:spPr>
          <a:xfrm rot="16200000">
            <a:off x="831363" y="5810416"/>
            <a:ext cx="232180" cy="297731"/>
          </a:xfrm>
          <a:prstGeom prst="rect">
            <a:avLst/>
          </a:prstGeom>
          <a:noFill/>
          <a:ln w="9525" cmpd="sng">
            <a:solidFill>
              <a:schemeClr val="bg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</a:endParaRPr>
          </a:p>
        </p:txBody>
      </p:sp>
      <p:pic>
        <p:nvPicPr>
          <p:cNvPr id="127" name="Picture 126"/>
          <p:cNvPicPr>
            <a:picLocks/>
          </p:cNvPicPr>
          <p:nvPr/>
        </p:nvPicPr>
        <p:blipFill rotWithShape="1">
          <a:blip r:embed="rId19" cstate="print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4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>
            <a:off x="316556" y="6811521"/>
            <a:ext cx="863379" cy="664801"/>
          </a:xfrm>
          <a:prstGeom prst="rect">
            <a:avLst/>
          </a:prstGeom>
        </p:spPr>
      </p:pic>
      <p:pic>
        <p:nvPicPr>
          <p:cNvPr id="125" name="Picture 124"/>
          <p:cNvPicPr>
            <a:picLocks/>
          </p:cNvPicPr>
          <p:nvPr/>
        </p:nvPicPr>
        <p:blipFill rotWithShape="1">
          <a:blip r:embed="rId21" cstate="print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rightnessContrast bright="4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27480" y="6811521"/>
            <a:ext cx="863379" cy="664801"/>
          </a:xfrm>
          <a:prstGeom prst="rect">
            <a:avLst/>
          </a:prstGeom>
        </p:spPr>
      </p:pic>
      <p:pic>
        <p:nvPicPr>
          <p:cNvPr id="126" name="Picture 125"/>
          <p:cNvPicPr>
            <a:picLocks/>
          </p:cNvPicPr>
          <p:nvPr/>
        </p:nvPicPr>
        <p:blipFill rotWithShape="1">
          <a:blip r:embed="rId23" cstate="print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rightnessContrast bright="4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22018" y="6811521"/>
            <a:ext cx="863379" cy="664801"/>
          </a:xfrm>
          <a:prstGeom prst="rect">
            <a:avLst/>
          </a:prstGeom>
        </p:spPr>
      </p:pic>
      <p:pic>
        <p:nvPicPr>
          <p:cNvPr id="132" name="Picture 131"/>
          <p:cNvPicPr>
            <a:picLocks/>
          </p:cNvPicPr>
          <p:nvPr/>
        </p:nvPicPr>
        <p:blipFill rotWithShape="1">
          <a:blip r:embed="rId25" cstate="print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rightnessContrast bright="4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>
            <a:off x="3021653" y="6811521"/>
            <a:ext cx="863379" cy="664801"/>
          </a:xfrm>
          <a:prstGeom prst="rect">
            <a:avLst/>
          </a:prstGeom>
        </p:spPr>
      </p:pic>
      <p:pic>
        <p:nvPicPr>
          <p:cNvPr id="141" name="Picture 140"/>
          <p:cNvPicPr>
            <a:picLocks noChangeAspect="1"/>
          </p:cNvPicPr>
          <p:nvPr/>
        </p:nvPicPr>
        <p:blipFill>
          <a:blip r:embed="rId27" cstate="print">
            <a:extLst>
              <a:ext uri="{BEBA8EAE-BF5A-486C-A8C5-ECC9F3942E4B}">
                <a14:imgProps xmlns:a14="http://schemas.microsoft.com/office/drawing/2010/main">
                  <a14:imgLayer r:embed="rId28">
                    <a14:imgEffect>
                      <a14:brightnessContrast bright="4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480" y="4172648"/>
            <a:ext cx="857746" cy="943520"/>
          </a:xfrm>
          <a:prstGeom prst="rect">
            <a:avLst/>
          </a:prstGeom>
        </p:spPr>
      </p:pic>
      <p:pic>
        <p:nvPicPr>
          <p:cNvPr id="142" name="Picture 141"/>
          <p:cNvPicPr>
            <a:picLocks noChangeAspect="1"/>
          </p:cNvPicPr>
          <p:nvPr/>
        </p:nvPicPr>
        <p:blipFill>
          <a:blip r:embed="rId29" cstate="print">
            <a:extLst>
              <a:ext uri="{BEBA8EAE-BF5A-486C-A8C5-ECC9F3942E4B}">
                <a14:imgProps xmlns:a14="http://schemas.microsoft.com/office/drawing/2010/main">
                  <a14:imgLayer r:embed="rId30">
                    <a14:imgEffect>
                      <a14:brightnessContrast bright="4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652" y="4172648"/>
            <a:ext cx="857746" cy="943520"/>
          </a:xfrm>
          <a:prstGeom prst="rect">
            <a:avLst/>
          </a:prstGeom>
        </p:spPr>
      </p:pic>
      <p:pic>
        <p:nvPicPr>
          <p:cNvPr id="144" name="Picture 143"/>
          <p:cNvPicPr>
            <a:picLocks noChangeAspect="1"/>
          </p:cNvPicPr>
          <p:nvPr/>
        </p:nvPicPr>
        <p:blipFill>
          <a:blip r:embed="rId31" cstate="print">
            <a:extLst>
              <a:ext uri="{BEBA8EAE-BF5A-486C-A8C5-ECC9F3942E4B}">
                <a14:imgProps xmlns:a14="http://schemas.microsoft.com/office/drawing/2010/main">
                  <a14:imgLayer r:embed="rId32">
                    <a14:imgEffect>
                      <a14:brightnessContrast bright="4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3669" y="4215535"/>
            <a:ext cx="943520" cy="857746"/>
          </a:xfrm>
          <a:prstGeom prst="rect">
            <a:avLst/>
          </a:prstGeom>
        </p:spPr>
      </p:pic>
      <p:sp>
        <p:nvSpPr>
          <p:cNvPr id="215" name="TextBox 214"/>
          <p:cNvSpPr txBox="1"/>
          <p:nvPr/>
        </p:nvSpPr>
        <p:spPr>
          <a:xfrm rot="16200000">
            <a:off x="-67890" y="6543148"/>
            <a:ext cx="510774" cy="2324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L2A(-)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16" name="TextBox 215"/>
          <p:cNvSpPr txBox="1"/>
          <p:nvPr/>
        </p:nvSpPr>
        <p:spPr>
          <a:xfrm rot="16200000">
            <a:off x="-24109" y="4873244"/>
            <a:ext cx="423211" cy="2324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CTR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17" name="TextBox 216"/>
          <p:cNvSpPr txBox="1"/>
          <p:nvPr/>
        </p:nvSpPr>
        <p:spPr>
          <a:xfrm>
            <a:off x="519150" y="3984129"/>
            <a:ext cx="463830" cy="2324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None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18" name="TextBox 217"/>
          <p:cNvSpPr txBox="1"/>
          <p:nvPr/>
        </p:nvSpPr>
        <p:spPr>
          <a:xfrm>
            <a:off x="1490639" y="3984129"/>
            <a:ext cx="331772" cy="2324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NL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19" name="TextBox 218"/>
          <p:cNvSpPr txBox="1"/>
          <p:nvPr/>
        </p:nvSpPr>
        <p:spPr>
          <a:xfrm>
            <a:off x="2390046" y="3984129"/>
            <a:ext cx="343881" cy="2324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kern="0" dirty="0" smtClean="0">
                <a:solidFill>
                  <a:sysClr val="windowText" lastClr="000000"/>
                </a:solidFill>
                <a:latin typeface="Arial"/>
              </a:rPr>
              <a:t>OL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20" name="TextBox 219"/>
          <p:cNvSpPr txBox="1"/>
          <p:nvPr/>
        </p:nvSpPr>
        <p:spPr>
          <a:xfrm>
            <a:off x="3157078" y="3984129"/>
            <a:ext cx="598159" cy="2324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OL +NL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140" name="Picture 139"/>
          <p:cNvPicPr>
            <a:picLocks noChangeAspect="1"/>
          </p:cNvPicPr>
          <p:nvPr/>
        </p:nvPicPr>
        <p:blipFill>
          <a:blip r:embed="rId33" cstate="print">
            <a:extLst>
              <a:ext uri="{BEBA8EAE-BF5A-486C-A8C5-ECC9F3942E4B}">
                <a14:imgProps xmlns:a14="http://schemas.microsoft.com/office/drawing/2010/main">
                  <a14:imgLayer r:embed="rId34">
                    <a14:imgEffect>
                      <a14:brightnessContrast bright="4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222019" y="4172648"/>
            <a:ext cx="857746" cy="943520"/>
          </a:xfrm>
          <a:prstGeom prst="rect">
            <a:avLst/>
          </a:prstGeom>
        </p:spPr>
      </p:pic>
      <p:sp>
        <p:nvSpPr>
          <p:cNvPr id="248" name="Rectangle 247"/>
          <p:cNvSpPr>
            <a:spLocks/>
          </p:cNvSpPr>
          <p:nvPr/>
        </p:nvSpPr>
        <p:spPr>
          <a:xfrm rot="16200000">
            <a:off x="1414350" y="4658298"/>
            <a:ext cx="237429" cy="302183"/>
          </a:xfrm>
          <a:prstGeom prst="rect">
            <a:avLst/>
          </a:prstGeom>
          <a:noFill/>
          <a:ln w="9525" cmpd="sng">
            <a:solidFill>
              <a:schemeClr val="bg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</a:endParaRPr>
          </a:p>
        </p:txBody>
      </p:sp>
      <p:sp>
        <p:nvSpPr>
          <p:cNvPr id="246" name="Rectangle 245"/>
          <p:cNvSpPr>
            <a:spLocks/>
          </p:cNvSpPr>
          <p:nvPr/>
        </p:nvSpPr>
        <p:spPr>
          <a:xfrm rot="5400000">
            <a:off x="2510641" y="4796563"/>
            <a:ext cx="232180" cy="297731"/>
          </a:xfrm>
          <a:prstGeom prst="rect">
            <a:avLst/>
          </a:prstGeom>
          <a:noFill/>
          <a:ln w="9525" cmpd="sng">
            <a:solidFill>
              <a:schemeClr val="bg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</a:endParaRPr>
          </a:p>
        </p:txBody>
      </p:sp>
      <p:sp>
        <p:nvSpPr>
          <p:cNvPr id="244" name="Rectangle 243"/>
          <p:cNvSpPr>
            <a:spLocks/>
          </p:cNvSpPr>
          <p:nvPr/>
        </p:nvSpPr>
        <p:spPr>
          <a:xfrm rot="5400000">
            <a:off x="3377034" y="4211847"/>
            <a:ext cx="232180" cy="297731"/>
          </a:xfrm>
          <a:prstGeom prst="rect">
            <a:avLst/>
          </a:prstGeom>
          <a:noFill/>
          <a:ln w="9525" cmpd="sng">
            <a:solidFill>
              <a:schemeClr val="bg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</a:endParaRPr>
          </a:p>
        </p:txBody>
      </p:sp>
      <p:sp>
        <p:nvSpPr>
          <p:cNvPr id="240" name="Rectangle 239"/>
          <p:cNvSpPr>
            <a:spLocks/>
          </p:cNvSpPr>
          <p:nvPr/>
        </p:nvSpPr>
        <p:spPr>
          <a:xfrm rot="5400000">
            <a:off x="2259976" y="6495448"/>
            <a:ext cx="232180" cy="297731"/>
          </a:xfrm>
          <a:prstGeom prst="rect">
            <a:avLst/>
          </a:prstGeom>
          <a:noFill/>
          <a:ln w="9525" cmpd="sng">
            <a:solidFill>
              <a:schemeClr val="bg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</a:endParaRPr>
          </a:p>
        </p:txBody>
      </p:sp>
      <p:sp>
        <p:nvSpPr>
          <p:cNvPr id="238" name="Rectangle 237"/>
          <p:cNvSpPr>
            <a:spLocks/>
          </p:cNvSpPr>
          <p:nvPr/>
        </p:nvSpPr>
        <p:spPr>
          <a:xfrm rot="5400000">
            <a:off x="1716242" y="6117541"/>
            <a:ext cx="232180" cy="297731"/>
          </a:xfrm>
          <a:prstGeom prst="rect">
            <a:avLst/>
          </a:prstGeom>
          <a:noFill/>
          <a:ln w="9525" cmpd="sng">
            <a:solidFill>
              <a:schemeClr val="bg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</a:endParaRPr>
          </a:p>
        </p:txBody>
      </p:sp>
      <p:sp>
        <p:nvSpPr>
          <p:cNvPr id="234" name="Rectangle 233"/>
          <p:cNvSpPr>
            <a:spLocks/>
          </p:cNvSpPr>
          <p:nvPr/>
        </p:nvSpPr>
        <p:spPr>
          <a:xfrm rot="5400000">
            <a:off x="671549" y="4642483"/>
            <a:ext cx="235895" cy="297725"/>
          </a:xfrm>
          <a:prstGeom prst="rect">
            <a:avLst/>
          </a:prstGeom>
          <a:noFill/>
          <a:ln w="9525" cmpd="sng">
            <a:solidFill>
              <a:schemeClr val="bg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</a:endParaRPr>
          </a:p>
        </p:txBody>
      </p:sp>
      <p:sp>
        <p:nvSpPr>
          <p:cNvPr id="231" name="TextBox 230"/>
          <p:cNvSpPr txBox="1"/>
          <p:nvPr/>
        </p:nvSpPr>
        <p:spPr>
          <a:xfrm>
            <a:off x="266296" y="4132346"/>
            <a:ext cx="543700" cy="348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kern="0" dirty="0" smtClean="0">
                <a:solidFill>
                  <a:srgbClr val="008000"/>
                </a:solidFill>
                <a:latin typeface="Arial"/>
              </a:rPr>
              <a:t>PLIN3</a:t>
            </a:r>
            <a:endParaRPr lang="en-US" sz="900" b="1" kern="0" dirty="0">
              <a:solidFill>
                <a:srgbClr val="008000"/>
              </a:solidFill>
              <a:latin typeface="Arial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"/>
              </a:rPr>
              <a:t>LAMP1</a:t>
            </a: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Arial"/>
            </a:endParaRPr>
          </a:p>
        </p:txBody>
      </p:sp>
      <p:cxnSp>
        <p:nvCxnSpPr>
          <p:cNvPr id="208" name="Straight Connector 207"/>
          <p:cNvCxnSpPr/>
          <p:nvPr/>
        </p:nvCxnSpPr>
        <p:spPr>
          <a:xfrm>
            <a:off x="3680897" y="6736889"/>
            <a:ext cx="160889" cy="0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9" name="TextBox 208"/>
          <p:cNvSpPr txBox="1"/>
          <p:nvPr/>
        </p:nvSpPr>
        <p:spPr>
          <a:xfrm rot="10800000" flipV="1">
            <a:off x="3577291" y="6566649"/>
            <a:ext cx="368098" cy="1888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 smtClean="0">
                <a:solidFill>
                  <a:schemeClr val="bg1"/>
                </a:solidFill>
                <a:latin typeface="Arial"/>
              </a:rPr>
              <a:t>5 </a:t>
            </a:r>
            <a:r>
              <a:rPr lang="en-US" sz="700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m</a:t>
            </a:r>
            <a:r>
              <a:rPr lang="en-US" sz="700" dirty="0" smtClean="0">
                <a:solidFill>
                  <a:schemeClr val="bg1"/>
                </a:solidFill>
                <a:latin typeface="Arial"/>
              </a:rPr>
              <a:t>m</a:t>
            </a:r>
            <a:endParaRPr lang="en-US" sz="700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313" name="TextBox 312"/>
          <p:cNvSpPr txBox="1"/>
          <p:nvPr/>
        </p:nvSpPr>
        <p:spPr>
          <a:xfrm>
            <a:off x="91856" y="1591192"/>
            <a:ext cx="284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c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4" name="TextBox 65"/>
          <p:cNvSpPr txBox="1"/>
          <p:nvPr/>
        </p:nvSpPr>
        <p:spPr>
          <a:xfrm>
            <a:off x="165980" y="2049443"/>
            <a:ext cx="28372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Lacta      -    +     -  </a:t>
            </a:r>
            <a:r>
              <a:rPr kumimoji="0" lang="en-US" sz="10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   +     -     +     -     + 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74" name="TextBox 55"/>
          <p:cNvSpPr txBox="1"/>
          <p:nvPr/>
        </p:nvSpPr>
        <p:spPr>
          <a:xfrm>
            <a:off x="629953" y="1851016"/>
            <a:ext cx="493044" cy="2708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CTR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275" name="Straight Connector 274"/>
          <p:cNvCxnSpPr/>
          <p:nvPr/>
        </p:nvCxnSpPr>
        <p:spPr>
          <a:xfrm>
            <a:off x="668366" y="2063470"/>
            <a:ext cx="416218" cy="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276" name="TextBox 57"/>
          <p:cNvSpPr txBox="1"/>
          <p:nvPr/>
        </p:nvSpPr>
        <p:spPr>
          <a:xfrm>
            <a:off x="1061478" y="1851016"/>
            <a:ext cx="594586" cy="2708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L2A(-)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277" name="Straight Connector 276"/>
          <p:cNvCxnSpPr/>
          <p:nvPr/>
        </p:nvCxnSpPr>
        <p:spPr>
          <a:xfrm>
            <a:off x="1150662" y="2063470"/>
            <a:ext cx="416218" cy="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279" name="Straight Connector 278"/>
          <p:cNvCxnSpPr/>
          <p:nvPr/>
        </p:nvCxnSpPr>
        <p:spPr>
          <a:xfrm>
            <a:off x="1626509" y="2063470"/>
            <a:ext cx="416218" cy="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281" name="Straight Connector 280"/>
          <p:cNvCxnSpPr/>
          <p:nvPr/>
        </p:nvCxnSpPr>
        <p:spPr>
          <a:xfrm>
            <a:off x="2133251" y="2063470"/>
            <a:ext cx="416218" cy="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</a:ln>
          <a:effectLst/>
        </p:spPr>
      </p:cxnSp>
      <p:pic>
        <p:nvPicPr>
          <p:cNvPr id="273" name="Picture 272"/>
          <p:cNvPicPr>
            <a:picLocks/>
          </p:cNvPicPr>
          <p:nvPr/>
        </p:nvPicPr>
        <p:blipFill rotWithShape="1"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6242" y="2266970"/>
            <a:ext cx="2009519" cy="327659"/>
          </a:xfrm>
          <a:prstGeom prst="rect">
            <a:avLst/>
          </a:prstGeom>
        </p:spPr>
      </p:pic>
      <p:sp>
        <p:nvSpPr>
          <p:cNvPr id="282" name="TextBox 63"/>
          <p:cNvSpPr txBox="1"/>
          <p:nvPr/>
        </p:nvSpPr>
        <p:spPr>
          <a:xfrm rot="16200000">
            <a:off x="140509" y="2867364"/>
            <a:ext cx="663656" cy="253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K48-Ubq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83" name="TextBox 64"/>
          <p:cNvSpPr txBox="1"/>
          <p:nvPr/>
        </p:nvSpPr>
        <p:spPr>
          <a:xfrm>
            <a:off x="182228" y="3505838"/>
            <a:ext cx="485378" cy="2392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kern="0" dirty="0" smtClean="0">
                <a:solidFill>
                  <a:sysClr val="windowText" lastClr="000000"/>
                </a:solidFill>
                <a:latin typeface="Arial"/>
                <a:cs typeface="Arial"/>
              </a:rPr>
              <a:t>Actin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308" name="TextBox 66"/>
          <p:cNvSpPr txBox="1"/>
          <p:nvPr/>
        </p:nvSpPr>
        <p:spPr>
          <a:xfrm>
            <a:off x="111620" y="2311152"/>
            <a:ext cx="555986" cy="2392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PLIN2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309" name="Picture 308"/>
          <p:cNvPicPr>
            <a:picLocks/>
          </p:cNvPicPr>
          <p:nvPr/>
        </p:nvPicPr>
        <p:blipFill rotWithShape="1"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6242" y="3485374"/>
            <a:ext cx="2005522" cy="280222"/>
          </a:xfrm>
          <a:prstGeom prst="rect">
            <a:avLst/>
          </a:prstGeom>
        </p:spPr>
      </p:pic>
      <p:pic>
        <p:nvPicPr>
          <p:cNvPr id="310" name="Picture 309"/>
          <p:cNvPicPr>
            <a:picLocks/>
          </p:cNvPicPr>
          <p:nvPr/>
        </p:nvPicPr>
        <p:blipFill rotWithShape="1"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6243" y="2624181"/>
            <a:ext cx="2009519" cy="787739"/>
          </a:xfrm>
          <a:prstGeom prst="rect">
            <a:avLst/>
          </a:prstGeom>
        </p:spPr>
      </p:pic>
      <p:sp>
        <p:nvSpPr>
          <p:cNvPr id="314" name="TextBox 55"/>
          <p:cNvSpPr txBox="1"/>
          <p:nvPr/>
        </p:nvSpPr>
        <p:spPr>
          <a:xfrm>
            <a:off x="1588095" y="1851016"/>
            <a:ext cx="493044" cy="2708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CTR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315" name="TextBox 57"/>
          <p:cNvSpPr txBox="1"/>
          <p:nvPr/>
        </p:nvSpPr>
        <p:spPr>
          <a:xfrm>
            <a:off x="2044068" y="1851016"/>
            <a:ext cx="594586" cy="2708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L2A(-)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316" name="TextBox 57"/>
          <p:cNvSpPr txBox="1"/>
          <p:nvPr/>
        </p:nvSpPr>
        <p:spPr>
          <a:xfrm>
            <a:off x="1893723" y="1621793"/>
            <a:ext cx="400622" cy="2708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OL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317" name="Straight Connector 316"/>
          <p:cNvCxnSpPr/>
          <p:nvPr/>
        </p:nvCxnSpPr>
        <p:spPr>
          <a:xfrm>
            <a:off x="1627037" y="1828132"/>
            <a:ext cx="933995" cy="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180" name="TextBox 179"/>
          <p:cNvSpPr txBox="1"/>
          <p:nvPr/>
        </p:nvSpPr>
        <p:spPr>
          <a:xfrm>
            <a:off x="1398851" y="57420"/>
            <a:ext cx="294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00" name="Chart 199"/>
          <p:cNvGraphicFramePr>
            <a:graphicFrameLocks/>
          </p:cNvGraphicFramePr>
          <p:nvPr>
            <p:extLst/>
          </p:nvPr>
        </p:nvGraphicFramePr>
        <p:xfrm>
          <a:off x="5408978" y="131279"/>
          <a:ext cx="1201567" cy="15945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8"/>
          </a:graphicData>
        </a:graphic>
      </p:graphicFrame>
      <p:sp>
        <p:nvSpPr>
          <p:cNvPr id="193" name="TextBox 192"/>
          <p:cNvSpPr txBox="1"/>
          <p:nvPr/>
        </p:nvSpPr>
        <p:spPr>
          <a:xfrm>
            <a:off x="6173445" y="278194"/>
            <a:ext cx="208041" cy="189368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latin typeface="Arial"/>
              </a:rPr>
              <a:t>**</a:t>
            </a:r>
          </a:p>
        </p:txBody>
      </p:sp>
      <p:sp>
        <p:nvSpPr>
          <p:cNvPr id="194" name="TextBox 193"/>
          <p:cNvSpPr txBox="1"/>
          <p:nvPr/>
        </p:nvSpPr>
        <p:spPr>
          <a:xfrm>
            <a:off x="6355510" y="303935"/>
            <a:ext cx="208041" cy="189368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latin typeface="Arial"/>
              </a:rPr>
              <a:t>*</a:t>
            </a:r>
            <a:r>
              <a:rPr lang="en-US" sz="900" dirty="0" smtClean="0">
                <a:latin typeface="Arial"/>
              </a:rPr>
              <a:t>**</a:t>
            </a:r>
            <a:endParaRPr lang="en-US" sz="900" dirty="0">
              <a:latin typeface="Arial"/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5981767" y="217505"/>
            <a:ext cx="208041" cy="189368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 smtClean="0">
                <a:latin typeface="Arial"/>
              </a:rPr>
              <a:t>*</a:t>
            </a:r>
            <a:r>
              <a:rPr lang="en-US" sz="900" dirty="0">
                <a:latin typeface="Arial"/>
              </a:rPr>
              <a:t>*</a:t>
            </a:r>
          </a:p>
        </p:txBody>
      </p:sp>
      <p:pic>
        <p:nvPicPr>
          <p:cNvPr id="182" name="Picture 181"/>
          <p:cNvPicPr>
            <a:picLocks noChangeAspect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23875" y="411865"/>
            <a:ext cx="1090024" cy="900901"/>
          </a:xfrm>
          <a:prstGeom prst="rect">
            <a:avLst/>
          </a:prstGeom>
        </p:spPr>
      </p:pic>
      <p:pic>
        <p:nvPicPr>
          <p:cNvPr id="183" name="Picture 182"/>
          <p:cNvPicPr>
            <a:picLocks noChangeAspect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651426" y="317233"/>
            <a:ext cx="900841" cy="1090096"/>
          </a:xfrm>
          <a:prstGeom prst="rect">
            <a:avLst/>
          </a:prstGeom>
        </p:spPr>
      </p:pic>
      <p:pic>
        <p:nvPicPr>
          <p:cNvPr id="184" name="Picture 183"/>
          <p:cNvPicPr>
            <a:picLocks noChangeAspect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579201" y="317233"/>
            <a:ext cx="900841" cy="1090096"/>
          </a:xfrm>
          <a:prstGeom prst="rect">
            <a:avLst/>
          </a:prstGeom>
        </p:spPr>
      </p:pic>
      <p:pic>
        <p:nvPicPr>
          <p:cNvPr id="185" name="Picture 184"/>
          <p:cNvPicPr>
            <a:picLocks noChangeAspect="1"/>
          </p:cNvPicPr>
          <p:nvPr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51650" y="411865"/>
            <a:ext cx="1090024" cy="900901"/>
          </a:xfrm>
          <a:prstGeom prst="rect">
            <a:avLst/>
          </a:prstGeom>
        </p:spPr>
      </p:pic>
      <p:sp>
        <p:nvSpPr>
          <p:cNvPr id="186" name="TextBox 185"/>
          <p:cNvSpPr txBox="1"/>
          <p:nvPr/>
        </p:nvSpPr>
        <p:spPr>
          <a:xfrm>
            <a:off x="1612467" y="313836"/>
            <a:ext cx="62068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cs typeface="Arial"/>
              </a:rPr>
              <a:t>BODIPY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1862958" y="119634"/>
            <a:ext cx="46058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None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2796486" y="119634"/>
            <a:ext cx="3322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NL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3729999" y="119634"/>
            <a:ext cx="4670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Lacta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4663526" y="119634"/>
            <a:ext cx="5631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MG132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211" name="Straight Connector 210"/>
          <p:cNvCxnSpPr/>
          <p:nvPr/>
        </p:nvCxnSpPr>
        <p:spPr>
          <a:xfrm>
            <a:off x="5160215" y="1355369"/>
            <a:ext cx="118834" cy="0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2" name="TextBox 211"/>
          <p:cNvSpPr txBox="1"/>
          <p:nvPr/>
        </p:nvSpPr>
        <p:spPr>
          <a:xfrm rot="10800000" flipV="1">
            <a:off x="5024707" y="1184677"/>
            <a:ext cx="38985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 smtClean="0">
                <a:solidFill>
                  <a:schemeClr val="bg1"/>
                </a:solidFill>
                <a:latin typeface="Arial"/>
              </a:rPr>
              <a:t>5 </a:t>
            </a:r>
            <a:r>
              <a:rPr lang="en-US" sz="700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m</a:t>
            </a:r>
            <a:r>
              <a:rPr lang="en-US" sz="700" dirty="0" smtClean="0">
                <a:solidFill>
                  <a:schemeClr val="bg1"/>
                </a:solidFill>
                <a:latin typeface="Arial"/>
              </a:rPr>
              <a:t>m</a:t>
            </a:r>
            <a:endParaRPr lang="en-US" sz="700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79616" y="554919"/>
            <a:ext cx="505442" cy="2656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 smtClean="0">
                <a:solidFill>
                  <a:prstClr val="black"/>
                </a:solidFill>
                <a:latin typeface="Arial"/>
              </a:rPr>
              <a:t>PLIN3</a:t>
            </a:r>
            <a:endParaRPr lang="en-US" sz="900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83" name="Picture 82"/>
          <p:cNvPicPr>
            <a:picLocks/>
          </p:cNvPicPr>
          <p:nvPr/>
        </p:nvPicPr>
        <p:blipFill rotWithShape="1"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1613" y="1249446"/>
            <a:ext cx="878714" cy="357108"/>
          </a:xfrm>
          <a:prstGeom prst="rect">
            <a:avLst/>
          </a:prstGeom>
        </p:spPr>
      </p:pic>
      <p:sp>
        <p:nvSpPr>
          <p:cNvPr id="85" name="TextBox 84"/>
          <p:cNvSpPr txBox="1"/>
          <p:nvPr/>
        </p:nvSpPr>
        <p:spPr>
          <a:xfrm>
            <a:off x="158064" y="1260182"/>
            <a:ext cx="441253" cy="2656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 smtClean="0">
                <a:solidFill>
                  <a:prstClr val="black"/>
                </a:solidFill>
                <a:latin typeface="Arial"/>
              </a:rPr>
              <a:t>Actin</a:t>
            </a:r>
            <a:endParaRPr lang="en-US" sz="9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552748" y="181846"/>
            <a:ext cx="448222" cy="2833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solidFill>
                  <a:prstClr val="black"/>
                </a:solidFill>
                <a:latin typeface="Arial"/>
              </a:rPr>
              <a:t>CTR</a:t>
            </a:r>
            <a:endParaRPr lang="en-US" sz="1000" dirty="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95" name="Straight Connector 94"/>
          <p:cNvCxnSpPr/>
          <p:nvPr/>
        </p:nvCxnSpPr>
        <p:spPr>
          <a:xfrm>
            <a:off x="596014" y="381352"/>
            <a:ext cx="361690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100" name="TextBox 99"/>
          <p:cNvSpPr txBox="1"/>
          <p:nvPr/>
        </p:nvSpPr>
        <p:spPr>
          <a:xfrm>
            <a:off x="935932" y="181846"/>
            <a:ext cx="540958" cy="2833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solidFill>
                  <a:prstClr val="black"/>
                </a:solidFill>
                <a:latin typeface="Arial"/>
              </a:rPr>
              <a:t>L2A(-)</a:t>
            </a:r>
            <a:endParaRPr lang="en-US" sz="10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6644" y="943817"/>
            <a:ext cx="402674" cy="2656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 smtClean="0">
                <a:solidFill>
                  <a:prstClr val="black"/>
                </a:solidFill>
                <a:latin typeface="Arial"/>
              </a:rPr>
              <a:t>L2A</a:t>
            </a:r>
            <a:endParaRPr lang="en-US" sz="900" dirty="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297" name="Straight Connector 296"/>
          <p:cNvCxnSpPr/>
          <p:nvPr/>
        </p:nvCxnSpPr>
        <p:spPr>
          <a:xfrm>
            <a:off x="1024695" y="381352"/>
            <a:ext cx="363432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pic>
        <p:nvPicPr>
          <p:cNvPr id="148" name="Picture 147"/>
          <p:cNvPicPr>
            <a:picLocks/>
          </p:cNvPicPr>
          <p:nvPr/>
        </p:nvPicPr>
        <p:blipFill rotWithShape="1">
          <a:blip r:embed="rId4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6092" y="450212"/>
            <a:ext cx="872254" cy="428847"/>
          </a:xfrm>
          <a:prstGeom prst="rect">
            <a:avLst/>
          </a:prstGeom>
        </p:spPr>
      </p:pic>
      <p:graphicFrame>
        <p:nvGraphicFramePr>
          <p:cNvPr id="397" name="Chart 39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5614232"/>
              </p:ext>
            </p:extLst>
          </p:nvPr>
        </p:nvGraphicFramePr>
        <p:xfrm>
          <a:off x="4316309" y="6532584"/>
          <a:ext cx="2146860" cy="1956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5"/>
          </a:graphicData>
        </a:graphic>
      </p:graphicFrame>
      <p:sp>
        <p:nvSpPr>
          <p:cNvPr id="312" name="TextBox 311"/>
          <p:cNvSpPr txBox="1"/>
          <p:nvPr/>
        </p:nvSpPr>
        <p:spPr>
          <a:xfrm>
            <a:off x="4091972" y="6301553"/>
            <a:ext cx="294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g</a:t>
            </a:r>
            <a:endParaRPr lang="en-US" sz="14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4885766" y="6867446"/>
            <a:ext cx="260649" cy="230832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latin typeface="Arial"/>
                <a:cs typeface="Arial"/>
              </a:rPr>
              <a:t>**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5692280" y="6744066"/>
            <a:ext cx="218000" cy="230832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latin typeface="Arial"/>
                <a:cs typeface="Arial"/>
              </a:rPr>
              <a:t>*</a:t>
            </a:r>
          </a:p>
        </p:txBody>
      </p:sp>
      <p:cxnSp>
        <p:nvCxnSpPr>
          <p:cNvPr id="120" name="Straight Connector 119"/>
          <p:cNvCxnSpPr/>
          <p:nvPr/>
        </p:nvCxnSpPr>
        <p:spPr>
          <a:xfrm>
            <a:off x="4747683" y="8045568"/>
            <a:ext cx="1583065" cy="0"/>
          </a:xfrm>
          <a:prstGeom prst="line">
            <a:avLst/>
          </a:prstGeom>
          <a:ln w="952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TextBox 120"/>
          <p:cNvSpPr txBox="1"/>
          <p:nvPr/>
        </p:nvSpPr>
        <p:spPr>
          <a:xfrm rot="10800000" flipV="1">
            <a:off x="4738574" y="8082538"/>
            <a:ext cx="425609" cy="246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/>
              </a:rPr>
              <a:t>CTR</a:t>
            </a:r>
            <a:endParaRPr lang="en-US" sz="1000" dirty="0">
              <a:latin typeface="Arial"/>
            </a:endParaRPr>
          </a:p>
        </p:txBody>
      </p:sp>
      <p:sp>
        <p:nvSpPr>
          <p:cNvPr id="122" name="TextBox 121"/>
          <p:cNvSpPr txBox="1"/>
          <p:nvPr/>
        </p:nvSpPr>
        <p:spPr>
          <a:xfrm rot="10800000" flipV="1">
            <a:off x="5105479" y="8082542"/>
            <a:ext cx="5136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/>
              </a:rPr>
              <a:t>L2A(-)</a:t>
            </a:r>
            <a:endParaRPr lang="en-US" sz="1000" dirty="0">
              <a:latin typeface="Arial"/>
            </a:endParaRPr>
          </a:p>
        </p:txBody>
      </p:sp>
      <p:sp>
        <p:nvSpPr>
          <p:cNvPr id="123" name="TextBox 122"/>
          <p:cNvSpPr txBox="1"/>
          <p:nvPr/>
        </p:nvSpPr>
        <p:spPr>
          <a:xfrm rot="10800000" flipV="1">
            <a:off x="5544032" y="8082547"/>
            <a:ext cx="425609" cy="2462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/>
              </a:rPr>
              <a:t>CTR</a:t>
            </a:r>
            <a:endParaRPr lang="en-US" sz="1000" dirty="0">
              <a:latin typeface="Arial"/>
            </a:endParaRPr>
          </a:p>
        </p:txBody>
      </p:sp>
      <p:sp>
        <p:nvSpPr>
          <p:cNvPr id="124" name="TextBox 123"/>
          <p:cNvSpPr txBox="1"/>
          <p:nvPr/>
        </p:nvSpPr>
        <p:spPr>
          <a:xfrm rot="10800000" flipV="1">
            <a:off x="5902854" y="8082552"/>
            <a:ext cx="513667" cy="2462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/>
              </a:rPr>
              <a:t>L2A(-)</a:t>
            </a:r>
            <a:endParaRPr lang="en-US" sz="1000" dirty="0">
              <a:latin typeface="Arial"/>
            </a:endParaRPr>
          </a:p>
        </p:txBody>
      </p:sp>
      <p:sp>
        <p:nvSpPr>
          <p:cNvPr id="113" name="TextBox 112"/>
          <p:cNvSpPr txBox="1"/>
          <p:nvPr/>
        </p:nvSpPr>
        <p:spPr>
          <a:xfrm rot="5400000" flipV="1">
            <a:off x="3783112" y="7117256"/>
            <a:ext cx="11042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 smtClean="0">
                <a:latin typeface="Arial"/>
              </a:rPr>
              <a:t>% colocalization</a:t>
            </a:r>
          </a:p>
          <a:p>
            <a:pPr algn="ctr"/>
            <a:r>
              <a:rPr lang="en-US" sz="1000" dirty="0" smtClean="0">
                <a:latin typeface="Arial"/>
              </a:rPr>
              <a:t>PLIN3/LAMP1</a:t>
            </a:r>
            <a:endParaRPr lang="en-US" sz="1000" dirty="0">
              <a:latin typeface="Arial"/>
            </a:endParaRPr>
          </a:p>
        </p:txBody>
      </p:sp>
      <p:cxnSp>
        <p:nvCxnSpPr>
          <p:cNvPr id="115" name="Straight Connector 114"/>
          <p:cNvCxnSpPr/>
          <p:nvPr/>
        </p:nvCxnSpPr>
        <p:spPr>
          <a:xfrm rot="5400000">
            <a:off x="4733675" y="8073722"/>
            <a:ext cx="37423" cy="0"/>
          </a:xfrm>
          <a:prstGeom prst="line">
            <a:avLst/>
          </a:prstGeom>
          <a:ln w="952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 rot="5400000">
            <a:off x="6315330" y="8073722"/>
            <a:ext cx="37423" cy="0"/>
          </a:xfrm>
          <a:prstGeom prst="line">
            <a:avLst/>
          </a:prstGeom>
          <a:ln w="952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rot="5400000">
            <a:off x="5129089" y="8073722"/>
            <a:ext cx="37423" cy="0"/>
          </a:xfrm>
          <a:prstGeom prst="line">
            <a:avLst/>
          </a:prstGeom>
          <a:ln w="952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 rot="5400000">
            <a:off x="5524502" y="8073722"/>
            <a:ext cx="37423" cy="0"/>
          </a:xfrm>
          <a:prstGeom prst="line">
            <a:avLst/>
          </a:prstGeom>
          <a:ln w="952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 rot="5400000">
            <a:off x="5919916" y="8073722"/>
            <a:ext cx="37423" cy="0"/>
          </a:xfrm>
          <a:prstGeom prst="line">
            <a:avLst/>
          </a:prstGeom>
          <a:ln w="952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/>
          <p:cNvCxnSpPr/>
          <p:nvPr/>
        </p:nvCxnSpPr>
        <p:spPr>
          <a:xfrm>
            <a:off x="4872862" y="6863739"/>
            <a:ext cx="405167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/>
          <p:cNvCxnSpPr/>
          <p:nvPr/>
        </p:nvCxnSpPr>
        <p:spPr>
          <a:xfrm rot="5400000">
            <a:off x="4728759" y="7007838"/>
            <a:ext cx="288193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/>
          <p:cNvCxnSpPr/>
          <p:nvPr/>
        </p:nvCxnSpPr>
        <p:spPr>
          <a:xfrm rot="5400000">
            <a:off x="4977036" y="7164758"/>
            <a:ext cx="602039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2" name="TextBox 251"/>
          <p:cNvSpPr txBox="1"/>
          <p:nvPr/>
        </p:nvSpPr>
        <p:spPr>
          <a:xfrm>
            <a:off x="4927854" y="6832884"/>
            <a:ext cx="292298" cy="63770"/>
          </a:xfrm>
          <a:prstGeom prst="rect">
            <a:avLst/>
          </a:prstGeom>
          <a:solidFill>
            <a:schemeClr val="bg1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ctr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 smtClean="0">
                <a:latin typeface="Arial"/>
                <a:cs typeface="Arial"/>
              </a:rPr>
              <a:t>***</a:t>
            </a:r>
            <a:endParaRPr lang="en-US" sz="900" dirty="0">
              <a:latin typeface="Arial"/>
              <a:cs typeface="Arial"/>
            </a:endParaRPr>
          </a:p>
        </p:txBody>
      </p:sp>
      <p:cxnSp>
        <p:nvCxnSpPr>
          <p:cNvPr id="259" name="Straight Connector 258"/>
          <p:cNvCxnSpPr/>
          <p:nvPr/>
        </p:nvCxnSpPr>
        <p:spPr>
          <a:xfrm>
            <a:off x="4871274" y="6763786"/>
            <a:ext cx="809608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0" name="Straight Connector 259"/>
          <p:cNvCxnSpPr/>
          <p:nvPr/>
        </p:nvCxnSpPr>
        <p:spPr>
          <a:xfrm rot="5400000">
            <a:off x="4714673" y="6920376"/>
            <a:ext cx="313177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1" name="Straight Connector 260"/>
          <p:cNvCxnSpPr/>
          <p:nvPr/>
        </p:nvCxnSpPr>
        <p:spPr>
          <a:xfrm rot="5400000">
            <a:off x="5573270" y="6871443"/>
            <a:ext cx="215314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8" name="TextBox 257"/>
          <p:cNvSpPr txBox="1"/>
          <p:nvPr/>
        </p:nvSpPr>
        <p:spPr>
          <a:xfrm>
            <a:off x="5334648" y="6722202"/>
            <a:ext cx="201346" cy="93664"/>
          </a:xfrm>
          <a:prstGeom prst="rect">
            <a:avLst/>
          </a:prstGeom>
          <a:solidFill>
            <a:schemeClr val="bg1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ctr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 smtClean="0">
                <a:latin typeface="Arial"/>
                <a:cs typeface="Arial"/>
              </a:rPr>
              <a:t>**</a:t>
            </a:r>
            <a:endParaRPr lang="en-US" sz="900" dirty="0">
              <a:latin typeface="Arial"/>
              <a:cs typeface="Arial"/>
            </a:endParaRPr>
          </a:p>
        </p:txBody>
      </p:sp>
      <p:cxnSp>
        <p:nvCxnSpPr>
          <p:cNvPr id="265" name="Straight Connector 264"/>
          <p:cNvCxnSpPr/>
          <p:nvPr/>
        </p:nvCxnSpPr>
        <p:spPr>
          <a:xfrm>
            <a:off x="5683521" y="6668516"/>
            <a:ext cx="390313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/>
          <p:cNvCxnSpPr/>
          <p:nvPr/>
        </p:nvCxnSpPr>
        <p:spPr>
          <a:xfrm rot="5400000">
            <a:off x="5628651" y="6722353"/>
            <a:ext cx="109728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/>
          <p:cNvCxnSpPr/>
          <p:nvPr/>
        </p:nvCxnSpPr>
        <p:spPr>
          <a:xfrm rot="5400000">
            <a:off x="5740839" y="7000509"/>
            <a:ext cx="666046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4" name="TextBox 263"/>
          <p:cNvSpPr txBox="1"/>
          <p:nvPr/>
        </p:nvSpPr>
        <p:spPr>
          <a:xfrm>
            <a:off x="5842141" y="6592268"/>
            <a:ext cx="164765" cy="166818"/>
          </a:xfrm>
          <a:prstGeom prst="rect">
            <a:avLst/>
          </a:prstGeom>
          <a:solidFill>
            <a:schemeClr val="bg1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ctr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 smtClean="0">
                <a:latin typeface="Arial"/>
                <a:cs typeface="Arial"/>
              </a:rPr>
              <a:t>**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175" name="TextBox 57"/>
          <p:cNvSpPr txBox="1"/>
          <p:nvPr/>
        </p:nvSpPr>
        <p:spPr>
          <a:xfrm>
            <a:off x="5751654" y="8303116"/>
            <a:ext cx="3761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OL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176" name="Straight Connector 175"/>
          <p:cNvCxnSpPr/>
          <p:nvPr/>
        </p:nvCxnSpPr>
        <p:spPr>
          <a:xfrm>
            <a:off x="5586244" y="8314466"/>
            <a:ext cx="706994" cy="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303" name="Rectangle 302"/>
          <p:cNvSpPr/>
          <p:nvPr/>
        </p:nvSpPr>
        <p:spPr>
          <a:xfrm>
            <a:off x="4750453" y="6456625"/>
            <a:ext cx="81694" cy="8492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latin typeface="Arial"/>
            </a:endParaRPr>
          </a:p>
        </p:txBody>
      </p:sp>
      <p:sp>
        <p:nvSpPr>
          <p:cNvPr id="304" name="TextBox 303"/>
          <p:cNvSpPr txBox="1"/>
          <p:nvPr/>
        </p:nvSpPr>
        <p:spPr>
          <a:xfrm>
            <a:off x="4756346" y="6401626"/>
            <a:ext cx="460954" cy="1949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80000"/>
              </a:lnSpc>
            </a:pPr>
            <a:r>
              <a:rPr lang="en-US" sz="800" dirty="0" smtClean="0">
                <a:latin typeface="Arial"/>
              </a:rPr>
              <a:t>None</a:t>
            </a:r>
            <a:endParaRPr lang="en-US" sz="800" dirty="0">
              <a:latin typeface="Arial"/>
            </a:endParaRPr>
          </a:p>
        </p:txBody>
      </p:sp>
      <p:sp>
        <p:nvSpPr>
          <p:cNvPr id="305" name="Rectangle 304"/>
          <p:cNvSpPr/>
          <p:nvPr/>
        </p:nvSpPr>
        <p:spPr>
          <a:xfrm>
            <a:off x="5156742" y="6456625"/>
            <a:ext cx="81694" cy="84927"/>
          </a:xfrm>
          <a:prstGeom prst="rect">
            <a:avLst/>
          </a:prstGeom>
          <a:solidFill>
            <a:srgbClr val="A6A6A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latin typeface="Arial"/>
            </a:endParaRPr>
          </a:p>
        </p:txBody>
      </p:sp>
      <p:sp>
        <p:nvSpPr>
          <p:cNvPr id="306" name="TextBox 305"/>
          <p:cNvSpPr txBox="1"/>
          <p:nvPr/>
        </p:nvSpPr>
        <p:spPr>
          <a:xfrm>
            <a:off x="5162635" y="6401626"/>
            <a:ext cx="543097" cy="1949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80000"/>
              </a:lnSpc>
            </a:pPr>
            <a:r>
              <a:rPr lang="en-US" sz="800" dirty="0" smtClean="0">
                <a:latin typeface="Arial"/>
              </a:rPr>
              <a:t>NL</a:t>
            </a:r>
            <a:endParaRPr lang="en-US" sz="800" dirty="0">
              <a:latin typeface="Arial"/>
            </a:endParaRPr>
          </a:p>
        </p:txBody>
      </p:sp>
      <p:sp>
        <p:nvSpPr>
          <p:cNvPr id="318" name="TextBox 122"/>
          <p:cNvSpPr txBox="1">
            <a:spLocks noChangeArrowheads="1"/>
          </p:cNvSpPr>
          <p:nvPr/>
        </p:nvSpPr>
        <p:spPr bwMode="auto">
          <a:xfrm rot="10800000" flipH="1" flipV="1">
            <a:off x="2718734" y="2477575"/>
            <a:ext cx="696934" cy="278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L2A(-)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224" name="TextBox 122"/>
          <p:cNvSpPr txBox="1">
            <a:spLocks noChangeArrowheads="1"/>
          </p:cNvSpPr>
          <p:nvPr/>
        </p:nvSpPr>
        <p:spPr bwMode="auto">
          <a:xfrm rot="10800000" flipH="1" flipV="1">
            <a:off x="3856613" y="1503788"/>
            <a:ext cx="625087" cy="270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DGN</a:t>
            </a:r>
          </a:p>
        </p:txBody>
      </p:sp>
      <p:sp>
        <p:nvSpPr>
          <p:cNvPr id="225" name="TextBox 122"/>
          <p:cNvSpPr txBox="1">
            <a:spLocks noChangeArrowheads="1"/>
          </p:cNvSpPr>
          <p:nvPr/>
        </p:nvSpPr>
        <p:spPr bwMode="auto">
          <a:xfrm rot="10800000" flipH="1" flipV="1">
            <a:off x="5375780" y="1503788"/>
            <a:ext cx="890619" cy="270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DGN FS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226" name="TextBox 122"/>
          <p:cNvSpPr txBox="1">
            <a:spLocks noChangeArrowheads="1"/>
          </p:cNvSpPr>
          <p:nvPr/>
        </p:nvSpPr>
        <p:spPr bwMode="auto">
          <a:xfrm rot="10800000" flipH="1" flipV="1">
            <a:off x="3513218" y="1660777"/>
            <a:ext cx="568343" cy="24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None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227" name="TextBox 122"/>
          <p:cNvSpPr txBox="1">
            <a:spLocks noChangeArrowheads="1"/>
          </p:cNvSpPr>
          <p:nvPr/>
        </p:nvSpPr>
        <p:spPr bwMode="auto">
          <a:xfrm rot="10800000" flipH="1" flipV="1">
            <a:off x="4241993" y="1660777"/>
            <a:ext cx="561245" cy="24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Lacta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228" name="TextBox 122"/>
          <p:cNvSpPr txBox="1">
            <a:spLocks noChangeArrowheads="1"/>
          </p:cNvSpPr>
          <p:nvPr/>
        </p:nvSpPr>
        <p:spPr bwMode="auto">
          <a:xfrm rot="10800000" flipH="1" flipV="1">
            <a:off x="5169169" y="1660777"/>
            <a:ext cx="568343" cy="24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None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229" name="TextBox 122"/>
          <p:cNvSpPr txBox="1">
            <a:spLocks noChangeArrowheads="1"/>
          </p:cNvSpPr>
          <p:nvPr/>
        </p:nvSpPr>
        <p:spPr bwMode="auto">
          <a:xfrm rot="10800000" flipH="1" flipV="1">
            <a:off x="5865666" y="1660778"/>
            <a:ext cx="561245" cy="24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Lacta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230" name="TextBox 122"/>
          <p:cNvSpPr txBox="1">
            <a:spLocks noChangeArrowheads="1"/>
          </p:cNvSpPr>
          <p:nvPr/>
        </p:nvSpPr>
        <p:spPr bwMode="auto">
          <a:xfrm rot="10800000" flipH="1" flipV="1">
            <a:off x="2838211" y="1950283"/>
            <a:ext cx="577460" cy="278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CTR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301" name="TextBox 122"/>
          <p:cNvSpPr txBox="1">
            <a:spLocks noChangeArrowheads="1"/>
          </p:cNvSpPr>
          <p:nvPr/>
        </p:nvSpPr>
        <p:spPr bwMode="auto">
          <a:xfrm rot="10800000" flipH="1" flipV="1">
            <a:off x="2830804" y="2964636"/>
            <a:ext cx="584865" cy="452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CTR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+OL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233" name="TextBox 122"/>
          <p:cNvSpPr txBox="1">
            <a:spLocks noChangeArrowheads="1"/>
          </p:cNvSpPr>
          <p:nvPr/>
        </p:nvSpPr>
        <p:spPr bwMode="auto">
          <a:xfrm rot="10800000" flipH="1" flipV="1">
            <a:off x="2452124" y="3512162"/>
            <a:ext cx="96354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L2A(-) 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+OL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319" name="TextBox 318"/>
          <p:cNvSpPr txBox="1"/>
          <p:nvPr/>
        </p:nvSpPr>
        <p:spPr>
          <a:xfrm rot="10800000" flipH="1" flipV="1">
            <a:off x="3042698" y="1503696"/>
            <a:ext cx="294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</a:t>
            </a:r>
            <a:endParaRPr lang="en-US" sz="14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384531" y="1834295"/>
            <a:ext cx="1566565" cy="2147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rrowheads="1"/>
          </p:cNvPicPr>
          <p:nvPr/>
        </p:nvPicPr>
        <p:blipFill rotWithShape="1">
          <a:blip r:embed="rId4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033917" y="1834295"/>
            <a:ext cx="1567542" cy="2146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0" name="Straight Connector 29"/>
          <p:cNvCxnSpPr/>
          <p:nvPr/>
        </p:nvCxnSpPr>
        <p:spPr>
          <a:xfrm>
            <a:off x="4168365" y="1834295"/>
            <a:ext cx="0" cy="219598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Straight Connector 683"/>
          <p:cNvCxnSpPr/>
          <p:nvPr/>
        </p:nvCxnSpPr>
        <p:spPr>
          <a:xfrm>
            <a:off x="5824727" y="1834295"/>
            <a:ext cx="0" cy="219598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7" name="TextBox 346"/>
          <p:cNvSpPr txBox="1"/>
          <p:nvPr/>
        </p:nvSpPr>
        <p:spPr>
          <a:xfrm rot="10800000" flipV="1">
            <a:off x="6223122" y="3767632"/>
            <a:ext cx="44114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 smtClean="0">
                <a:solidFill>
                  <a:schemeClr val="bg1"/>
                </a:solidFill>
                <a:latin typeface="Arial"/>
              </a:rPr>
              <a:t>50 </a:t>
            </a:r>
            <a:r>
              <a:rPr lang="en-US" sz="700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m</a:t>
            </a:r>
            <a:r>
              <a:rPr lang="en-US" sz="700" dirty="0" smtClean="0">
                <a:solidFill>
                  <a:schemeClr val="bg1"/>
                </a:solidFill>
                <a:latin typeface="Arial"/>
              </a:rPr>
              <a:t>m</a:t>
            </a:r>
            <a:endParaRPr lang="en-US" sz="700" dirty="0">
              <a:solidFill>
                <a:schemeClr val="bg1"/>
              </a:solidFill>
              <a:latin typeface="Arial"/>
            </a:endParaRPr>
          </a:p>
        </p:txBody>
      </p:sp>
      <p:cxnSp>
        <p:nvCxnSpPr>
          <p:cNvPr id="346" name="Straight Connector 345"/>
          <p:cNvCxnSpPr/>
          <p:nvPr/>
        </p:nvCxnSpPr>
        <p:spPr>
          <a:xfrm>
            <a:off x="6416263" y="3945024"/>
            <a:ext cx="54863" cy="0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1" name="TextBox 240"/>
          <p:cNvSpPr txBox="1"/>
          <p:nvPr/>
        </p:nvSpPr>
        <p:spPr>
          <a:xfrm rot="5400000" flipV="1">
            <a:off x="4647533" y="5470782"/>
            <a:ext cx="404851" cy="1982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CTR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5241045" y="5757095"/>
            <a:ext cx="290760" cy="2181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OL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245" name="Straight Connector 244"/>
          <p:cNvCxnSpPr/>
          <p:nvPr/>
        </p:nvCxnSpPr>
        <p:spPr>
          <a:xfrm>
            <a:off x="4739328" y="5421920"/>
            <a:ext cx="1714045" cy="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247" name="Straight Connector 246"/>
          <p:cNvCxnSpPr/>
          <p:nvPr/>
        </p:nvCxnSpPr>
        <p:spPr>
          <a:xfrm rot="5400000">
            <a:off x="5380559" y="5638464"/>
            <a:ext cx="432124" cy="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268" name="Straight Connector 267"/>
          <p:cNvCxnSpPr/>
          <p:nvPr/>
        </p:nvCxnSpPr>
        <p:spPr>
          <a:xfrm rot="5400000">
            <a:off x="4523566" y="5638223"/>
            <a:ext cx="432611" cy="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269" name="Straight Connector 268"/>
          <p:cNvCxnSpPr/>
          <p:nvPr/>
        </p:nvCxnSpPr>
        <p:spPr>
          <a:xfrm rot="5400000">
            <a:off x="4845799" y="5530181"/>
            <a:ext cx="216522" cy="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270" name="Straight Connector 269"/>
          <p:cNvCxnSpPr/>
          <p:nvPr/>
        </p:nvCxnSpPr>
        <p:spPr>
          <a:xfrm rot="5400000">
            <a:off x="6237067" y="5638223"/>
            <a:ext cx="432611" cy="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271" name="Straight Connector 270"/>
          <p:cNvCxnSpPr/>
          <p:nvPr/>
        </p:nvCxnSpPr>
        <p:spPr>
          <a:xfrm rot="5400000">
            <a:off x="6130915" y="5530191"/>
            <a:ext cx="216541" cy="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272" name="Straight Connector 271"/>
          <p:cNvCxnSpPr/>
          <p:nvPr/>
        </p:nvCxnSpPr>
        <p:spPr>
          <a:xfrm rot="5400000">
            <a:off x="4951943" y="5638223"/>
            <a:ext cx="432611" cy="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278" name="Straight Connector 277"/>
          <p:cNvCxnSpPr/>
          <p:nvPr/>
        </p:nvCxnSpPr>
        <p:spPr>
          <a:xfrm rot="5400000">
            <a:off x="5274164" y="5530219"/>
            <a:ext cx="216541" cy="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280" name="Straight Connector 279"/>
          <p:cNvCxnSpPr/>
          <p:nvPr/>
        </p:nvCxnSpPr>
        <p:spPr>
          <a:xfrm rot="5400000">
            <a:off x="5702540" y="5530191"/>
            <a:ext cx="216541" cy="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285" name="Straight Connector 284"/>
          <p:cNvCxnSpPr/>
          <p:nvPr/>
        </p:nvCxnSpPr>
        <p:spPr>
          <a:xfrm rot="5400000">
            <a:off x="5808691" y="5638223"/>
            <a:ext cx="432611" cy="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286" name="TextBox 285"/>
          <p:cNvSpPr txBox="1"/>
          <p:nvPr/>
        </p:nvSpPr>
        <p:spPr>
          <a:xfrm rot="5400000" flipV="1">
            <a:off x="5075146" y="5470782"/>
            <a:ext cx="404851" cy="1982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CTR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87" name="TextBox 286"/>
          <p:cNvSpPr txBox="1"/>
          <p:nvPr/>
        </p:nvSpPr>
        <p:spPr>
          <a:xfrm rot="5400000" flipV="1">
            <a:off x="5502759" y="5470782"/>
            <a:ext cx="404851" cy="1982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CTR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88" name="TextBox 287"/>
          <p:cNvSpPr txBox="1"/>
          <p:nvPr/>
        </p:nvSpPr>
        <p:spPr>
          <a:xfrm rot="5400000" flipV="1">
            <a:off x="5930372" y="5470782"/>
            <a:ext cx="404851" cy="1982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CTR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89" name="TextBox 288"/>
          <p:cNvSpPr txBox="1"/>
          <p:nvPr/>
        </p:nvSpPr>
        <p:spPr>
          <a:xfrm rot="5400000" flipV="1">
            <a:off x="6107784" y="5507176"/>
            <a:ext cx="477638" cy="1982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L2A(-)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90" name="TextBox 289"/>
          <p:cNvSpPr txBox="1"/>
          <p:nvPr/>
        </p:nvSpPr>
        <p:spPr>
          <a:xfrm rot="5400000" flipV="1">
            <a:off x="5680172" y="5507176"/>
            <a:ext cx="477638" cy="1982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L2A(-)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91" name="TextBox 290"/>
          <p:cNvSpPr txBox="1"/>
          <p:nvPr/>
        </p:nvSpPr>
        <p:spPr>
          <a:xfrm rot="5400000" flipV="1">
            <a:off x="5252559" y="5507176"/>
            <a:ext cx="477638" cy="1982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L2A(-)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92" name="TextBox 291"/>
          <p:cNvSpPr txBox="1"/>
          <p:nvPr/>
        </p:nvSpPr>
        <p:spPr>
          <a:xfrm rot="5400000" flipV="1">
            <a:off x="4824946" y="5507176"/>
            <a:ext cx="477638" cy="1982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L2A(-)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93" name="TextBox 292"/>
          <p:cNvSpPr txBox="1"/>
          <p:nvPr/>
        </p:nvSpPr>
        <p:spPr>
          <a:xfrm>
            <a:off x="6097040" y="5757095"/>
            <a:ext cx="290760" cy="2181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OL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94" name="TextBox 293"/>
          <p:cNvSpPr txBox="1"/>
          <p:nvPr/>
        </p:nvSpPr>
        <p:spPr>
          <a:xfrm>
            <a:off x="5606549" y="5757095"/>
            <a:ext cx="395475" cy="2181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None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95" name="TextBox 294"/>
          <p:cNvSpPr txBox="1"/>
          <p:nvPr/>
        </p:nvSpPr>
        <p:spPr>
          <a:xfrm>
            <a:off x="4756885" y="5757095"/>
            <a:ext cx="395475" cy="2181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None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96" name="TextBox 295"/>
          <p:cNvSpPr txBox="1"/>
          <p:nvPr/>
        </p:nvSpPr>
        <p:spPr>
          <a:xfrm>
            <a:off x="4739872" y="5976545"/>
            <a:ext cx="858615" cy="172224"/>
          </a:xfrm>
          <a:prstGeom prst="rect">
            <a:avLst/>
          </a:prstGeom>
          <a:solidFill>
            <a:srgbClr val="D9D9D9"/>
          </a:solidFill>
        </p:spPr>
        <p:txBody>
          <a:bodyPr wrap="non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DGN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98" name="TextBox 297"/>
          <p:cNvSpPr txBox="1"/>
          <p:nvPr/>
        </p:nvSpPr>
        <p:spPr>
          <a:xfrm>
            <a:off x="5612900" y="5976545"/>
            <a:ext cx="857188" cy="172224"/>
          </a:xfrm>
          <a:prstGeom prst="rect">
            <a:avLst/>
          </a:prstGeom>
          <a:solidFill>
            <a:srgbClr val="D9D9D9"/>
          </a:solidFill>
        </p:spPr>
        <p:txBody>
          <a:bodyPr wrap="non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DGN FS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graphicFrame>
        <p:nvGraphicFramePr>
          <p:cNvPr id="202" name="Chart 201"/>
          <p:cNvGraphicFramePr>
            <a:graphicFrameLocks/>
          </p:cNvGraphicFramePr>
          <p:nvPr>
            <p:extLst/>
          </p:nvPr>
        </p:nvGraphicFramePr>
        <p:xfrm>
          <a:off x="4230135" y="4424230"/>
          <a:ext cx="2237361" cy="1636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8"/>
          </a:graphicData>
        </a:graphic>
      </p:graphicFrame>
      <p:sp>
        <p:nvSpPr>
          <p:cNvPr id="237" name="TextBox 122"/>
          <p:cNvSpPr txBox="1">
            <a:spLocks noChangeArrowheads="1"/>
          </p:cNvSpPr>
          <p:nvPr/>
        </p:nvSpPr>
        <p:spPr bwMode="auto">
          <a:xfrm rot="16200000">
            <a:off x="3611038" y="4911336"/>
            <a:ext cx="14866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Fluorescence intensity/ cell (AFU) x10</a:t>
            </a:r>
            <a:r>
              <a:rPr kumimoji="0" lang="en-US" sz="1000" b="0" i="0" u="none" strike="noStrike" kern="0" cap="none" spc="0" normalizeH="0" baseline="30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3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342" name="Rectangle 341"/>
          <p:cNvSpPr/>
          <p:nvPr/>
        </p:nvSpPr>
        <p:spPr>
          <a:xfrm>
            <a:off x="6085280" y="4481007"/>
            <a:ext cx="79008" cy="8492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latin typeface="Arial"/>
            </a:endParaRPr>
          </a:p>
        </p:txBody>
      </p:sp>
      <p:sp>
        <p:nvSpPr>
          <p:cNvPr id="343" name="TextBox 342"/>
          <p:cNvSpPr txBox="1"/>
          <p:nvPr/>
        </p:nvSpPr>
        <p:spPr>
          <a:xfrm>
            <a:off x="6090979" y="4426008"/>
            <a:ext cx="445797" cy="1949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80000"/>
              </a:lnSpc>
            </a:pPr>
            <a:r>
              <a:rPr lang="en-US" sz="800" dirty="0" smtClean="0">
                <a:latin typeface="Arial"/>
              </a:rPr>
              <a:t>None</a:t>
            </a:r>
            <a:endParaRPr lang="en-US" sz="800" dirty="0">
              <a:latin typeface="Arial"/>
            </a:endParaRPr>
          </a:p>
        </p:txBody>
      </p:sp>
      <p:sp>
        <p:nvSpPr>
          <p:cNvPr id="344" name="Rectangle 343"/>
          <p:cNvSpPr/>
          <p:nvPr/>
        </p:nvSpPr>
        <p:spPr>
          <a:xfrm>
            <a:off x="6085280" y="4606915"/>
            <a:ext cx="79008" cy="84927"/>
          </a:xfrm>
          <a:prstGeom prst="rect">
            <a:avLst/>
          </a:prstGeom>
          <a:solidFill>
            <a:srgbClr val="A6A6A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latin typeface="Arial"/>
            </a:endParaRPr>
          </a:p>
        </p:txBody>
      </p:sp>
      <p:sp>
        <p:nvSpPr>
          <p:cNvPr id="345" name="TextBox 344"/>
          <p:cNvSpPr txBox="1"/>
          <p:nvPr/>
        </p:nvSpPr>
        <p:spPr>
          <a:xfrm>
            <a:off x="6090979" y="4551916"/>
            <a:ext cx="525239" cy="1949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80000"/>
              </a:lnSpc>
            </a:pPr>
            <a:r>
              <a:rPr lang="en-US" sz="800" dirty="0" smtClean="0">
                <a:latin typeface="Arial"/>
              </a:rPr>
              <a:t>Lacta</a:t>
            </a:r>
            <a:endParaRPr lang="en-US" sz="800" dirty="0">
              <a:latin typeface="Arial"/>
            </a:endParaRPr>
          </a:p>
        </p:txBody>
      </p:sp>
      <p:sp>
        <p:nvSpPr>
          <p:cNvPr id="348" name="TextBox 347"/>
          <p:cNvSpPr txBox="1"/>
          <p:nvPr/>
        </p:nvSpPr>
        <p:spPr>
          <a:xfrm rot="10800000" flipH="1" flipV="1">
            <a:off x="3982287" y="4047981"/>
            <a:ext cx="2872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</a:t>
            </a:r>
            <a:endParaRPr lang="en-US" sz="14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213928" y="7853387"/>
            <a:ext cx="37281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Leup</a:t>
            </a:r>
            <a:r>
              <a:rPr kumimoji="0" lang="en-US" sz="9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    </a:t>
            </a:r>
            <a:r>
              <a:rPr kumimoji="0" lang="en-US" sz="90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lang="en-US" sz="9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- </a:t>
            </a:r>
            <a:r>
              <a:rPr lang="en-US" sz="900" kern="0" dirty="0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kumimoji="0" lang="en-US" sz="9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  </a:t>
            </a:r>
            <a:r>
              <a:rPr kumimoji="0" lang="en-US" sz="9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+ </a:t>
            </a:r>
            <a:r>
              <a:rPr kumimoji="0" lang="en-US" sz="9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lang="en-US" sz="90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lang="en-US" sz="9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  -    +    -     +     -    +      -   +     -     +    -    +    -</a:t>
            </a:r>
            <a:r>
              <a:rPr kumimoji="0" lang="en-US" sz="90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     +</a:t>
            </a:r>
            <a:endParaRPr kumimoji="0" lang="en-US" sz="90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203450" y="8066087"/>
            <a:ext cx="489151" cy="2233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PLIN2</a:t>
            </a:r>
            <a:endParaRPr kumimoji="0" lang="en-US" sz="90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602096" y="7703328"/>
            <a:ext cx="492150" cy="2233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CMA+</a:t>
            </a:r>
          </a:p>
        </p:txBody>
      </p:sp>
      <p:cxnSp>
        <p:nvCxnSpPr>
          <p:cNvPr id="205" name="Straight Connector 204"/>
          <p:cNvCxnSpPr/>
          <p:nvPr/>
        </p:nvCxnSpPr>
        <p:spPr>
          <a:xfrm>
            <a:off x="677102" y="7902748"/>
            <a:ext cx="309725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206" name="TextBox 205"/>
          <p:cNvSpPr txBox="1"/>
          <p:nvPr/>
        </p:nvSpPr>
        <p:spPr>
          <a:xfrm>
            <a:off x="997263" y="7703328"/>
            <a:ext cx="464117" cy="2233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CMA-</a:t>
            </a:r>
          </a:p>
        </p:txBody>
      </p:sp>
      <p:cxnSp>
        <p:nvCxnSpPr>
          <p:cNvPr id="207" name="Straight Connector 206"/>
          <p:cNvCxnSpPr/>
          <p:nvPr/>
        </p:nvCxnSpPr>
        <p:spPr>
          <a:xfrm>
            <a:off x="1083047" y="7902748"/>
            <a:ext cx="309725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210" name="TextBox 209"/>
          <p:cNvSpPr txBox="1"/>
          <p:nvPr/>
        </p:nvSpPr>
        <p:spPr>
          <a:xfrm>
            <a:off x="830825" y="7510331"/>
            <a:ext cx="392567" cy="2382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Fed</a:t>
            </a:r>
          </a:p>
        </p:txBody>
      </p:sp>
      <p:sp>
        <p:nvSpPr>
          <p:cNvPr id="213" name="TextBox 212"/>
          <p:cNvSpPr txBox="1"/>
          <p:nvPr/>
        </p:nvSpPr>
        <p:spPr>
          <a:xfrm>
            <a:off x="1618816" y="7510331"/>
            <a:ext cx="358027" cy="2382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Stv</a:t>
            </a:r>
            <a:endParaRPr kumimoji="0" lang="en-US" sz="100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14" name="TextBox 213"/>
          <p:cNvSpPr txBox="1"/>
          <p:nvPr/>
        </p:nvSpPr>
        <p:spPr>
          <a:xfrm>
            <a:off x="1370756" y="7703328"/>
            <a:ext cx="492150" cy="2233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CMA+</a:t>
            </a:r>
          </a:p>
        </p:txBody>
      </p:sp>
      <p:cxnSp>
        <p:nvCxnSpPr>
          <p:cNvPr id="221" name="Straight Connector 220"/>
          <p:cNvCxnSpPr/>
          <p:nvPr/>
        </p:nvCxnSpPr>
        <p:spPr>
          <a:xfrm>
            <a:off x="1459928" y="7902748"/>
            <a:ext cx="309725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222" name="TextBox 221"/>
          <p:cNvSpPr txBox="1"/>
          <p:nvPr/>
        </p:nvSpPr>
        <p:spPr>
          <a:xfrm>
            <a:off x="1772013" y="7703328"/>
            <a:ext cx="464117" cy="2233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CMA-</a:t>
            </a:r>
          </a:p>
        </p:txBody>
      </p:sp>
      <p:cxnSp>
        <p:nvCxnSpPr>
          <p:cNvPr id="223" name="Straight Connector 222"/>
          <p:cNvCxnSpPr/>
          <p:nvPr/>
        </p:nvCxnSpPr>
        <p:spPr>
          <a:xfrm>
            <a:off x="1864878" y="7902748"/>
            <a:ext cx="309725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32" name="Straight Connector 231"/>
          <p:cNvCxnSpPr/>
          <p:nvPr/>
        </p:nvCxnSpPr>
        <p:spPr>
          <a:xfrm>
            <a:off x="659865" y="7719654"/>
            <a:ext cx="734489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35" name="Straight Connector 234"/>
          <p:cNvCxnSpPr/>
          <p:nvPr/>
        </p:nvCxnSpPr>
        <p:spPr>
          <a:xfrm>
            <a:off x="1430586" y="7719654"/>
            <a:ext cx="734489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239" name="TextBox 238"/>
          <p:cNvSpPr txBox="1"/>
          <p:nvPr/>
        </p:nvSpPr>
        <p:spPr>
          <a:xfrm>
            <a:off x="213090" y="8354308"/>
            <a:ext cx="489151" cy="2233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PLIN3</a:t>
            </a:r>
            <a:endParaRPr kumimoji="0" lang="en-US" sz="90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99" name="TextBox 298"/>
          <p:cNvSpPr txBox="1"/>
          <p:nvPr/>
        </p:nvSpPr>
        <p:spPr>
          <a:xfrm>
            <a:off x="277281" y="7702625"/>
            <a:ext cx="352464" cy="2457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Lys</a:t>
            </a:r>
            <a:endParaRPr kumimoji="0" lang="en-US" sz="90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320" name="TextBox 319"/>
          <p:cNvSpPr txBox="1"/>
          <p:nvPr/>
        </p:nvSpPr>
        <p:spPr>
          <a:xfrm>
            <a:off x="2184823" y="7703328"/>
            <a:ext cx="492150" cy="2233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CMA+</a:t>
            </a:r>
          </a:p>
        </p:txBody>
      </p:sp>
      <p:cxnSp>
        <p:nvCxnSpPr>
          <p:cNvPr id="321" name="Straight Connector 320"/>
          <p:cNvCxnSpPr/>
          <p:nvPr/>
        </p:nvCxnSpPr>
        <p:spPr>
          <a:xfrm>
            <a:off x="2259829" y="7902748"/>
            <a:ext cx="309725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322" name="TextBox 321"/>
          <p:cNvSpPr txBox="1"/>
          <p:nvPr/>
        </p:nvSpPr>
        <p:spPr>
          <a:xfrm>
            <a:off x="2579990" y="7703328"/>
            <a:ext cx="464117" cy="2233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CMA-</a:t>
            </a:r>
          </a:p>
        </p:txBody>
      </p:sp>
      <p:cxnSp>
        <p:nvCxnSpPr>
          <p:cNvPr id="323" name="Straight Connector 322"/>
          <p:cNvCxnSpPr/>
          <p:nvPr/>
        </p:nvCxnSpPr>
        <p:spPr>
          <a:xfrm>
            <a:off x="2665774" y="7902748"/>
            <a:ext cx="309725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324" name="TextBox 323"/>
          <p:cNvSpPr txBox="1"/>
          <p:nvPr/>
        </p:nvSpPr>
        <p:spPr>
          <a:xfrm>
            <a:off x="2413552" y="7510331"/>
            <a:ext cx="392567" cy="2382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Fed</a:t>
            </a:r>
          </a:p>
        </p:txBody>
      </p:sp>
      <p:sp>
        <p:nvSpPr>
          <p:cNvPr id="325" name="TextBox 324"/>
          <p:cNvSpPr txBox="1"/>
          <p:nvPr/>
        </p:nvSpPr>
        <p:spPr>
          <a:xfrm>
            <a:off x="3201543" y="7510331"/>
            <a:ext cx="358027" cy="2382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Stv</a:t>
            </a:r>
            <a:endParaRPr kumimoji="0" lang="en-US" sz="100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326" name="TextBox 325"/>
          <p:cNvSpPr txBox="1"/>
          <p:nvPr/>
        </p:nvSpPr>
        <p:spPr>
          <a:xfrm>
            <a:off x="2953483" y="7703328"/>
            <a:ext cx="492150" cy="2233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CMA+</a:t>
            </a:r>
          </a:p>
        </p:txBody>
      </p:sp>
      <p:cxnSp>
        <p:nvCxnSpPr>
          <p:cNvPr id="327" name="Straight Connector 326"/>
          <p:cNvCxnSpPr/>
          <p:nvPr/>
        </p:nvCxnSpPr>
        <p:spPr>
          <a:xfrm>
            <a:off x="3042655" y="7902748"/>
            <a:ext cx="309725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328" name="TextBox 327"/>
          <p:cNvSpPr txBox="1"/>
          <p:nvPr/>
        </p:nvSpPr>
        <p:spPr>
          <a:xfrm>
            <a:off x="3354740" y="7703328"/>
            <a:ext cx="464117" cy="2233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CMA-</a:t>
            </a:r>
          </a:p>
        </p:txBody>
      </p:sp>
      <p:cxnSp>
        <p:nvCxnSpPr>
          <p:cNvPr id="329" name="Straight Connector 328"/>
          <p:cNvCxnSpPr/>
          <p:nvPr/>
        </p:nvCxnSpPr>
        <p:spPr>
          <a:xfrm>
            <a:off x="3447605" y="7902748"/>
            <a:ext cx="309725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330" name="Straight Connector 329"/>
          <p:cNvCxnSpPr/>
          <p:nvPr/>
        </p:nvCxnSpPr>
        <p:spPr>
          <a:xfrm>
            <a:off x="2242592" y="7719654"/>
            <a:ext cx="734489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331" name="Straight Connector 330"/>
          <p:cNvCxnSpPr/>
          <p:nvPr/>
        </p:nvCxnSpPr>
        <p:spPr>
          <a:xfrm>
            <a:off x="3013313" y="7719654"/>
            <a:ext cx="734489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332" name="TextBox 331"/>
          <p:cNvSpPr txBox="1"/>
          <p:nvPr/>
        </p:nvSpPr>
        <p:spPr>
          <a:xfrm>
            <a:off x="34031" y="7463447"/>
            <a:ext cx="294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h</a:t>
            </a:r>
            <a:endParaRPr lang="en-US" sz="14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96" name="Picture 195"/>
          <p:cNvPicPr>
            <a:picLocks/>
          </p:cNvPicPr>
          <p:nvPr/>
        </p:nvPicPr>
        <p:blipFill rotWithShape="1">
          <a:blip r:embed="rId49">
            <a:extLst>
              <a:ext uri="{BEBA8EAE-BF5A-486C-A8C5-ECC9F3942E4B}">
                <a14:imgProps xmlns:a14="http://schemas.microsoft.com/office/drawing/2010/main">
                  <a14:imgLayer r:embed="rId50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28320" t="30694" r="32915" b="26785"/>
          <a:stretch/>
        </p:blipFill>
        <p:spPr>
          <a:xfrm>
            <a:off x="556671" y="903017"/>
            <a:ext cx="869951" cy="322606"/>
          </a:xfrm>
          <a:prstGeom prst="rect">
            <a:avLst/>
          </a:prstGeom>
        </p:spPr>
      </p:pic>
      <p:pic>
        <p:nvPicPr>
          <p:cNvPr id="250" name="Picture 4"/>
          <p:cNvPicPr>
            <a:picLocks noChangeArrowheads="1"/>
          </p:cNvPicPr>
          <p:nvPr/>
        </p:nvPicPr>
        <p:blipFill rotWithShape="1">
          <a:blip r:embed="rId51" cstate="print">
            <a:extLst>
              <a:ext uri="{BEBA8EAE-BF5A-486C-A8C5-ECC9F3942E4B}">
                <a14:imgProps xmlns:a14="http://schemas.microsoft.com/office/drawing/2010/main">
                  <a14:imgLayer r:embed="rId52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38557" t="8538" r="2439" b="13854"/>
          <a:stretch/>
        </p:blipFill>
        <p:spPr bwMode="auto">
          <a:xfrm>
            <a:off x="2226472" y="8045195"/>
            <a:ext cx="1554480" cy="265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1" name="Picture 250"/>
          <p:cNvPicPr>
            <a:picLocks/>
          </p:cNvPicPr>
          <p:nvPr/>
        </p:nvPicPr>
        <p:blipFill rotWithShape="1">
          <a:blip r:embed="rId53">
            <a:extLst>
              <a:ext uri="{BEBA8EAE-BF5A-486C-A8C5-ECC9F3942E4B}">
                <a14:imgProps xmlns:a14="http://schemas.microsoft.com/office/drawing/2010/main">
                  <a14:imgLayer r:embed="rId54">
                    <a14:imgEffect>
                      <a14:brightnessContrast bright="5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346" t="13582" r="10316" b="23539"/>
          <a:stretch/>
        </p:blipFill>
        <p:spPr>
          <a:xfrm>
            <a:off x="634459" y="8045195"/>
            <a:ext cx="1554480" cy="265176"/>
          </a:xfrm>
          <a:prstGeom prst="rect">
            <a:avLst/>
          </a:prstGeom>
        </p:spPr>
      </p:pic>
      <p:pic>
        <p:nvPicPr>
          <p:cNvPr id="256" name="Picture 255"/>
          <p:cNvPicPr>
            <a:picLocks/>
          </p:cNvPicPr>
          <p:nvPr/>
        </p:nvPicPr>
        <p:blipFill rotWithShape="1">
          <a:blip r:embed="rId55"/>
          <a:srcRect l="41193" t="18760" r="9341" b="56396"/>
          <a:stretch/>
        </p:blipFill>
        <p:spPr>
          <a:xfrm>
            <a:off x="634459" y="8333416"/>
            <a:ext cx="1554480" cy="265176"/>
          </a:xfrm>
          <a:prstGeom prst="rect">
            <a:avLst/>
          </a:prstGeom>
        </p:spPr>
      </p:pic>
      <p:pic>
        <p:nvPicPr>
          <p:cNvPr id="257" name="Picture 256"/>
          <p:cNvPicPr>
            <a:picLocks/>
          </p:cNvPicPr>
          <p:nvPr/>
        </p:nvPicPr>
        <p:blipFill rotWithShape="1">
          <a:blip r:embed="rId56"/>
          <a:srcRect t="32779" b="51706"/>
          <a:stretch/>
        </p:blipFill>
        <p:spPr>
          <a:xfrm>
            <a:off x="2220614" y="8333416"/>
            <a:ext cx="1554480" cy="265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437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33436</TotalTime>
  <Words>211</Words>
  <Application>Microsoft Macintosh PowerPoint</Application>
  <PresentationFormat>On-screen Show (4:3)</PresentationFormat>
  <Paragraphs>103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Maria Cuervo</dc:creator>
  <cp:lastModifiedBy>Susmita Kaushik</cp:lastModifiedBy>
  <cp:revision>1010</cp:revision>
  <cp:lastPrinted>2015-02-07T13:32:09Z</cp:lastPrinted>
  <dcterms:created xsi:type="dcterms:W3CDTF">2014-04-29T22:08:04Z</dcterms:created>
  <dcterms:modified xsi:type="dcterms:W3CDTF">2015-03-16T01:30:09Z</dcterms:modified>
</cp:coreProperties>
</file>