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4" r:id="rId2"/>
  </p:sldIdLst>
  <p:sldSz cx="6858000" cy="9144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0504D"/>
    <a:srgbClr val="BFBFBF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7113" autoAdjust="0"/>
    <p:restoredTop sz="96208" autoAdjust="0"/>
  </p:normalViewPr>
  <p:slideViewPr>
    <p:cSldViewPr snapToGrid="0">
      <p:cViewPr>
        <p:scale>
          <a:sx n="89" d="100"/>
          <a:sy n="89" d="100"/>
        </p:scale>
        <p:origin x="2448" y="-161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5" d="100"/>
        <a:sy n="14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Susmita:Documents:Lab:LD%20+%20CMA:1.%20PAPER!:Kaushik%20and%20Cuervo%20-%20Statistics%20Source%20Data%20(version%201)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Susmita:Documents:Lab:LD%20+%20CMA:1.%20PAPER!:revision:Kaushik%20and%20Cuervo%20-%20Statistics%20Source%20Data%20(version%201)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4562551724965102"/>
          <c:y val="2.74223034734918E-2"/>
          <c:w val="0.62919631622910399"/>
          <c:h val="0.881018151981459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'3c'!$I$106</c:f>
              <c:strCache>
                <c:ptCount val="1"/>
                <c:pt idx="0">
                  <c:v>CTR</c:v>
                </c:pt>
              </c:strCache>
            </c:strRef>
          </c:tx>
          <c:spPr>
            <a:solidFill>
              <a:sysClr val="windowText" lastClr="000000"/>
            </a:solidFill>
            <a:ln>
              <a:noFill/>
            </a:ln>
          </c:spPr>
          <c:invertIfNegative val="0"/>
          <c:dPt>
            <c:idx val="3"/>
            <c:invertIfNegative val="0"/>
            <c:bubble3D val="0"/>
          </c:dPt>
          <c:errBars>
            <c:errBarType val="plus"/>
            <c:errValType val="cust"/>
            <c:noEndCap val="0"/>
            <c:plus>
              <c:numRef>
                <c:f>'3c'!$L$106:$M$106</c:f>
                <c:numCache>
                  <c:formatCode>General</c:formatCode>
                  <c:ptCount val="2"/>
                  <c:pt idx="0">
                    <c:v>2.0804366390247511</c:v>
                  </c:pt>
                  <c:pt idx="1">
                    <c:v>0.56067927166495202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'3c'!$J$105:$K$105</c:f>
              <c:strCache>
                <c:ptCount val="2"/>
                <c:pt idx="0">
                  <c:v>None</c:v>
                </c:pt>
                <c:pt idx="1">
                  <c:v>OL</c:v>
                </c:pt>
              </c:strCache>
            </c:strRef>
          </c:cat>
          <c:val>
            <c:numRef>
              <c:f>'3c'!$J$106:$K$106</c:f>
              <c:numCache>
                <c:formatCode>0.0</c:formatCode>
                <c:ptCount val="2"/>
                <c:pt idx="0">
                  <c:v>28.285882352941169</c:v>
                </c:pt>
                <c:pt idx="1">
                  <c:v>39.177647058823368</c:v>
                </c:pt>
              </c:numCache>
            </c:numRef>
          </c:val>
        </c:ser>
        <c:ser>
          <c:idx val="1"/>
          <c:order val="1"/>
          <c:tx>
            <c:strRef>
              <c:f>'3c'!$I$107</c:f>
              <c:strCache>
                <c:ptCount val="1"/>
                <c:pt idx="0">
                  <c:v>L2A(-)</c:v>
                </c:pt>
              </c:strCache>
            </c:strRef>
          </c:tx>
          <c:spPr>
            <a:solidFill>
              <a:sysClr val="window" lastClr="FFFFFF">
                <a:lumMod val="65000"/>
              </a:sysClr>
            </a:solidFill>
            <a:ln>
              <a:noFill/>
            </a:ln>
          </c:spPr>
          <c:invertIfNegative val="0"/>
          <c:dPt>
            <c:idx val="3"/>
            <c:invertIfNegative val="0"/>
            <c:bubble3D val="0"/>
          </c:dPt>
          <c:errBars>
            <c:errBarType val="plus"/>
            <c:errValType val="cust"/>
            <c:noEndCap val="0"/>
            <c:plus>
              <c:numRef>
                <c:f>'3c'!$L$107:$M$107</c:f>
                <c:numCache>
                  <c:formatCode>General</c:formatCode>
                  <c:ptCount val="2"/>
                  <c:pt idx="0">
                    <c:v>0.93587292486100304</c:v>
                  </c:pt>
                  <c:pt idx="1">
                    <c:v>0.89615981953294999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'3c'!$J$105:$K$105</c:f>
              <c:strCache>
                <c:ptCount val="2"/>
                <c:pt idx="0">
                  <c:v>None</c:v>
                </c:pt>
                <c:pt idx="1">
                  <c:v>OL</c:v>
                </c:pt>
              </c:strCache>
            </c:strRef>
          </c:cat>
          <c:val>
            <c:numRef>
              <c:f>'3c'!$J$107:$K$107</c:f>
              <c:numCache>
                <c:formatCode>0.0</c:formatCode>
                <c:ptCount val="2"/>
                <c:pt idx="0">
                  <c:v>39.529411764705877</c:v>
                </c:pt>
                <c:pt idx="1">
                  <c:v>46.214117647058821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84246904"/>
        <c:axId val="584245728"/>
      </c:barChart>
      <c:catAx>
        <c:axId val="5842469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  <a:effectLst/>
        </c:spPr>
        <c:crossAx val="584245728"/>
        <c:crosses val="autoZero"/>
        <c:auto val="1"/>
        <c:lblAlgn val="ctr"/>
        <c:lblOffset val="0"/>
        <c:noMultiLvlLbl val="0"/>
      </c:catAx>
      <c:valAx>
        <c:axId val="584245728"/>
        <c:scaling>
          <c:orientation val="minMax"/>
          <c:max val="7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  <a:effectLst/>
        </c:spPr>
        <c:txPr>
          <a:bodyPr/>
          <a:lstStyle/>
          <a:p>
            <a:pPr>
              <a:defRPr sz="900"/>
            </a:pPr>
            <a:endParaRPr lang="en-US"/>
          </a:p>
        </c:txPr>
        <c:crossAx val="584246904"/>
        <c:crosses val="autoZero"/>
        <c:crossBetween val="between"/>
        <c:majorUnit val="20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2321029032399901"/>
          <c:y val="2.74223034734918E-2"/>
          <c:w val="0.64670350309916602"/>
          <c:h val="0.881018151981459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'S2a PLIN2 hsc70'!$K$19</c:f>
              <c:strCache>
                <c:ptCount val="1"/>
                <c:pt idx="0">
                  <c:v>CTR</c:v>
                </c:pt>
              </c:strCache>
            </c:strRef>
          </c:tx>
          <c:spPr>
            <a:solidFill>
              <a:sysClr val="windowText" lastClr="000000"/>
            </a:solidFill>
            <a:ln>
              <a:noFill/>
            </a:ln>
          </c:spPr>
          <c:invertIfNegative val="0"/>
          <c:dPt>
            <c:idx val="3"/>
            <c:invertIfNegative val="0"/>
            <c:bubble3D val="0"/>
          </c:dPt>
          <c:errBars>
            <c:errBarType val="plus"/>
            <c:errValType val="cust"/>
            <c:noEndCap val="0"/>
            <c:plus>
              <c:numRef>
                <c:f>'S2a PLIN2 hsc70'!$L$22:$O$22</c:f>
                <c:numCache>
                  <c:formatCode>General</c:formatCode>
                  <c:ptCount val="4"/>
                  <c:pt idx="0">
                    <c:v>2.546377224589361</c:v>
                  </c:pt>
                  <c:pt idx="1">
                    <c:v>1.799152378642253</c:v>
                  </c:pt>
                  <c:pt idx="2">
                    <c:v>2.663103221529072</c:v>
                  </c:pt>
                  <c:pt idx="3">
                    <c:v>0.90717140260466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'S2a PLIN2 hsc70'!$L$18:$O$18</c:f>
              <c:strCache>
                <c:ptCount val="4"/>
                <c:pt idx="0">
                  <c:v>None</c:v>
                </c:pt>
                <c:pt idx="1">
                  <c:v>OL</c:v>
                </c:pt>
                <c:pt idx="2">
                  <c:v>OL&gt;S+</c:v>
                </c:pt>
                <c:pt idx="3">
                  <c:v>OL&gt;S-</c:v>
                </c:pt>
              </c:strCache>
            </c:strRef>
          </c:cat>
          <c:val>
            <c:numRef>
              <c:f>'S2a PLIN2 hsc70'!$L$19:$O$19</c:f>
              <c:numCache>
                <c:formatCode>0.0</c:formatCode>
                <c:ptCount val="4"/>
                <c:pt idx="0">
                  <c:v>37.933250000000001</c:v>
                </c:pt>
                <c:pt idx="1">
                  <c:v>56.669649999999997</c:v>
                </c:pt>
                <c:pt idx="2">
                  <c:v>57.054499999999997</c:v>
                </c:pt>
                <c:pt idx="3">
                  <c:v>19.28249999999996</c:v>
                </c:pt>
              </c:numCache>
            </c:numRef>
          </c:val>
        </c:ser>
        <c:ser>
          <c:idx val="1"/>
          <c:order val="1"/>
          <c:tx>
            <c:strRef>
              <c:f>'S2a PLIN2 hsc70'!$K$20</c:f>
              <c:strCache>
                <c:ptCount val="1"/>
                <c:pt idx="0">
                  <c:v>L2A(-)</c:v>
                </c:pt>
              </c:strCache>
            </c:strRef>
          </c:tx>
          <c:spPr>
            <a:solidFill>
              <a:sysClr val="window" lastClr="FFFFFF">
                <a:lumMod val="65000"/>
              </a:sysClr>
            </a:solidFill>
            <a:ln>
              <a:noFill/>
            </a:ln>
          </c:spPr>
          <c:invertIfNegative val="0"/>
          <c:dPt>
            <c:idx val="3"/>
            <c:invertIfNegative val="0"/>
            <c:bubble3D val="0"/>
          </c:dPt>
          <c:errBars>
            <c:errBarType val="plus"/>
            <c:errValType val="cust"/>
            <c:noEndCap val="0"/>
            <c:plus>
              <c:numRef>
                <c:f>'S2a PLIN2 hsc70'!$L$23:$O$23</c:f>
                <c:numCache>
                  <c:formatCode>General</c:formatCode>
                  <c:ptCount val="4"/>
                  <c:pt idx="0">
                    <c:v>2.4521313645819758</c:v>
                  </c:pt>
                  <c:pt idx="1">
                    <c:v>2.847963718212478</c:v>
                  </c:pt>
                  <c:pt idx="2">
                    <c:v>3.7546310601906172</c:v>
                  </c:pt>
                  <c:pt idx="3">
                    <c:v>1.63340447690864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'S2a PLIN2 hsc70'!$L$18:$O$18</c:f>
              <c:strCache>
                <c:ptCount val="4"/>
                <c:pt idx="0">
                  <c:v>None</c:v>
                </c:pt>
                <c:pt idx="1">
                  <c:v>OL</c:v>
                </c:pt>
                <c:pt idx="2">
                  <c:v>OL&gt;S+</c:v>
                </c:pt>
                <c:pt idx="3">
                  <c:v>OL&gt;S-</c:v>
                </c:pt>
              </c:strCache>
            </c:strRef>
          </c:cat>
          <c:val>
            <c:numRef>
              <c:f>'S2a PLIN2 hsc70'!$L$20:$O$20</c:f>
              <c:numCache>
                <c:formatCode>0.0</c:formatCode>
                <c:ptCount val="4"/>
                <c:pt idx="0">
                  <c:v>62.27225</c:v>
                </c:pt>
                <c:pt idx="1">
                  <c:v>68.064258333333328</c:v>
                </c:pt>
                <c:pt idx="2">
                  <c:v>71.500833333333233</c:v>
                </c:pt>
                <c:pt idx="3">
                  <c:v>73.201666666666654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84244944"/>
        <c:axId val="584251608"/>
      </c:barChart>
      <c:catAx>
        <c:axId val="5842449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  <a:effectLst/>
        </c:spPr>
        <c:txPr>
          <a:bodyPr/>
          <a:lstStyle/>
          <a:p>
            <a:pPr>
              <a:defRPr sz="1000"/>
            </a:pPr>
            <a:endParaRPr lang="en-US"/>
          </a:p>
        </c:txPr>
        <c:crossAx val="584251608"/>
        <c:crosses val="autoZero"/>
        <c:auto val="1"/>
        <c:lblAlgn val="ctr"/>
        <c:lblOffset val="0"/>
        <c:noMultiLvlLbl val="0"/>
      </c:catAx>
      <c:valAx>
        <c:axId val="58425160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 b="0"/>
                </a:pPr>
                <a:r>
                  <a:rPr lang="en-US" sz="1000" dirty="0" smtClean="0"/>
                  <a:t>% colocalization</a:t>
                </a:r>
              </a:p>
              <a:p>
                <a:pPr>
                  <a:defRPr sz="1000" b="0"/>
                </a:pPr>
                <a:r>
                  <a:rPr lang="en-US" sz="1000" dirty="0" smtClean="0"/>
                  <a:t>PLIN2/hsc70</a:t>
                </a:r>
                <a:endParaRPr lang="en-US" sz="1000" dirty="0"/>
              </a:p>
            </c:rich>
          </c:tx>
          <c:layout>
            <c:manualLayout>
              <c:xMode val="edge"/>
              <c:yMode val="edge"/>
              <c:x val="2.0938910473058001E-2"/>
              <c:y val="7.0260213230985094E-2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  <a:effectLst/>
        </c:spPr>
        <c:txPr>
          <a:bodyPr/>
          <a:lstStyle/>
          <a:p>
            <a:pPr>
              <a:defRPr sz="900"/>
            </a:pPr>
            <a:endParaRPr lang="en-US"/>
          </a:p>
        </c:txPr>
        <c:crossAx val="584244944"/>
        <c:crosses val="autoZero"/>
        <c:crossBetween val="between"/>
        <c:majorUnit val="20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Arial"/>
              </a:defRPr>
            </a:lvl1pPr>
          </a:lstStyle>
          <a:p>
            <a:fld id="{0823ED3D-2086-46B3-809F-85624124FC39}" type="datetimeFigureOut">
              <a:rPr lang="en-US" smtClean="0"/>
              <a:pPr/>
              <a:t>3/15/2015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720725"/>
            <a:ext cx="27019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latin typeface="Arial"/>
              </a:defRPr>
            </a:lvl1pPr>
          </a:lstStyle>
          <a:p>
            <a:fld id="{8EEFB509-05F1-4744-8F69-2434595B91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528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72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25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778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649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9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122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061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196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123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459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32748205-9BE4-4B1A-A71D-701434D85E67}" type="datetimeFigureOut">
              <a:rPr lang="en-US" smtClean="0"/>
              <a:pPr/>
              <a:t>3/15/2015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6D1BD130-1F9E-4BFB-B447-19A7BE8E85A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12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microsoft.com/office/2007/relationships/hdphoto" Target="../media/hdphoto1.wdp"/><Relationship Id="rId39" Type="http://schemas.openxmlformats.org/officeDocument/2006/relationships/image" Target="../media/image31.jpe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34" Type="http://schemas.microsoft.com/office/2007/relationships/hdphoto" Target="../media/hdphoto5.wdp"/><Relationship Id="rId42" Type="http://schemas.microsoft.com/office/2007/relationships/hdphoto" Target="../media/hdphoto9.wdp"/><Relationship Id="rId47" Type="http://schemas.openxmlformats.org/officeDocument/2006/relationships/image" Target="../media/image35.png"/><Relationship Id="rId50" Type="http://schemas.openxmlformats.org/officeDocument/2006/relationships/chart" Target="../charts/chart2.xml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jpeg"/><Relationship Id="rId33" Type="http://schemas.openxmlformats.org/officeDocument/2006/relationships/image" Target="../media/image28.jpeg"/><Relationship Id="rId38" Type="http://schemas.microsoft.com/office/2007/relationships/hdphoto" Target="../media/hdphoto7.wdp"/><Relationship Id="rId46" Type="http://schemas.microsoft.com/office/2007/relationships/hdphoto" Target="../media/hdphoto11.wdp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6.jpeg"/><Relationship Id="rId41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microsoft.com/office/2007/relationships/hdphoto" Target="../media/hdphoto4.wdp"/><Relationship Id="rId37" Type="http://schemas.openxmlformats.org/officeDocument/2006/relationships/image" Target="../media/image30.jpeg"/><Relationship Id="rId40" Type="http://schemas.microsoft.com/office/2007/relationships/hdphoto" Target="../media/hdphoto8.wdp"/><Relationship Id="rId45" Type="http://schemas.openxmlformats.org/officeDocument/2006/relationships/image" Target="../media/image34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microsoft.com/office/2007/relationships/hdphoto" Target="../media/hdphoto2.wdp"/><Relationship Id="rId36" Type="http://schemas.microsoft.com/office/2007/relationships/hdphoto" Target="../media/hdphoto6.wdp"/><Relationship Id="rId49" Type="http://schemas.openxmlformats.org/officeDocument/2006/relationships/chart" Target="../charts/chart1.xml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27.jpeg"/><Relationship Id="rId44" Type="http://schemas.microsoft.com/office/2007/relationships/hdphoto" Target="../media/hdphoto10.wdp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5.jpeg"/><Relationship Id="rId30" Type="http://schemas.microsoft.com/office/2007/relationships/hdphoto" Target="../media/hdphoto3.wdp"/><Relationship Id="rId35" Type="http://schemas.openxmlformats.org/officeDocument/2006/relationships/image" Target="../media/image29.jpeg"/><Relationship Id="rId43" Type="http://schemas.openxmlformats.org/officeDocument/2006/relationships/image" Target="../media/image33.png"/><Relationship Id="rId48" Type="http://schemas.microsoft.com/office/2007/relationships/hdphoto" Target="../media/hdphoto12.wdp"/><Relationship Id="rId8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Box 82"/>
          <p:cNvSpPr txBox="1"/>
          <p:nvPr/>
        </p:nvSpPr>
        <p:spPr>
          <a:xfrm>
            <a:off x="3667136" y="8118585"/>
            <a:ext cx="3087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1" dirty="0" smtClean="0">
                <a:latin typeface="Arial"/>
              </a:rPr>
              <a:t>Kaushik and Cuervo Suppl. Fig. </a:t>
            </a:r>
            <a:r>
              <a:rPr lang="en-US" sz="1400" b="1" dirty="0">
                <a:latin typeface="Arial"/>
              </a:rPr>
              <a:t>3</a:t>
            </a:r>
          </a:p>
        </p:txBody>
      </p:sp>
      <p:pic>
        <p:nvPicPr>
          <p:cNvPr id="158" name="Picture 157"/>
          <p:cNvPicPr>
            <a:picLocks/>
          </p:cNvPicPr>
          <p:nvPr/>
        </p:nvPicPr>
        <p:blipFill rotWithShape="1">
          <a:blip r:embed="rId2"/>
          <a:srcRect l="3833" t="49520" r="53508" b="33796"/>
          <a:stretch/>
        </p:blipFill>
        <p:spPr>
          <a:xfrm>
            <a:off x="685087" y="7060348"/>
            <a:ext cx="813816" cy="265176"/>
          </a:xfrm>
          <a:prstGeom prst="rect">
            <a:avLst/>
          </a:prstGeom>
        </p:spPr>
      </p:pic>
      <p:pic>
        <p:nvPicPr>
          <p:cNvPr id="159" name="Picture 158"/>
          <p:cNvPicPr>
            <a:picLocks/>
          </p:cNvPicPr>
          <p:nvPr/>
        </p:nvPicPr>
        <p:blipFill rotWithShape="1">
          <a:blip r:embed="rId3"/>
          <a:srcRect l="51261" t="27519" r="9207" b="55461"/>
          <a:stretch/>
        </p:blipFill>
        <p:spPr>
          <a:xfrm>
            <a:off x="685087" y="6597268"/>
            <a:ext cx="813816" cy="265176"/>
          </a:xfrm>
          <a:prstGeom prst="rect">
            <a:avLst/>
          </a:prstGeom>
        </p:spPr>
      </p:pic>
      <p:pic>
        <p:nvPicPr>
          <p:cNvPr id="160" name="Picture 159"/>
          <p:cNvPicPr>
            <a:picLocks/>
          </p:cNvPicPr>
          <p:nvPr/>
        </p:nvPicPr>
        <p:blipFill rotWithShape="1">
          <a:blip r:embed="rId3"/>
          <a:srcRect l="6842" t="25317" r="51730" b="56647"/>
          <a:stretch/>
        </p:blipFill>
        <p:spPr>
          <a:xfrm>
            <a:off x="685087" y="7345697"/>
            <a:ext cx="813816" cy="265176"/>
          </a:xfrm>
          <a:prstGeom prst="rect">
            <a:avLst/>
          </a:prstGeom>
        </p:spPr>
      </p:pic>
      <p:pic>
        <p:nvPicPr>
          <p:cNvPr id="161" name="Picture 160"/>
          <p:cNvPicPr>
            <a:picLocks/>
          </p:cNvPicPr>
          <p:nvPr/>
        </p:nvPicPr>
        <p:blipFill rotWithShape="1">
          <a:blip r:embed="rId4"/>
          <a:srcRect l="50091" t="38221" r="9316" b="43451"/>
          <a:stretch/>
        </p:blipFill>
        <p:spPr>
          <a:xfrm>
            <a:off x="685087" y="6316240"/>
            <a:ext cx="813816" cy="265176"/>
          </a:xfrm>
          <a:prstGeom prst="rect">
            <a:avLst/>
          </a:prstGeom>
        </p:spPr>
      </p:pic>
      <p:sp>
        <p:nvSpPr>
          <p:cNvPr id="162" name="TextBox 200"/>
          <p:cNvSpPr txBox="1"/>
          <p:nvPr/>
        </p:nvSpPr>
        <p:spPr>
          <a:xfrm rot="16200000">
            <a:off x="1250768" y="6472513"/>
            <a:ext cx="66583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IP: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hsc70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63" name="TextBox 201"/>
          <p:cNvSpPr txBox="1"/>
          <p:nvPr/>
        </p:nvSpPr>
        <p:spPr>
          <a:xfrm>
            <a:off x="224127" y="6333412"/>
            <a:ext cx="5054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PLIN2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64" name="TextBox 202"/>
          <p:cNvSpPr txBox="1"/>
          <p:nvPr/>
        </p:nvSpPr>
        <p:spPr>
          <a:xfrm>
            <a:off x="322796" y="6125511"/>
            <a:ext cx="13612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L2A     +    -     +    -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65" name="TextBox 203"/>
          <p:cNvSpPr txBox="1"/>
          <p:nvPr/>
        </p:nvSpPr>
        <p:spPr>
          <a:xfrm>
            <a:off x="661292" y="5945591"/>
            <a:ext cx="4605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None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66" name="Straight Connector 165"/>
          <p:cNvCxnSpPr/>
          <p:nvPr/>
        </p:nvCxnSpPr>
        <p:spPr>
          <a:xfrm>
            <a:off x="731513" y="6142372"/>
            <a:ext cx="303087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67" name="TextBox 205"/>
          <p:cNvSpPr txBox="1"/>
          <p:nvPr/>
        </p:nvSpPr>
        <p:spPr>
          <a:xfrm>
            <a:off x="1136413" y="5945591"/>
            <a:ext cx="33862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OL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68" name="Straight Connector 167"/>
          <p:cNvCxnSpPr/>
          <p:nvPr/>
        </p:nvCxnSpPr>
        <p:spPr>
          <a:xfrm>
            <a:off x="1160383" y="6142372"/>
            <a:ext cx="303087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69" name="TextBox 207"/>
          <p:cNvSpPr txBox="1"/>
          <p:nvPr/>
        </p:nvSpPr>
        <p:spPr>
          <a:xfrm rot="16200000">
            <a:off x="1367819" y="7212337"/>
            <a:ext cx="43172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input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70" name="TextBox 208"/>
          <p:cNvSpPr txBox="1"/>
          <p:nvPr/>
        </p:nvSpPr>
        <p:spPr>
          <a:xfrm>
            <a:off x="236920" y="6614440"/>
            <a:ext cx="4926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hsc70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71" name="TextBox 209"/>
          <p:cNvSpPr txBox="1"/>
          <p:nvPr/>
        </p:nvSpPr>
        <p:spPr>
          <a:xfrm>
            <a:off x="224127" y="7077520"/>
            <a:ext cx="5054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PLIN2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72" name="TextBox 210"/>
          <p:cNvSpPr txBox="1"/>
          <p:nvPr/>
        </p:nvSpPr>
        <p:spPr>
          <a:xfrm>
            <a:off x="236920" y="7362869"/>
            <a:ext cx="4926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hsc70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143" name="Picture 142"/>
          <p:cNvPicPr>
            <a:picLocks/>
          </p:cNvPicPr>
          <p:nvPr/>
        </p:nvPicPr>
        <p:blipFill rotWithShape="1">
          <a:blip r:embed="rId5"/>
          <a:srcRect l="53292" t="29279" r="3817" b="54233"/>
          <a:stretch/>
        </p:blipFill>
        <p:spPr>
          <a:xfrm>
            <a:off x="2274658" y="6627717"/>
            <a:ext cx="813816" cy="265176"/>
          </a:xfrm>
          <a:prstGeom prst="rect">
            <a:avLst/>
          </a:prstGeom>
        </p:spPr>
      </p:pic>
      <p:pic>
        <p:nvPicPr>
          <p:cNvPr id="144" name="Picture 143"/>
          <p:cNvPicPr>
            <a:picLocks/>
          </p:cNvPicPr>
          <p:nvPr/>
        </p:nvPicPr>
        <p:blipFill rotWithShape="1">
          <a:blip r:embed="rId6"/>
          <a:srcRect l="53435" t="38746" r="3559" b="41485"/>
          <a:stretch/>
        </p:blipFill>
        <p:spPr>
          <a:xfrm>
            <a:off x="2274658" y="6346689"/>
            <a:ext cx="813816" cy="265176"/>
          </a:xfrm>
          <a:prstGeom prst="rect">
            <a:avLst/>
          </a:prstGeom>
        </p:spPr>
      </p:pic>
      <p:pic>
        <p:nvPicPr>
          <p:cNvPr id="145" name="Picture 144"/>
          <p:cNvPicPr>
            <a:picLocks/>
          </p:cNvPicPr>
          <p:nvPr/>
        </p:nvPicPr>
        <p:blipFill rotWithShape="1">
          <a:blip r:embed="rId7"/>
          <a:srcRect l="7197" t="15476" r="50049" b="60668"/>
          <a:stretch/>
        </p:blipFill>
        <p:spPr>
          <a:xfrm>
            <a:off x="2274658" y="7376146"/>
            <a:ext cx="813816" cy="265176"/>
          </a:xfrm>
          <a:prstGeom prst="rect">
            <a:avLst/>
          </a:prstGeom>
        </p:spPr>
      </p:pic>
      <p:pic>
        <p:nvPicPr>
          <p:cNvPr id="146" name="Picture 145"/>
          <p:cNvPicPr>
            <a:picLocks/>
          </p:cNvPicPr>
          <p:nvPr/>
        </p:nvPicPr>
        <p:blipFill rotWithShape="1">
          <a:blip r:embed="rId8"/>
          <a:srcRect l="3833" t="45266" r="52469" b="32331"/>
          <a:stretch/>
        </p:blipFill>
        <p:spPr>
          <a:xfrm>
            <a:off x="2274658" y="7090797"/>
            <a:ext cx="813816" cy="265176"/>
          </a:xfrm>
          <a:prstGeom prst="rect">
            <a:avLst/>
          </a:prstGeom>
        </p:spPr>
      </p:pic>
      <p:sp>
        <p:nvSpPr>
          <p:cNvPr id="147" name="TextBox 211"/>
          <p:cNvSpPr txBox="1"/>
          <p:nvPr/>
        </p:nvSpPr>
        <p:spPr>
          <a:xfrm rot="16200000">
            <a:off x="2835327" y="6501276"/>
            <a:ext cx="66583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IP: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hsc70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48" name="TextBox 212"/>
          <p:cNvSpPr txBox="1"/>
          <p:nvPr/>
        </p:nvSpPr>
        <p:spPr>
          <a:xfrm>
            <a:off x="1835595" y="6363861"/>
            <a:ext cx="5054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PLIN3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49" name="TextBox 213"/>
          <p:cNvSpPr txBox="1"/>
          <p:nvPr/>
        </p:nvSpPr>
        <p:spPr>
          <a:xfrm>
            <a:off x="1925264" y="6155960"/>
            <a:ext cx="13538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L2A     +     -    +    -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50" name="TextBox 214"/>
          <p:cNvSpPr txBox="1"/>
          <p:nvPr/>
        </p:nvSpPr>
        <p:spPr>
          <a:xfrm>
            <a:off x="2249769" y="5976040"/>
            <a:ext cx="4605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None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51" name="Straight Connector 150"/>
          <p:cNvCxnSpPr/>
          <p:nvPr/>
        </p:nvCxnSpPr>
        <p:spPr>
          <a:xfrm>
            <a:off x="2320858" y="6194131"/>
            <a:ext cx="30144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52" name="TextBox 216"/>
          <p:cNvSpPr txBox="1"/>
          <p:nvPr/>
        </p:nvSpPr>
        <p:spPr>
          <a:xfrm>
            <a:off x="2722642" y="5976040"/>
            <a:ext cx="33862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OL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53" name="Straight Connector 152"/>
          <p:cNvCxnSpPr/>
          <p:nvPr/>
        </p:nvCxnSpPr>
        <p:spPr>
          <a:xfrm>
            <a:off x="2747402" y="6194131"/>
            <a:ext cx="30144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54" name="TextBox 218"/>
          <p:cNvSpPr txBox="1"/>
          <p:nvPr/>
        </p:nvSpPr>
        <p:spPr>
          <a:xfrm rot="16200000">
            <a:off x="2954342" y="7241624"/>
            <a:ext cx="43172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input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55" name="TextBox 219"/>
          <p:cNvSpPr txBox="1"/>
          <p:nvPr/>
        </p:nvSpPr>
        <p:spPr>
          <a:xfrm>
            <a:off x="1848388" y="6644889"/>
            <a:ext cx="4926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kern="0" dirty="0" smtClean="0">
                <a:solidFill>
                  <a:prstClr val="black"/>
                </a:solidFill>
                <a:latin typeface="Arial"/>
                <a:cs typeface="Arial"/>
              </a:rPr>
              <a:t>hsc70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56" name="TextBox 220"/>
          <p:cNvSpPr txBox="1"/>
          <p:nvPr/>
        </p:nvSpPr>
        <p:spPr>
          <a:xfrm>
            <a:off x="1835595" y="7107969"/>
            <a:ext cx="5054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PLIN3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57" name="TextBox 221"/>
          <p:cNvSpPr txBox="1"/>
          <p:nvPr/>
        </p:nvSpPr>
        <p:spPr>
          <a:xfrm>
            <a:off x="1848388" y="7393318"/>
            <a:ext cx="4926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kern="0" dirty="0" smtClean="0">
                <a:solidFill>
                  <a:prstClr val="black"/>
                </a:solidFill>
                <a:latin typeface="Arial"/>
                <a:cs typeface="Arial"/>
              </a:rPr>
              <a:t>hsc70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4" name="TextBox 65"/>
          <p:cNvSpPr txBox="1"/>
          <p:nvPr/>
        </p:nvSpPr>
        <p:spPr>
          <a:xfrm flipH="1">
            <a:off x="93854" y="3149761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</a:t>
            </a:r>
            <a:endParaRPr lang="en-US" sz="14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C:\Users\Susmita\Documents\Lab\Lipids + CMA\Immunofluorescence\susmita\New folder\New Folder\3T3 coloc.tif"/>
          <p:cNvPicPr>
            <a:picLocks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86" r="28004"/>
          <a:stretch>
            <a:fillRect/>
          </a:stretch>
        </p:blipFill>
        <p:spPr bwMode="auto">
          <a:xfrm>
            <a:off x="410715" y="3587201"/>
            <a:ext cx="1075225" cy="913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:\Users\Susmita\Documents\Lab\Lipids + CMA\Immunofluorescence\susmita\New folder\New Folder\3T3 OL COLOC.tif"/>
          <p:cNvPicPr preferRelativeResize="0">
            <a:picLocks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73" t="37257" b="4909"/>
          <a:stretch>
            <a:fillRect/>
          </a:stretch>
        </p:blipFill>
        <p:spPr bwMode="auto">
          <a:xfrm>
            <a:off x="1514255" y="3587202"/>
            <a:ext cx="1075225" cy="913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:\Users\Susmita\Documents\Lab\Lipids + CMA\Immunofluorescence\susmita\New folder\New Folder\3T3 OL S+ COLOC.tif"/>
          <p:cNvPicPr>
            <a:picLocks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129" r="37254"/>
          <a:stretch>
            <a:fillRect/>
          </a:stretch>
        </p:blipFill>
        <p:spPr bwMode="auto">
          <a:xfrm>
            <a:off x="2617794" y="3587202"/>
            <a:ext cx="1075225" cy="913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:\Users\Susmita\Documents\Lab\Lipids + CMA\Immunofluorescence\susmita\New folder\New Folder\3T3 OL S- COLOC.tif"/>
          <p:cNvPicPr preferRelativeResize="0">
            <a:picLocks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93" t="45461" r="10503"/>
          <a:stretch>
            <a:fillRect/>
          </a:stretch>
        </p:blipFill>
        <p:spPr bwMode="auto">
          <a:xfrm>
            <a:off x="3721333" y="3587202"/>
            <a:ext cx="1075225" cy="913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:\Users\Susmita\Documents\Lab\Lipids + CMA\Immunofluorescence\susmita\New folder\New Folder\3a OL S- coloc.tif"/>
          <p:cNvPicPr>
            <a:picLocks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3" t="17091" r="39626" b="30408"/>
          <a:stretch>
            <a:fillRect/>
          </a:stretch>
        </p:blipFill>
        <p:spPr bwMode="auto">
          <a:xfrm>
            <a:off x="3721333" y="4519077"/>
            <a:ext cx="1075225" cy="913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C:\Users\Susmita\Documents\Lab\Lipids + CMA\Immunofluorescence\susmita\New folder\New Folder\3a OL S+ coloc.tif"/>
          <p:cNvPicPr>
            <a:picLocks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17" b="40253"/>
          <a:stretch>
            <a:fillRect/>
          </a:stretch>
        </p:blipFill>
        <p:spPr bwMode="auto">
          <a:xfrm>
            <a:off x="2615344" y="4519077"/>
            <a:ext cx="1075225" cy="913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C:\Users\Susmita\Documents\Lab\Lipids + CMA\Immunofluorescence\susmita\New folder\New Folder\3a OL coloc.tif"/>
          <p:cNvPicPr preferRelativeResize="0">
            <a:picLocks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75" b="41072"/>
          <a:stretch>
            <a:fillRect/>
          </a:stretch>
        </p:blipFill>
        <p:spPr bwMode="auto">
          <a:xfrm>
            <a:off x="1509354" y="4519076"/>
            <a:ext cx="1075225" cy="913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C:\Users\Susmita\Documents\Lab\Lipids + CMA\Immunofluorescence\susmita\New folder\New Folder\3a coloc.tif"/>
          <p:cNvPicPr>
            <a:picLocks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93" r="27596" b="43942"/>
          <a:stretch>
            <a:fillRect/>
          </a:stretch>
        </p:blipFill>
        <p:spPr bwMode="auto">
          <a:xfrm>
            <a:off x="403365" y="4519076"/>
            <a:ext cx="1075225" cy="913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9"/>
          <p:cNvSpPr txBox="1"/>
          <p:nvPr/>
        </p:nvSpPr>
        <p:spPr bwMode="auto">
          <a:xfrm rot="16200000">
            <a:off x="37538" y="4852949"/>
            <a:ext cx="540958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0" i="0" kern="0" dirty="0" smtClean="0">
                <a:solidFill>
                  <a:sysClr val="windowText" lastClr="000000"/>
                </a:solidFill>
                <a:latin typeface="Arial"/>
                <a:cs typeface="Arial"/>
              </a:rPr>
              <a:t>L2A</a:t>
            </a:r>
            <a:r>
              <a:rPr lang="en-US" sz="1000" b="0" i="0" kern="0" dirty="0">
                <a:solidFill>
                  <a:sysClr val="windowText" lastClr="000000"/>
                </a:solidFill>
                <a:latin typeface="Arial"/>
                <a:cs typeface="Arial"/>
              </a:rPr>
              <a:t>(-)</a:t>
            </a:r>
          </a:p>
        </p:txBody>
      </p:sp>
      <p:sp>
        <p:nvSpPr>
          <p:cNvPr id="14" name="TextBox 5"/>
          <p:cNvSpPr txBox="1"/>
          <p:nvPr/>
        </p:nvSpPr>
        <p:spPr bwMode="auto">
          <a:xfrm rot="16200000">
            <a:off x="83906" y="3921072"/>
            <a:ext cx="44822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0" i="0" kern="0" dirty="0">
                <a:solidFill>
                  <a:sysClr val="windowText" lastClr="000000"/>
                </a:solidFill>
                <a:latin typeface="Arial"/>
                <a:cs typeface="Arial"/>
              </a:rPr>
              <a:t>CTR</a:t>
            </a:r>
          </a:p>
        </p:txBody>
      </p:sp>
      <p:sp>
        <p:nvSpPr>
          <p:cNvPr id="15" name="TextBox 4"/>
          <p:cNvSpPr txBox="1"/>
          <p:nvPr/>
        </p:nvSpPr>
        <p:spPr bwMode="auto">
          <a:xfrm>
            <a:off x="689712" y="3383499"/>
            <a:ext cx="491240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0" i="0" kern="0" dirty="0">
                <a:solidFill>
                  <a:sysClr val="windowText" lastClr="000000"/>
                </a:solidFill>
                <a:latin typeface="Arial"/>
                <a:cs typeface="Arial"/>
              </a:rPr>
              <a:t>None</a:t>
            </a:r>
          </a:p>
        </p:txBody>
      </p:sp>
      <p:sp>
        <p:nvSpPr>
          <p:cNvPr id="16" name="TextBox 6"/>
          <p:cNvSpPr txBox="1"/>
          <p:nvPr/>
        </p:nvSpPr>
        <p:spPr bwMode="auto">
          <a:xfrm>
            <a:off x="1862010" y="3383499"/>
            <a:ext cx="36420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0" i="0" kern="0" dirty="0">
                <a:solidFill>
                  <a:sysClr val="windowText" lastClr="000000"/>
                </a:solidFill>
                <a:latin typeface="Arial"/>
                <a:cs typeface="Arial"/>
              </a:rPr>
              <a:t>OL</a:t>
            </a:r>
          </a:p>
        </p:txBody>
      </p:sp>
      <p:sp>
        <p:nvSpPr>
          <p:cNvPr id="17" name="TextBox 8"/>
          <p:cNvSpPr txBox="1"/>
          <p:nvPr/>
        </p:nvSpPr>
        <p:spPr bwMode="auto">
          <a:xfrm>
            <a:off x="2812013" y="3383500"/>
            <a:ext cx="662311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0" i="0" kern="0" dirty="0">
                <a:solidFill>
                  <a:sysClr val="windowText" lastClr="000000"/>
                </a:solidFill>
                <a:latin typeface="Arial"/>
                <a:cs typeface="Arial"/>
              </a:rPr>
              <a:t>OL &gt; S+</a:t>
            </a:r>
          </a:p>
        </p:txBody>
      </p:sp>
      <p:sp>
        <p:nvSpPr>
          <p:cNvPr id="18" name="TextBox 10"/>
          <p:cNvSpPr txBox="1"/>
          <p:nvPr/>
        </p:nvSpPr>
        <p:spPr bwMode="auto">
          <a:xfrm>
            <a:off x="3934716" y="3383498"/>
            <a:ext cx="630125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0" i="0" kern="0" dirty="0">
                <a:solidFill>
                  <a:sysClr val="windowText" lastClr="000000"/>
                </a:solidFill>
                <a:latin typeface="Arial"/>
                <a:cs typeface="Arial"/>
              </a:rPr>
              <a:t>OL &gt; S-</a:t>
            </a:r>
          </a:p>
        </p:txBody>
      </p:sp>
      <p:sp>
        <p:nvSpPr>
          <p:cNvPr id="19" name="TextBox 46"/>
          <p:cNvSpPr txBox="1"/>
          <p:nvPr/>
        </p:nvSpPr>
        <p:spPr>
          <a:xfrm>
            <a:off x="1710516" y="3213506"/>
            <a:ext cx="1802760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0" i="0" kern="0" dirty="0" smtClean="0">
                <a:solidFill>
                  <a:srgbClr val="009900"/>
                </a:solidFill>
                <a:latin typeface="Arial"/>
                <a:cs typeface="Arial"/>
              </a:rPr>
              <a:t>PLIN2</a:t>
            </a:r>
            <a:r>
              <a:rPr lang="en-US" sz="1000" b="0" i="0" kern="0" dirty="0" smtClean="0">
                <a:solidFill>
                  <a:sysClr val="windowText" lastClr="000000"/>
                </a:solidFill>
                <a:latin typeface="Arial"/>
                <a:cs typeface="Arial"/>
              </a:rPr>
              <a:t>/</a:t>
            </a:r>
            <a:r>
              <a:rPr lang="en-US" sz="1000" b="0" i="0" kern="0" dirty="0" smtClean="0">
                <a:solidFill>
                  <a:srgbClr val="FF0000"/>
                </a:solidFill>
                <a:latin typeface="Arial"/>
                <a:cs typeface="Arial"/>
              </a:rPr>
              <a:t>hsc70 </a:t>
            </a:r>
            <a:r>
              <a:rPr lang="en-US" sz="1000" b="0" i="0" kern="0" dirty="0">
                <a:latin typeface="Arial"/>
                <a:cs typeface="Arial"/>
              </a:rPr>
              <a:t>- colocalization</a:t>
            </a:r>
          </a:p>
        </p:txBody>
      </p:sp>
      <p:cxnSp>
        <p:nvCxnSpPr>
          <p:cNvPr id="141" name="Straight Connector 140"/>
          <p:cNvCxnSpPr/>
          <p:nvPr/>
        </p:nvCxnSpPr>
        <p:spPr>
          <a:xfrm flipH="1">
            <a:off x="4579993" y="5389965"/>
            <a:ext cx="167932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2" name="TextBox 93"/>
          <p:cNvSpPr txBox="1"/>
          <p:nvPr/>
        </p:nvSpPr>
        <p:spPr>
          <a:xfrm rot="10800000" flipH="1" flipV="1">
            <a:off x="4469035" y="5210948"/>
            <a:ext cx="3898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700" dirty="0" smtClean="0">
                <a:solidFill>
                  <a:schemeClr val="bg1"/>
                </a:solidFill>
                <a:latin typeface="Arial"/>
              </a:rPr>
              <a:t>5 </a:t>
            </a:r>
            <a:r>
              <a:rPr lang="en-US" sz="7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m</a:t>
            </a:r>
            <a:r>
              <a:rPr lang="en-US" sz="700" dirty="0" smtClean="0">
                <a:solidFill>
                  <a:schemeClr val="bg1"/>
                </a:solidFill>
                <a:latin typeface="Arial"/>
              </a:rPr>
              <a:t>m</a:t>
            </a:r>
            <a:endParaRPr lang="en-US" sz="7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1" name="TextBox 66"/>
          <p:cNvSpPr txBox="1"/>
          <p:nvPr/>
        </p:nvSpPr>
        <p:spPr>
          <a:xfrm>
            <a:off x="2094693" y="501648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8" name="Picture 127"/>
          <p:cNvPicPr>
            <a:picLocks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3" t="31593" r="12535" b="24966"/>
          <a:stretch>
            <a:fillRect/>
          </a:stretch>
        </p:blipFill>
        <p:spPr bwMode="auto">
          <a:xfrm>
            <a:off x="5141764" y="5933365"/>
            <a:ext cx="1433355" cy="293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" name="Picture 128"/>
          <p:cNvPicPr>
            <a:picLocks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2" t="2348" r="6071" b="25912"/>
          <a:stretch>
            <a:fillRect/>
          </a:stretch>
        </p:blipFill>
        <p:spPr bwMode="auto">
          <a:xfrm>
            <a:off x="5141764" y="6250607"/>
            <a:ext cx="1433355" cy="293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" name="TextBox 44"/>
          <p:cNvSpPr txBox="1">
            <a:spLocks noChangeArrowheads="1"/>
          </p:cNvSpPr>
          <p:nvPr/>
        </p:nvSpPr>
        <p:spPr bwMode="auto">
          <a:xfrm>
            <a:off x="4773642" y="5727564"/>
            <a:ext cx="20651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900" b="0" i="0" dirty="0" smtClean="0">
                <a:solidFill>
                  <a:srgbClr val="000000"/>
                </a:solidFill>
                <a:latin typeface="Arial"/>
                <a:cs typeface="Arial"/>
              </a:rPr>
              <a:t>L2A      +      -      </a:t>
            </a:r>
            <a:r>
              <a:rPr lang="en-US" sz="900" b="0" i="0" dirty="0">
                <a:solidFill>
                  <a:srgbClr val="000000"/>
                </a:solidFill>
                <a:latin typeface="Arial"/>
                <a:cs typeface="Arial"/>
              </a:rPr>
              <a:t>+   </a:t>
            </a:r>
            <a:r>
              <a:rPr lang="en-US" sz="900" b="0" i="0" dirty="0" smtClean="0">
                <a:solidFill>
                  <a:srgbClr val="000000"/>
                </a:solidFill>
                <a:latin typeface="Arial"/>
                <a:cs typeface="Arial"/>
              </a:rPr>
              <a:t>   </a:t>
            </a:r>
            <a:r>
              <a:rPr lang="en-US" sz="900" b="0" i="0" dirty="0">
                <a:solidFill>
                  <a:srgbClr val="000000"/>
                </a:solidFill>
                <a:latin typeface="Arial"/>
                <a:cs typeface="Arial"/>
              </a:rPr>
              <a:t>-  </a:t>
            </a:r>
            <a:r>
              <a:rPr lang="en-US" sz="900" b="0" i="0" dirty="0" smtClean="0">
                <a:solidFill>
                  <a:srgbClr val="000000"/>
                </a:solidFill>
                <a:latin typeface="Arial"/>
                <a:cs typeface="Arial"/>
              </a:rPr>
              <a:t>   +     </a:t>
            </a:r>
            <a:r>
              <a:rPr lang="en-US" sz="900" b="0" i="0" dirty="0">
                <a:solidFill>
                  <a:srgbClr val="000000"/>
                </a:solidFill>
                <a:latin typeface="Arial"/>
                <a:cs typeface="Arial"/>
              </a:rPr>
              <a:t>-              </a:t>
            </a:r>
          </a:p>
        </p:txBody>
      </p:sp>
      <p:sp>
        <p:nvSpPr>
          <p:cNvPr id="131" name="TextBox 45"/>
          <p:cNvSpPr txBox="1">
            <a:spLocks noChangeArrowheads="1"/>
          </p:cNvSpPr>
          <p:nvPr/>
        </p:nvSpPr>
        <p:spPr bwMode="auto">
          <a:xfrm>
            <a:off x="5221719" y="5536907"/>
            <a:ext cx="24885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0" i="0" dirty="0">
                <a:solidFill>
                  <a:srgbClr val="000000"/>
                </a:solidFill>
                <a:latin typeface="Arial"/>
                <a:cs typeface="Arial"/>
              </a:rPr>
              <a:t>0</a:t>
            </a:r>
          </a:p>
        </p:txBody>
      </p:sp>
      <p:cxnSp>
        <p:nvCxnSpPr>
          <p:cNvPr id="132" name="Straight Connector 131"/>
          <p:cNvCxnSpPr>
            <a:cxnSpLocks noChangeShapeType="1"/>
          </p:cNvCxnSpPr>
          <p:nvPr/>
        </p:nvCxnSpPr>
        <p:spPr bwMode="auto">
          <a:xfrm>
            <a:off x="5205561" y="5753537"/>
            <a:ext cx="363556" cy="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33" name="TextBox 47"/>
          <p:cNvSpPr txBox="1">
            <a:spLocks noChangeArrowheads="1"/>
          </p:cNvSpPr>
          <p:nvPr/>
        </p:nvSpPr>
        <p:spPr bwMode="auto">
          <a:xfrm>
            <a:off x="5612583" y="5536907"/>
            <a:ext cx="40929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0" i="0">
                <a:solidFill>
                  <a:srgbClr val="000000"/>
                </a:solidFill>
                <a:latin typeface="Arial"/>
                <a:cs typeface="Arial"/>
              </a:rPr>
              <a:t>0.06</a:t>
            </a:r>
          </a:p>
        </p:txBody>
      </p:sp>
      <p:cxnSp>
        <p:nvCxnSpPr>
          <p:cNvPr id="134" name="Straight Connector 133"/>
          <p:cNvCxnSpPr>
            <a:cxnSpLocks noChangeShapeType="1"/>
          </p:cNvCxnSpPr>
          <p:nvPr/>
        </p:nvCxnSpPr>
        <p:spPr bwMode="auto">
          <a:xfrm>
            <a:off x="5663241" y="5753537"/>
            <a:ext cx="363556" cy="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35" name="TextBox 49"/>
          <p:cNvSpPr txBox="1">
            <a:spLocks noChangeArrowheads="1"/>
          </p:cNvSpPr>
          <p:nvPr/>
        </p:nvSpPr>
        <p:spPr bwMode="auto">
          <a:xfrm>
            <a:off x="6047568" y="5536907"/>
            <a:ext cx="47348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0" i="0" dirty="0">
                <a:solidFill>
                  <a:srgbClr val="000000"/>
                </a:solidFill>
                <a:latin typeface="Arial"/>
                <a:cs typeface="Arial"/>
              </a:rPr>
              <a:t>0.125</a:t>
            </a:r>
          </a:p>
        </p:txBody>
      </p:sp>
      <p:cxnSp>
        <p:nvCxnSpPr>
          <p:cNvPr id="136" name="Straight Connector 135"/>
          <p:cNvCxnSpPr>
            <a:cxnSpLocks noChangeShapeType="1"/>
          </p:cNvCxnSpPr>
          <p:nvPr/>
        </p:nvCxnSpPr>
        <p:spPr bwMode="auto">
          <a:xfrm>
            <a:off x="6125068" y="5753537"/>
            <a:ext cx="363556" cy="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37" name="TextBox 52"/>
          <p:cNvSpPr txBox="1">
            <a:spLocks noChangeArrowheads="1"/>
          </p:cNvSpPr>
          <p:nvPr/>
        </p:nvSpPr>
        <p:spPr bwMode="auto">
          <a:xfrm>
            <a:off x="4695072" y="5997723"/>
            <a:ext cx="49264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900" b="0" i="0" dirty="0">
                <a:solidFill>
                  <a:srgbClr val="000000"/>
                </a:solidFill>
                <a:latin typeface="Arial"/>
                <a:cs typeface="Arial"/>
              </a:rPr>
              <a:t>hsc70</a:t>
            </a:r>
          </a:p>
        </p:txBody>
      </p:sp>
      <p:sp>
        <p:nvSpPr>
          <p:cNvPr id="138" name="TextBox 53"/>
          <p:cNvSpPr txBox="1">
            <a:spLocks noChangeArrowheads="1"/>
          </p:cNvSpPr>
          <p:nvPr/>
        </p:nvSpPr>
        <p:spPr bwMode="auto">
          <a:xfrm>
            <a:off x="4682279" y="6314964"/>
            <a:ext cx="50544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900" b="0" i="0" dirty="0" smtClean="0">
                <a:solidFill>
                  <a:srgbClr val="000000"/>
                </a:solidFill>
                <a:latin typeface="Arial"/>
                <a:cs typeface="Arial"/>
              </a:rPr>
              <a:t>PLIN2</a:t>
            </a:r>
            <a:endParaRPr lang="en-US" sz="900" b="0" i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39" name="TextBox 54"/>
          <p:cNvSpPr txBox="1">
            <a:spLocks noChangeArrowheads="1"/>
          </p:cNvSpPr>
          <p:nvPr/>
        </p:nvSpPr>
        <p:spPr bwMode="auto">
          <a:xfrm>
            <a:off x="5531412" y="5366569"/>
            <a:ext cx="63556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0" i="0" dirty="0">
                <a:solidFill>
                  <a:srgbClr val="000000"/>
                </a:solidFill>
                <a:latin typeface="Arial"/>
                <a:cs typeface="Arial"/>
              </a:rPr>
              <a:t>OL (</a:t>
            </a:r>
            <a:r>
              <a:rPr lang="en-US" sz="900" b="0" i="0" dirty="0" err="1">
                <a:solidFill>
                  <a:srgbClr val="000000"/>
                </a:solidFill>
                <a:latin typeface="Arial"/>
                <a:cs typeface="Arial"/>
              </a:rPr>
              <a:t>mM</a:t>
            </a:r>
            <a:r>
              <a:rPr lang="en-US" sz="900" b="0" i="0" dirty="0">
                <a:solidFill>
                  <a:srgbClr val="000000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140" name="TextBox 53"/>
          <p:cNvSpPr txBox="1">
            <a:spLocks noChangeArrowheads="1"/>
          </p:cNvSpPr>
          <p:nvPr/>
        </p:nvSpPr>
        <p:spPr bwMode="auto">
          <a:xfrm rot="16200000">
            <a:off x="6319983" y="6122600"/>
            <a:ext cx="67862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b="0" i="0" dirty="0" smtClean="0">
                <a:solidFill>
                  <a:srgbClr val="000000"/>
                </a:solidFill>
                <a:latin typeface="Arial"/>
                <a:cs typeface="Arial"/>
              </a:rPr>
              <a:t>IP: PLIN2</a:t>
            </a:r>
            <a:endParaRPr lang="en-US" sz="900" b="0" i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115" name="Picture 114"/>
          <p:cNvPicPr>
            <a:picLocks noChangeArrowheads="1"/>
          </p:cNvPicPr>
          <p:nvPr/>
        </p:nvPicPr>
        <p:blipFill>
          <a:blip r:embed="rId19">
            <a:lum bright="-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5" t="23042" r="50159" b="12933"/>
          <a:stretch>
            <a:fillRect/>
          </a:stretch>
        </p:blipFill>
        <p:spPr bwMode="auto">
          <a:xfrm>
            <a:off x="5141764" y="7162136"/>
            <a:ext cx="1433355" cy="293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" name="Picture 115"/>
          <p:cNvPicPr>
            <a:picLocks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" t="16010" r="49104" b="14917"/>
          <a:stretch>
            <a:fillRect/>
          </a:stretch>
        </p:blipFill>
        <p:spPr bwMode="auto">
          <a:xfrm>
            <a:off x="5141764" y="7479379"/>
            <a:ext cx="1433355" cy="293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" name="TextBox 44"/>
          <p:cNvSpPr txBox="1">
            <a:spLocks noChangeArrowheads="1"/>
          </p:cNvSpPr>
          <p:nvPr/>
        </p:nvSpPr>
        <p:spPr bwMode="auto">
          <a:xfrm>
            <a:off x="4795538" y="6960868"/>
            <a:ext cx="226453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900" b="0" i="0" dirty="0" smtClean="0">
                <a:solidFill>
                  <a:srgbClr val="000000"/>
                </a:solidFill>
                <a:latin typeface="Arial"/>
                <a:cs typeface="Arial"/>
              </a:rPr>
              <a:t>L2A      +     -     </a:t>
            </a:r>
            <a:r>
              <a:rPr lang="en-US" sz="900" b="0" i="0" dirty="0">
                <a:solidFill>
                  <a:srgbClr val="000000"/>
                </a:solidFill>
                <a:latin typeface="Arial"/>
                <a:cs typeface="Arial"/>
              </a:rPr>
              <a:t>+  </a:t>
            </a:r>
            <a:r>
              <a:rPr lang="en-US" sz="900" b="0" i="0" dirty="0" smtClean="0">
                <a:solidFill>
                  <a:srgbClr val="000000"/>
                </a:solidFill>
                <a:latin typeface="Arial"/>
                <a:cs typeface="Arial"/>
              </a:rPr>
              <a:t>  </a:t>
            </a:r>
            <a:r>
              <a:rPr lang="en-US" sz="900" b="0" i="0" dirty="0">
                <a:solidFill>
                  <a:srgbClr val="000000"/>
                </a:solidFill>
                <a:latin typeface="Arial"/>
                <a:cs typeface="Arial"/>
              </a:rPr>
              <a:t>- </a:t>
            </a:r>
            <a:r>
              <a:rPr lang="en-US" sz="900" b="0" i="0" dirty="0" smtClean="0">
                <a:solidFill>
                  <a:srgbClr val="000000"/>
                </a:solidFill>
                <a:latin typeface="Arial"/>
                <a:cs typeface="Arial"/>
              </a:rPr>
              <a:t>     +     </a:t>
            </a:r>
            <a:r>
              <a:rPr lang="en-US" sz="900" b="0" i="0" dirty="0">
                <a:solidFill>
                  <a:srgbClr val="000000"/>
                </a:solidFill>
                <a:latin typeface="Arial"/>
                <a:cs typeface="Arial"/>
              </a:rPr>
              <a:t>-              </a:t>
            </a:r>
          </a:p>
        </p:txBody>
      </p:sp>
      <p:sp>
        <p:nvSpPr>
          <p:cNvPr id="118" name="TextBox 45"/>
          <p:cNvSpPr txBox="1">
            <a:spLocks noChangeArrowheads="1"/>
          </p:cNvSpPr>
          <p:nvPr/>
        </p:nvSpPr>
        <p:spPr bwMode="auto">
          <a:xfrm>
            <a:off x="5294709" y="6804359"/>
            <a:ext cx="24885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0" i="0" dirty="0">
                <a:solidFill>
                  <a:srgbClr val="000000"/>
                </a:solidFill>
                <a:latin typeface="Arial"/>
                <a:cs typeface="Arial"/>
              </a:rPr>
              <a:t>0</a:t>
            </a:r>
          </a:p>
        </p:txBody>
      </p:sp>
      <p:cxnSp>
        <p:nvCxnSpPr>
          <p:cNvPr id="119" name="Straight Connector 118"/>
          <p:cNvCxnSpPr>
            <a:cxnSpLocks noChangeShapeType="1"/>
          </p:cNvCxnSpPr>
          <p:nvPr/>
        </p:nvCxnSpPr>
        <p:spPr bwMode="auto">
          <a:xfrm>
            <a:off x="5205561" y="7012873"/>
            <a:ext cx="363556" cy="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0" name="TextBox 47"/>
          <p:cNvSpPr txBox="1">
            <a:spLocks noChangeArrowheads="1"/>
          </p:cNvSpPr>
          <p:nvPr/>
        </p:nvSpPr>
        <p:spPr bwMode="auto">
          <a:xfrm>
            <a:off x="5685573" y="6804359"/>
            <a:ext cx="40929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0" i="0">
                <a:solidFill>
                  <a:srgbClr val="000000"/>
                </a:solidFill>
                <a:latin typeface="Arial"/>
                <a:cs typeface="Arial"/>
              </a:rPr>
              <a:t>0.06</a:t>
            </a:r>
          </a:p>
        </p:txBody>
      </p:sp>
      <p:cxnSp>
        <p:nvCxnSpPr>
          <p:cNvPr id="121" name="Straight Connector 120"/>
          <p:cNvCxnSpPr>
            <a:cxnSpLocks noChangeShapeType="1"/>
          </p:cNvCxnSpPr>
          <p:nvPr/>
        </p:nvCxnSpPr>
        <p:spPr bwMode="auto">
          <a:xfrm>
            <a:off x="5663241" y="7012873"/>
            <a:ext cx="363556" cy="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2" name="TextBox 49"/>
          <p:cNvSpPr txBox="1">
            <a:spLocks noChangeArrowheads="1"/>
          </p:cNvSpPr>
          <p:nvPr/>
        </p:nvSpPr>
        <p:spPr bwMode="auto">
          <a:xfrm>
            <a:off x="6120558" y="6804359"/>
            <a:ext cx="47348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0" i="0">
                <a:solidFill>
                  <a:srgbClr val="000000"/>
                </a:solidFill>
                <a:latin typeface="Arial"/>
                <a:cs typeface="Arial"/>
              </a:rPr>
              <a:t>0.125</a:t>
            </a:r>
          </a:p>
        </p:txBody>
      </p:sp>
      <p:cxnSp>
        <p:nvCxnSpPr>
          <p:cNvPr id="123" name="Straight Connector 122"/>
          <p:cNvCxnSpPr>
            <a:cxnSpLocks noChangeShapeType="1"/>
          </p:cNvCxnSpPr>
          <p:nvPr/>
        </p:nvCxnSpPr>
        <p:spPr bwMode="auto">
          <a:xfrm>
            <a:off x="6125068" y="7012873"/>
            <a:ext cx="363556" cy="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4" name="TextBox 52"/>
          <p:cNvSpPr txBox="1">
            <a:spLocks noChangeArrowheads="1"/>
          </p:cNvSpPr>
          <p:nvPr/>
        </p:nvSpPr>
        <p:spPr bwMode="auto">
          <a:xfrm>
            <a:off x="4695072" y="7226494"/>
            <a:ext cx="49264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900" b="0" i="0" dirty="0">
                <a:solidFill>
                  <a:srgbClr val="000000"/>
                </a:solidFill>
                <a:latin typeface="Arial"/>
                <a:cs typeface="Arial"/>
              </a:rPr>
              <a:t>hsc70</a:t>
            </a:r>
          </a:p>
        </p:txBody>
      </p:sp>
      <p:sp>
        <p:nvSpPr>
          <p:cNvPr id="125" name="TextBox 53"/>
          <p:cNvSpPr txBox="1">
            <a:spLocks noChangeArrowheads="1"/>
          </p:cNvSpPr>
          <p:nvPr/>
        </p:nvSpPr>
        <p:spPr bwMode="auto">
          <a:xfrm>
            <a:off x="4682279" y="7543736"/>
            <a:ext cx="50544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900" b="0" i="0" dirty="0" smtClean="0">
                <a:solidFill>
                  <a:srgbClr val="000000"/>
                </a:solidFill>
                <a:latin typeface="Arial"/>
                <a:cs typeface="Arial"/>
              </a:rPr>
              <a:t>PLIN3</a:t>
            </a:r>
            <a:endParaRPr lang="en-US" sz="900" b="0" i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26" name="TextBox 54"/>
          <p:cNvSpPr txBox="1">
            <a:spLocks noChangeArrowheads="1"/>
          </p:cNvSpPr>
          <p:nvPr/>
        </p:nvSpPr>
        <p:spPr bwMode="auto">
          <a:xfrm>
            <a:off x="5595944" y="6636086"/>
            <a:ext cx="63556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0" i="0" dirty="0">
                <a:solidFill>
                  <a:srgbClr val="000000"/>
                </a:solidFill>
                <a:latin typeface="Arial"/>
                <a:cs typeface="Arial"/>
              </a:rPr>
              <a:t>OL (</a:t>
            </a:r>
            <a:r>
              <a:rPr lang="en-US" sz="900" b="0" i="0" dirty="0" err="1">
                <a:solidFill>
                  <a:srgbClr val="000000"/>
                </a:solidFill>
                <a:latin typeface="Arial"/>
                <a:cs typeface="Arial"/>
              </a:rPr>
              <a:t>mM</a:t>
            </a:r>
            <a:r>
              <a:rPr lang="en-US" sz="900" b="0" i="0" dirty="0">
                <a:solidFill>
                  <a:srgbClr val="000000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127" name="TextBox 53"/>
          <p:cNvSpPr txBox="1">
            <a:spLocks noChangeArrowheads="1"/>
          </p:cNvSpPr>
          <p:nvPr/>
        </p:nvSpPr>
        <p:spPr bwMode="auto">
          <a:xfrm rot="16200000">
            <a:off x="6319983" y="7336773"/>
            <a:ext cx="67862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0" i="0" dirty="0" smtClean="0">
                <a:solidFill>
                  <a:srgbClr val="000000"/>
                </a:solidFill>
                <a:latin typeface="Arial"/>
                <a:cs typeface="Arial"/>
              </a:rPr>
              <a:t>IP: PLIN3</a:t>
            </a:r>
            <a:endParaRPr lang="en-US" sz="900" b="0" i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4" name="TextBox 91"/>
          <p:cNvSpPr txBox="1"/>
          <p:nvPr/>
        </p:nvSpPr>
        <p:spPr>
          <a:xfrm>
            <a:off x="4812286" y="5297575"/>
            <a:ext cx="243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8" name="Picture 107" descr="ip ADRP.GAPDH.TIP.IkB [4].png"/>
          <p:cNvPicPr>
            <a:picLocks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2" t="31960" r="32916" b="48394"/>
          <a:stretch/>
        </p:blipFill>
        <p:spPr>
          <a:xfrm>
            <a:off x="3914824" y="6289764"/>
            <a:ext cx="582253" cy="329390"/>
          </a:xfrm>
          <a:prstGeom prst="rect">
            <a:avLst/>
          </a:prstGeom>
        </p:spPr>
      </p:pic>
      <p:pic>
        <p:nvPicPr>
          <p:cNvPr id="109" name="Picture 108"/>
          <p:cNvPicPr>
            <a:picLocks noChangeArrowheads="1"/>
          </p:cNvPicPr>
          <p:nvPr/>
        </p:nvPicPr>
        <p:blipFill>
          <a:blip r:embed="rId22" cstate="print"/>
          <a:srcRect l="22791" t="12615" r="23628" b="25077"/>
          <a:stretch>
            <a:fillRect/>
          </a:stretch>
        </p:blipFill>
        <p:spPr bwMode="auto">
          <a:xfrm>
            <a:off x="3914824" y="5922254"/>
            <a:ext cx="587043" cy="330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" name="TextBox 31"/>
          <p:cNvSpPr txBox="1"/>
          <p:nvPr/>
        </p:nvSpPr>
        <p:spPr>
          <a:xfrm>
            <a:off x="3826974" y="5580332"/>
            <a:ext cx="7682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IP: GAPDH</a:t>
            </a:r>
          </a:p>
        </p:txBody>
      </p:sp>
      <p:cxnSp>
        <p:nvCxnSpPr>
          <p:cNvPr id="111" name="Straight Connector 110"/>
          <p:cNvCxnSpPr/>
          <p:nvPr/>
        </p:nvCxnSpPr>
        <p:spPr>
          <a:xfrm>
            <a:off x="3935940" y="5796962"/>
            <a:ext cx="550351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12" name="TextBox 33"/>
          <p:cNvSpPr txBox="1"/>
          <p:nvPr/>
        </p:nvSpPr>
        <p:spPr>
          <a:xfrm>
            <a:off x="3465453" y="5994737"/>
            <a:ext cx="4926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hsc70</a:t>
            </a:r>
          </a:p>
        </p:txBody>
      </p:sp>
      <p:sp>
        <p:nvSpPr>
          <p:cNvPr id="113" name="TextBox 34"/>
          <p:cNvSpPr txBox="1"/>
          <p:nvPr/>
        </p:nvSpPr>
        <p:spPr>
          <a:xfrm>
            <a:off x="3362997" y="6361839"/>
            <a:ext cx="5951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sp>
        <p:nvSpPr>
          <p:cNvPr id="114" name="TextBox 35"/>
          <p:cNvSpPr txBox="1"/>
          <p:nvPr/>
        </p:nvSpPr>
        <p:spPr>
          <a:xfrm>
            <a:off x="3565459" y="5741793"/>
            <a:ext cx="12340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L2A      +      -     </a:t>
            </a:r>
            <a:endParaRPr 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1" name="Picture 100"/>
          <p:cNvPicPr preferRelativeResize="0">
            <a:picLocks noChangeArrowheads="1"/>
          </p:cNvPicPr>
          <p:nvPr/>
        </p:nvPicPr>
        <p:blipFill rotWithShape="1">
          <a:blip r:embed="rId23" cstate="print"/>
          <a:srcRect l="60172" t="18744" r="5882" b="27427"/>
          <a:stretch/>
        </p:blipFill>
        <p:spPr bwMode="auto">
          <a:xfrm>
            <a:off x="3936279" y="7047956"/>
            <a:ext cx="587043" cy="33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" name="Picture 101"/>
          <p:cNvPicPr>
            <a:picLocks noChangeArrowheads="1"/>
          </p:cNvPicPr>
          <p:nvPr/>
        </p:nvPicPr>
        <p:blipFill rotWithShape="1">
          <a:blip r:embed="rId24" cstate="print"/>
          <a:srcRect l="60264" t="27980" r="3780" b="22012"/>
          <a:stretch/>
        </p:blipFill>
        <p:spPr bwMode="auto">
          <a:xfrm>
            <a:off x="3936279" y="7420708"/>
            <a:ext cx="587043" cy="33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3" name="Straight Connector 102"/>
          <p:cNvCxnSpPr/>
          <p:nvPr/>
        </p:nvCxnSpPr>
        <p:spPr>
          <a:xfrm>
            <a:off x="3959396" y="6920129"/>
            <a:ext cx="55035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04" name="TextBox 54"/>
          <p:cNvSpPr txBox="1"/>
          <p:nvPr/>
        </p:nvSpPr>
        <p:spPr>
          <a:xfrm>
            <a:off x="3972272" y="6711615"/>
            <a:ext cx="52460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IP: I</a:t>
            </a:r>
            <a:r>
              <a:rPr lang="el-G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</a:t>
            </a: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05" name="TextBox 55"/>
          <p:cNvSpPr txBox="1"/>
          <p:nvPr/>
        </p:nvSpPr>
        <p:spPr>
          <a:xfrm>
            <a:off x="3486908" y="7120440"/>
            <a:ext cx="4926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hsc70</a:t>
            </a:r>
          </a:p>
        </p:txBody>
      </p:sp>
      <p:sp>
        <p:nvSpPr>
          <p:cNvPr id="106" name="TextBox 56"/>
          <p:cNvSpPr txBox="1"/>
          <p:nvPr/>
        </p:nvSpPr>
        <p:spPr>
          <a:xfrm>
            <a:off x="3628134" y="7493192"/>
            <a:ext cx="3514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l-G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</a:t>
            </a: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07" name="TextBox 35"/>
          <p:cNvSpPr txBox="1"/>
          <p:nvPr/>
        </p:nvSpPr>
        <p:spPr>
          <a:xfrm>
            <a:off x="3586914" y="6868124"/>
            <a:ext cx="12340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L2A      +       </a:t>
            </a: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  </a:t>
            </a:r>
          </a:p>
        </p:txBody>
      </p:sp>
      <p:pic>
        <p:nvPicPr>
          <p:cNvPr id="91" name="Picture 90"/>
          <p:cNvPicPr>
            <a:picLocks/>
          </p:cNvPicPr>
          <p:nvPr/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35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41" y="508758"/>
            <a:ext cx="1074566" cy="964819"/>
          </a:xfrm>
          <a:prstGeom prst="rect">
            <a:avLst/>
          </a:prstGeom>
        </p:spPr>
      </p:pic>
      <p:pic>
        <p:nvPicPr>
          <p:cNvPr id="92" name="Picture 91"/>
          <p:cNvPicPr>
            <a:picLocks/>
          </p:cNvPicPr>
          <p:nvPr/>
        </p:nvPicPr>
        <p:blipFill>
          <a:blip r:embed="rId27" cstate="print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rightnessContrast bright="35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41" y="1508148"/>
            <a:ext cx="1074566" cy="964819"/>
          </a:xfrm>
          <a:prstGeom prst="rect">
            <a:avLst/>
          </a:prstGeom>
        </p:spPr>
      </p:pic>
      <p:pic>
        <p:nvPicPr>
          <p:cNvPr id="93" name="Picture 92"/>
          <p:cNvPicPr>
            <a:picLocks/>
          </p:cNvPicPr>
          <p:nvPr/>
        </p:nvPicPr>
        <p:blipFill>
          <a:blip r:embed="rId29" cstate="print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rightnessContrast bright="35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102" y="1508148"/>
            <a:ext cx="1074566" cy="964819"/>
          </a:xfrm>
          <a:prstGeom prst="rect">
            <a:avLst/>
          </a:prstGeom>
        </p:spPr>
      </p:pic>
      <p:pic>
        <p:nvPicPr>
          <p:cNvPr id="94" name="Picture 93"/>
          <p:cNvPicPr>
            <a:picLocks/>
          </p:cNvPicPr>
          <p:nvPr/>
        </p:nvPicPr>
        <p:blipFill>
          <a:blip r:embed="rId31" cstate="print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rightnessContrast bright="35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102" y="508758"/>
            <a:ext cx="1074566" cy="964819"/>
          </a:xfrm>
          <a:prstGeom prst="rect">
            <a:avLst/>
          </a:prstGeom>
        </p:spPr>
      </p:pic>
      <p:pic>
        <p:nvPicPr>
          <p:cNvPr id="95" name="Picture 94"/>
          <p:cNvPicPr>
            <a:picLocks/>
          </p:cNvPicPr>
          <p:nvPr/>
        </p:nvPicPr>
        <p:blipFill>
          <a:blip r:embed="rId33" cstate="print">
            <a:extLst>
              <a:ext uri="{BEBA8EAE-BF5A-486C-A8C5-ECC9F3942E4B}">
                <a14:imgProps xmlns:a14="http://schemas.microsoft.com/office/drawing/2010/main">
                  <a14:imgLayer r:embed="rId34">
                    <a14:imgEffect>
                      <a14:brightnessContrast bright="35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640646" y="508835"/>
            <a:ext cx="1074566" cy="964819"/>
          </a:xfrm>
          <a:prstGeom prst="rect">
            <a:avLst/>
          </a:prstGeom>
        </p:spPr>
      </p:pic>
      <p:pic>
        <p:nvPicPr>
          <p:cNvPr id="96" name="Picture 95"/>
          <p:cNvPicPr>
            <a:picLocks/>
          </p:cNvPicPr>
          <p:nvPr/>
        </p:nvPicPr>
        <p:blipFill>
          <a:blip r:embed="rId35" cstate="print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35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640646" y="1508148"/>
            <a:ext cx="1074566" cy="964819"/>
          </a:xfrm>
          <a:prstGeom prst="rect">
            <a:avLst/>
          </a:prstGeom>
        </p:spPr>
      </p:pic>
      <p:pic>
        <p:nvPicPr>
          <p:cNvPr id="97" name="Picture 96"/>
          <p:cNvPicPr>
            <a:picLocks/>
          </p:cNvPicPr>
          <p:nvPr/>
        </p:nvPicPr>
        <p:blipFill>
          <a:blip r:embed="rId37" cstate="print"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brightnessContrast bright="35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952" y="508758"/>
            <a:ext cx="1074566" cy="964819"/>
          </a:xfrm>
          <a:prstGeom prst="rect">
            <a:avLst/>
          </a:prstGeom>
        </p:spPr>
      </p:pic>
      <p:pic>
        <p:nvPicPr>
          <p:cNvPr id="98" name="Picture 97"/>
          <p:cNvPicPr>
            <a:picLocks/>
          </p:cNvPicPr>
          <p:nvPr/>
        </p:nvPicPr>
        <p:blipFill>
          <a:blip r:embed="rId39" cstate="print">
            <a:extLst>
              <a:ext uri="{BEBA8EAE-BF5A-486C-A8C5-ECC9F3942E4B}">
                <a14:imgProps xmlns:a14="http://schemas.microsoft.com/office/drawing/2010/main">
                  <a14:imgLayer r:embed="rId40">
                    <a14:imgEffect>
                      <a14:brightnessContrast bright="35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952" y="1508148"/>
            <a:ext cx="1074566" cy="964819"/>
          </a:xfrm>
          <a:prstGeom prst="rect">
            <a:avLst/>
          </a:prstGeom>
        </p:spPr>
      </p:pic>
      <p:sp>
        <p:nvSpPr>
          <p:cNvPr id="99" name="TextBox 96"/>
          <p:cNvSpPr txBox="1"/>
          <p:nvPr/>
        </p:nvSpPr>
        <p:spPr>
          <a:xfrm rot="16200000">
            <a:off x="-127523" y="934940"/>
            <a:ext cx="918917" cy="246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cs typeface="Arial"/>
              </a:rPr>
              <a:t>PLIN3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cs typeface="Arial"/>
              </a:rPr>
              <a:t>/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hsc70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00" name="TextBox 97"/>
          <p:cNvSpPr txBox="1"/>
          <p:nvPr/>
        </p:nvSpPr>
        <p:spPr>
          <a:xfrm rot="16200000">
            <a:off x="-127020" y="1862417"/>
            <a:ext cx="917912" cy="2562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Colocalization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87" name="Picture 86"/>
          <p:cNvPicPr>
            <a:picLocks/>
          </p:cNvPicPr>
          <p:nvPr/>
        </p:nvPicPr>
        <p:blipFill rotWithShape="1">
          <a:blip r:embed="rId41" cstate="print">
            <a:extLst>
              <a:ext uri="{BEBA8EAE-BF5A-486C-A8C5-ECC9F3942E4B}">
                <a14:imgProps xmlns:a14="http://schemas.microsoft.com/office/drawing/2010/main">
                  <a14:imgLayer r:embed="rId42">
                    <a14:imgEffect>
                      <a14:brightnessContrast bright="35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 flipV="1">
            <a:off x="455593" y="2503686"/>
            <a:ext cx="1059711" cy="597675"/>
          </a:xfrm>
          <a:prstGeom prst="rect">
            <a:avLst/>
          </a:prstGeom>
        </p:spPr>
      </p:pic>
      <p:pic>
        <p:nvPicPr>
          <p:cNvPr id="88" name="Picture 87"/>
          <p:cNvPicPr>
            <a:picLocks/>
          </p:cNvPicPr>
          <p:nvPr/>
        </p:nvPicPr>
        <p:blipFill rotWithShape="1">
          <a:blip r:embed="rId43" cstate="print">
            <a:extLst>
              <a:ext uri="{BEBA8EAE-BF5A-486C-A8C5-ECC9F3942E4B}">
                <a14:imgProps xmlns:a14="http://schemas.microsoft.com/office/drawing/2010/main">
                  <a14:imgLayer r:embed="rId44">
                    <a14:imgEffect>
                      <a14:brightnessContrast bright="35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61872" y="2503686"/>
            <a:ext cx="1038870" cy="597675"/>
          </a:xfrm>
          <a:prstGeom prst="rect">
            <a:avLst/>
          </a:prstGeom>
        </p:spPr>
      </p:pic>
      <p:pic>
        <p:nvPicPr>
          <p:cNvPr id="89" name="Picture 88"/>
          <p:cNvPicPr>
            <a:picLocks/>
          </p:cNvPicPr>
          <p:nvPr/>
        </p:nvPicPr>
        <p:blipFill rotWithShape="1">
          <a:blip r:embed="rId45" cstate="print">
            <a:extLst>
              <a:ext uri="{BEBA8EAE-BF5A-486C-A8C5-ECC9F3942E4B}">
                <a14:imgProps xmlns:a14="http://schemas.microsoft.com/office/drawing/2010/main">
                  <a14:imgLayer r:embed="rId46">
                    <a14:imgEffect>
                      <a14:brightnessContrast bright="35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4"/>
          <a:stretch/>
        </p:blipFill>
        <p:spPr>
          <a:xfrm rot="10800000">
            <a:off x="2640643" y="2503686"/>
            <a:ext cx="1080597" cy="597675"/>
          </a:xfrm>
          <a:prstGeom prst="rect">
            <a:avLst/>
          </a:prstGeom>
        </p:spPr>
      </p:pic>
      <p:pic>
        <p:nvPicPr>
          <p:cNvPr id="90" name="Picture 89"/>
          <p:cNvPicPr>
            <a:picLocks/>
          </p:cNvPicPr>
          <p:nvPr/>
        </p:nvPicPr>
        <p:blipFill rotWithShape="1">
          <a:blip r:embed="rId47" cstate="print">
            <a:extLst>
              <a:ext uri="{BEBA8EAE-BF5A-486C-A8C5-ECC9F3942E4B}">
                <a14:imgProps xmlns:a14="http://schemas.microsoft.com/office/drawing/2010/main">
                  <a14:imgLayer r:embed="rId48">
                    <a14:imgEffect>
                      <a14:brightnessContrast bright="35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 flipV="1">
            <a:off x="3743950" y="2503686"/>
            <a:ext cx="1074567" cy="597675"/>
          </a:xfrm>
          <a:prstGeom prst="rect">
            <a:avLst/>
          </a:prstGeom>
        </p:spPr>
      </p:pic>
      <p:sp>
        <p:nvSpPr>
          <p:cNvPr id="74" name="Rectangle 73"/>
          <p:cNvSpPr>
            <a:spLocks/>
          </p:cNvSpPr>
          <p:nvPr/>
        </p:nvSpPr>
        <p:spPr>
          <a:xfrm rot="16200000">
            <a:off x="523842" y="768435"/>
            <a:ext cx="213455" cy="333117"/>
          </a:xfrm>
          <a:prstGeom prst="rect">
            <a:avLst/>
          </a:prstGeom>
          <a:noFill/>
          <a:ln w="9525" cmpd="sng"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latin typeface="Arial"/>
            </a:endParaRPr>
          </a:p>
        </p:txBody>
      </p:sp>
      <p:sp>
        <p:nvSpPr>
          <p:cNvPr id="75" name="Rectangle 74"/>
          <p:cNvSpPr>
            <a:spLocks/>
          </p:cNvSpPr>
          <p:nvPr/>
        </p:nvSpPr>
        <p:spPr>
          <a:xfrm rot="16200000">
            <a:off x="1866122" y="1201021"/>
            <a:ext cx="171546" cy="333117"/>
          </a:xfrm>
          <a:prstGeom prst="rect">
            <a:avLst/>
          </a:prstGeom>
          <a:noFill/>
          <a:ln w="9525" cmpd="sng"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latin typeface="Arial"/>
            </a:endParaRPr>
          </a:p>
        </p:txBody>
      </p:sp>
      <p:sp>
        <p:nvSpPr>
          <p:cNvPr id="76" name="Rectangle 75"/>
          <p:cNvSpPr>
            <a:spLocks/>
          </p:cNvSpPr>
          <p:nvPr/>
        </p:nvSpPr>
        <p:spPr>
          <a:xfrm rot="5400000">
            <a:off x="3803720" y="911791"/>
            <a:ext cx="213455" cy="333117"/>
          </a:xfrm>
          <a:prstGeom prst="rect">
            <a:avLst/>
          </a:prstGeom>
          <a:noFill/>
          <a:ln w="9525" cmpd="sng"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latin typeface="Arial"/>
            </a:endParaRPr>
          </a:p>
        </p:txBody>
      </p:sp>
      <p:sp>
        <p:nvSpPr>
          <p:cNvPr id="77" name="Rectangle 76"/>
          <p:cNvSpPr>
            <a:spLocks/>
          </p:cNvSpPr>
          <p:nvPr/>
        </p:nvSpPr>
        <p:spPr>
          <a:xfrm rot="16200000" flipH="1" flipV="1">
            <a:off x="2948739" y="1188324"/>
            <a:ext cx="156020" cy="333117"/>
          </a:xfrm>
          <a:prstGeom prst="rect">
            <a:avLst/>
          </a:prstGeom>
          <a:noFill/>
          <a:ln w="9525" cmpd="sng"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latin typeface="Arial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4559139" y="2425799"/>
            <a:ext cx="202170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120"/>
          <p:cNvSpPr txBox="1"/>
          <p:nvPr/>
        </p:nvSpPr>
        <p:spPr>
          <a:xfrm rot="10800000" flipV="1">
            <a:off x="4427848" y="2243236"/>
            <a:ext cx="441146" cy="200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700" dirty="0" smtClean="0">
                <a:solidFill>
                  <a:schemeClr val="bg1"/>
                </a:solidFill>
                <a:latin typeface="Arial"/>
                <a:cs typeface="Arial"/>
              </a:rPr>
              <a:t>10 </a:t>
            </a:r>
            <a:r>
              <a:rPr lang="en-US" sz="7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m</a:t>
            </a:r>
            <a:r>
              <a:rPr lang="en-US" sz="700" dirty="0" smtClean="0">
                <a:solidFill>
                  <a:schemeClr val="bg1"/>
                </a:solidFill>
                <a:latin typeface="Arial"/>
                <a:cs typeface="Arial"/>
              </a:rPr>
              <a:t>m</a:t>
            </a:r>
            <a:endParaRPr lang="en-US" sz="7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9" name="TextBox 121"/>
          <p:cNvSpPr txBox="1"/>
          <p:nvPr/>
        </p:nvSpPr>
        <p:spPr>
          <a:xfrm>
            <a:off x="714598" y="288157"/>
            <a:ext cx="511312" cy="229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None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0" name="TextBox 122"/>
          <p:cNvSpPr txBox="1"/>
          <p:nvPr/>
        </p:nvSpPr>
        <p:spPr>
          <a:xfrm>
            <a:off x="1274558" y="226381"/>
            <a:ext cx="466536" cy="229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CTR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1" name="TextBox 123"/>
          <p:cNvSpPr txBox="1"/>
          <p:nvPr/>
        </p:nvSpPr>
        <p:spPr>
          <a:xfrm>
            <a:off x="1860220" y="288157"/>
            <a:ext cx="379083" cy="229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OL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2" name="TextBox 124"/>
          <p:cNvSpPr txBox="1"/>
          <p:nvPr/>
        </p:nvSpPr>
        <p:spPr>
          <a:xfrm>
            <a:off x="2871658" y="288157"/>
            <a:ext cx="511312" cy="229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None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3" name="TextBox 125"/>
          <p:cNvSpPr txBox="1"/>
          <p:nvPr/>
        </p:nvSpPr>
        <p:spPr>
          <a:xfrm>
            <a:off x="3384821" y="226381"/>
            <a:ext cx="563061" cy="229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L2A(-)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4" name="TextBox 126"/>
          <p:cNvSpPr txBox="1"/>
          <p:nvPr/>
        </p:nvSpPr>
        <p:spPr>
          <a:xfrm>
            <a:off x="4056468" y="288157"/>
            <a:ext cx="379083" cy="229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OL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aphicFrame>
        <p:nvGraphicFramePr>
          <p:cNvPr id="57" name="Chart 56"/>
          <p:cNvGraphicFramePr>
            <a:graphicFrameLocks/>
          </p:cNvGraphicFramePr>
          <p:nvPr>
            <p:extLst/>
          </p:nvPr>
        </p:nvGraphicFramePr>
        <p:xfrm>
          <a:off x="4953753" y="860189"/>
          <a:ext cx="1513232" cy="1604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9"/>
          </a:graphicData>
        </a:graphic>
      </p:graphicFrame>
      <p:sp>
        <p:nvSpPr>
          <p:cNvPr id="58" name="TextBox 128"/>
          <p:cNvSpPr txBox="1"/>
          <p:nvPr/>
        </p:nvSpPr>
        <p:spPr>
          <a:xfrm>
            <a:off x="5643577" y="1336426"/>
            <a:ext cx="332141" cy="27930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900" dirty="0" smtClean="0">
                <a:latin typeface="Arial"/>
                <a:cs typeface="Arial"/>
              </a:rPr>
              <a:t>**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59" name="TextBox 129"/>
          <p:cNvSpPr txBox="1"/>
          <p:nvPr/>
        </p:nvSpPr>
        <p:spPr>
          <a:xfrm>
            <a:off x="6123162" y="1198591"/>
            <a:ext cx="332141" cy="27930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900" dirty="0" smtClean="0">
                <a:latin typeface="Arial"/>
                <a:cs typeface="Arial"/>
              </a:rPr>
              <a:t>**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60" name="TextBox 130"/>
          <p:cNvSpPr txBox="1"/>
          <p:nvPr/>
        </p:nvSpPr>
        <p:spPr>
          <a:xfrm rot="5400000" flipV="1">
            <a:off x="4453027" y="1393429"/>
            <a:ext cx="1336083" cy="4841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/>
                <a:cs typeface="Arial"/>
              </a:rPr>
              <a:t>% colocalization</a:t>
            </a:r>
          </a:p>
          <a:p>
            <a:pPr algn="ctr"/>
            <a:r>
              <a:rPr lang="en-US" sz="1000" dirty="0" smtClean="0">
                <a:latin typeface="Arial"/>
                <a:cs typeface="Arial"/>
              </a:rPr>
              <a:t> PLIN3/hsc70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5534458" y="926018"/>
            <a:ext cx="85859" cy="8937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69" name="TextBox 133"/>
          <p:cNvSpPr txBox="1"/>
          <p:nvPr/>
        </p:nvSpPr>
        <p:spPr>
          <a:xfrm>
            <a:off x="5540651" y="852774"/>
            <a:ext cx="484455" cy="23586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800" dirty="0" smtClean="0">
                <a:latin typeface="Arial"/>
                <a:cs typeface="Arial"/>
              </a:rPr>
              <a:t>CTR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961461" y="926018"/>
            <a:ext cx="85859" cy="89372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71" name="TextBox 135"/>
          <p:cNvSpPr txBox="1"/>
          <p:nvPr/>
        </p:nvSpPr>
        <p:spPr>
          <a:xfrm>
            <a:off x="5967654" y="852774"/>
            <a:ext cx="666971" cy="23586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800" dirty="0" smtClean="0">
                <a:latin typeface="Arial"/>
                <a:cs typeface="Arial"/>
              </a:rPr>
              <a:t>L2A(-)</a:t>
            </a:r>
            <a:endParaRPr lang="en-US" sz="800" dirty="0">
              <a:latin typeface="Arial"/>
              <a:cs typeface="Arial"/>
            </a:endParaRPr>
          </a:p>
        </p:txBody>
      </p:sp>
      <p:cxnSp>
        <p:nvCxnSpPr>
          <p:cNvPr id="65" name="Straight Connector 64"/>
          <p:cNvCxnSpPr/>
          <p:nvPr/>
        </p:nvCxnSpPr>
        <p:spPr>
          <a:xfrm>
            <a:off x="5650403" y="1176596"/>
            <a:ext cx="487451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5400000">
            <a:off x="5450408" y="1376735"/>
            <a:ext cx="399977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5400000">
            <a:off x="6042069" y="1278885"/>
            <a:ext cx="191632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138"/>
          <p:cNvSpPr txBox="1"/>
          <p:nvPr/>
        </p:nvSpPr>
        <p:spPr>
          <a:xfrm>
            <a:off x="5760743" y="1103366"/>
            <a:ext cx="267949" cy="146526"/>
          </a:xfrm>
          <a:prstGeom prst="rect">
            <a:avLst/>
          </a:prstGeom>
          <a:solidFill>
            <a:schemeClr val="bg1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 smtClean="0">
                <a:latin typeface="Arial"/>
                <a:cs typeface="Arial"/>
              </a:rPr>
              <a:t>***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29" name="TextBox 142"/>
          <p:cNvSpPr txBox="1"/>
          <p:nvPr/>
        </p:nvSpPr>
        <p:spPr>
          <a:xfrm>
            <a:off x="92602" y="183694"/>
            <a:ext cx="294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143"/>
          <p:cNvSpPr txBox="1"/>
          <p:nvPr/>
        </p:nvSpPr>
        <p:spPr>
          <a:xfrm>
            <a:off x="193415" y="5777341"/>
            <a:ext cx="294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</a:t>
            </a:r>
            <a:endParaRPr lang="en-US" sz="14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176"/>
          <p:cNvSpPr txBox="1"/>
          <p:nvPr/>
        </p:nvSpPr>
        <p:spPr>
          <a:xfrm>
            <a:off x="1676920" y="5777341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</a:t>
            </a:r>
            <a:endParaRPr lang="en-US" sz="14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" name="TextBox 91"/>
          <p:cNvSpPr txBox="1"/>
          <p:nvPr/>
        </p:nvSpPr>
        <p:spPr>
          <a:xfrm>
            <a:off x="3284572" y="5405059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8" name="Chart 177"/>
          <p:cNvGraphicFramePr>
            <a:graphicFrameLocks/>
          </p:cNvGraphicFramePr>
          <p:nvPr>
            <p:extLst/>
          </p:nvPr>
        </p:nvGraphicFramePr>
        <p:xfrm>
          <a:off x="4811859" y="3726337"/>
          <a:ext cx="1887443" cy="1590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0"/>
          </a:graphicData>
        </a:graphic>
      </p:graphicFrame>
      <p:sp>
        <p:nvSpPr>
          <p:cNvPr id="179" name="TextBox 128"/>
          <p:cNvSpPr txBox="1"/>
          <p:nvPr/>
        </p:nvSpPr>
        <p:spPr>
          <a:xfrm>
            <a:off x="5480200" y="3854049"/>
            <a:ext cx="319412" cy="23083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900" dirty="0" smtClean="0">
                <a:latin typeface="Arial"/>
                <a:cs typeface="Arial"/>
              </a:rPr>
              <a:t>***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80" name="TextBox 128"/>
          <p:cNvSpPr txBox="1"/>
          <p:nvPr/>
        </p:nvSpPr>
        <p:spPr>
          <a:xfrm>
            <a:off x="6419036" y="3699988"/>
            <a:ext cx="319412" cy="23083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900" dirty="0" smtClean="0">
                <a:latin typeface="Arial"/>
                <a:cs typeface="Arial"/>
              </a:rPr>
              <a:t>***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81" name="TextBox 128"/>
          <p:cNvSpPr txBox="1"/>
          <p:nvPr/>
        </p:nvSpPr>
        <p:spPr>
          <a:xfrm>
            <a:off x="5831601" y="3774357"/>
            <a:ext cx="229581" cy="23083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900" dirty="0" smtClean="0">
                <a:latin typeface="Arial"/>
                <a:cs typeface="Arial"/>
              </a:rPr>
              <a:t>*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82" name="TextBox 128"/>
          <p:cNvSpPr txBox="1"/>
          <p:nvPr/>
        </p:nvSpPr>
        <p:spPr>
          <a:xfrm>
            <a:off x="6147114" y="3717033"/>
            <a:ext cx="229581" cy="23083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900" dirty="0" smtClean="0">
                <a:latin typeface="Arial"/>
                <a:cs typeface="Arial"/>
              </a:rPr>
              <a:t>*</a:t>
            </a:r>
            <a:endParaRPr lang="en-US" sz="900" dirty="0">
              <a:latin typeface="Arial"/>
              <a:cs typeface="Arial"/>
            </a:endParaRPr>
          </a:p>
        </p:txBody>
      </p:sp>
      <p:cxnSp>
        <p:nvCxnSpPr>
          <p:cNvPr id="186" name="Straight Connector 185"/>
          <p:cNvCxnSpPr/>
          <p:nvPr/>
        </p:nvCxnSpPr>
        <p:spPr>
          <a:xfrm>
            <a:off x="5510325" y="3830829"/>
            <a:ext cx="322872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/>
        </p:nvCxnSpPr>
        <p:spPr>
          <a:xfrm rot="5400000">
            <a:off x="5310332" y="4030968"/>
            <a:ext cx="399977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 rot="5400000">
            <a:off x="5737402" y="3933118"/>
            <a:ext cx="191632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TextBox 138"/>
          <p:cNvSpPr txBox="1"/>
          <p:nvPr/>
        </p:nvSpPr>
        <p:spPr>
          <a:xfrm>
            <a:off x="5583411" y="3757599"/>
            <a:ext cx="177480" cy="146526"/>
          </a:xfrm>
          <a:prstGeom prst="rect">
            <a:avLst/>
          </a:prstGeom>
          <a:solidFill>
            <a:schemeClr val="bg1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 smtClean="0">
                <a:latin typeface="Arial"/>
                <a:cs typeface="Arial"/>
              </a:rPr>
              <a:t>***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90" name="Rectangle 189"/>
          <p:cNvSpPr/>
          <p:nvPr/>
        </p:nvSpPr>
        <p:spPr>
          <a:xfrm>
            <a:off x="5604085" y="3626860"/>
            <a:ext cx="85859" cy="8937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91" name="TextBox 133"/>
          <p:cNvSpPr txBox="1"/>
          <p:nvPr/>
        </p:nvSpPr>
        <p:spPr>
          <a:xfrm>
            <a:off x="5610278" y="3553616"/>
            <a:ext cx="484455" cy="23586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800" dirty="0" smtClean="0">
                <a:latin typeface="Arial"/>
                <a:cs typeface="Arial"/>
              </a:rPr>
              <a:t>CTR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6031088" y="3626860"/>
            <a:ext cx="85859" cy="89372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93" name="TextBox 135"/>
          <p:cNvSpPr txBox="1"/>
          <p:nvPr/>
        </p:nvSpPr>
        <p:spPr>
          <a:xfrm>
            <a:off x="6037281" y="3553616"/>
            <a:ext cx="666971" cy="23586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800" dirty="0" smtClean="0">
                <a:latin typeface="Arial"/>
                <a:cs typeface="Arial"/>
              </a:rPr>
              <a:t>L2A(-)</a:t>
            </a:r>
            <a:endParaRPr lang="en-US" sz="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76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33265</TotalTime>
  <Words>152</Words>
  <Application>Microsoft Office PowerPoint</Application>
  <PresentationFormat>On-screen Show (4:3)</PresentationFormat>
  <Paragraphs>83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Symbol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Maria Cuervo</dc:creator>
  <cp:lastModifiedBy>Ana Maria Cuervo</cp:lastModifiedBy>
  <cp:revision>996</cp:revision>
  <cp:lastPrinted>2015-02-07T13:32:09Z</cp:lastPrinted>
  <dcterms:created xsi:type="dcterms:W3CDTF">2014-04-29T22:08:04Z</dcterms:created>
  <dcterms:modified xsi:type="dcterms:W3CDTF">2015-03-16T01:57:28Z</dcterms:modified>
</cp:coreProperties>
</file>