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7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0504D"/>
    <a:srgbClr val="BFBFB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113" autoAdjust="0"/>
    <p:restoredTop sz="70459" autoAdjust="0"/>
  </p:normalViewPr>
  <p:slideViewPr>
    <p:cSldViewPr snapToGrid="0">
      <p:cViewPr>
        <p:scale>
          <a:sx n="170" d="100"/>
          <a:sy n="170" d="100"/>
        </p:scale>
        <p:origin x="686" y="-64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CMA%20+%20LDs%20(version%201)%20copy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Kaushik%20and%20Cuervo%20-%20Statistics%20Source%20Data%20(version%201)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CMA%20+%20LDs%20(version%201)%20copy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usmita:Documents:Lab:LD%20+%20CMA:1.%20PAPER!:Kaushik%20and%20Cuervo%20-%20Statistics%20Source%20Data%20(version%201)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CMA%20+%20LDs%20(version%201)%20copy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CMA%20+%20LDs%20(version%201)%20copy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Susmita:Documents:Lab:LD%20+%20CMA:1.%20PAPER!:CMA%20+%20LDs%20(version%201)%20copy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3511189063762198"/>
          <c:y val="0.16606101287575101"/>
          <c:w val="0.49034885004331102"/>
          <c:h val="0.551100654378681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 proteins'!$B$182</c:f>
              <c:strCache>
                <c:ptCount val="1"/>
                <c:pt idx="0">
                  <c:v>CTR +OL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'MA proteins'!$D$187:$D$189</c:f>
                <c:numCache>
                  <c:formatCode>General</c:formatCode>
                  <c:ptCount val="3"/>
                  <c:pt idx="0">
                    <c:v>0.32600000000000001</c:v>
                  </c:pt>
                  <c:pt idx="1">
                    <c:v>0.36380000000000001</c:v>
                  </c:pt>
                  <c:pt idx="2">
                    <c:v>0.75929999999999997</c:v>
                  </c:pt>
                </c:numCache>
              </c:numRef>
            </c:plus>
            <c:minus>
              <c:numLit>
                <c:ptCount val="0"/>
              </c:numLit>
            </c:minus>
            <c:spPr>
              <a:ln>
                <a:solidFill>
                  <a:sysClr val="windowText" lastClr="000000"/>
                </a:solidFill>
              </a:ln>
            </c:spPr>
          </c:errBars>
          <c:cat>
            <c:strRef>
              <c:f>'MA proteins'!$A$187:$A$189</c:f>
              <c:strCache>
                <c:ptCount val="3"/>
                <c:pt idx="0">
                  <c:v>ATG14</c:v>
                </c:pt>
                <c:pt idx="1">
                  <c:v>vps15</c:v>
                </c:pt>
                <c:pt idx="2">
                  <c:v>vps34</c:v>
                </c:pt>
              </c:strCache>
            </c:strRef>
          </c:cat>
          <c:val>
            <c:numRef>
              <c:f>'MA proteins'!$B$187:$B$189</c:f>
              <c:numCache>
                <c:formatCode>0.0</c:formatCode>
                <c:ptCount val="3"/>
                <c:pt idx="0">
                  <c:v>20.8</c:v>
                </c:pt>
                <c:pt idx="1">
                  <c:v>10.9</c:v>
                </c:pt>
                <c:pt idx="2">
                  <c:v>12.6</c:v>
                </c:pt>
              </c:numCache>
            </c:numRef>
          </c:val>
        </c:ser>
        <c:ser>
          <c:idx val="1"/>
          <c:order val="1"/>
          <c:tx>
            <c:strRef>
              <c:f>'MA proteins'!$C$182</c:f>
              <c:strCache>
                <c:ptCount val="1"/>
                <c:pt idx="0">
                  <c:v>L2A(-) +OL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'MA proteins'!$E$187:$E$189</c:f>
                <c:numCache>
                  <c:formatCode>General</c:formatCode>
                  <c:ptCount val="3"/>
                  <c:pt idx="0">
                    <c:v>0.38800000000000001</c:v>
                  </c:pt>
                  <c:pt idx="1">
                    <c:v>0.34539999999999998</c:v>
                  </c:pt>
                  <c:pt idx="2">
                    <c:v>0.30780000000000002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rgbClr val="000000"/>
                </a:solidFill>
              </a:ln>
            </c:spPr>
          </c:errBars>
          <c:cat>
            <c:strRef>
              <c:f>'MA proteins'!$A$187:$A$189</c:f>
              <c:strCache>
                <c:ptCount val="3"/>
                <c:pt idx="0">
                  <c:v>ATG14</c:v>
                </c:pt>
                <c:pt idx="1">
                  <c:v>vps15</c:v>
                </c:pt>
                <c:pt idx="2">
                  <c:v>vps34</c:v>
                </c:pt>
              </c:strCache>
            </c:strRef>
          </c:cat>
          <c:val>
            <c:numRef>
              <c:f>'MA proteins'!$C$187:$C$189</c:f>
              <c:numCache>
                <c:formatCode>0.0</c:formatCode>
                <c:ptCount val="3"/>
                <c:pt idx="0">
                  <c:v>11.3</c:v>
                </c:pt>
                <c:pt idx="1">
                  <c:v>8.1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84146160"/>
        <c:axId val="584146552"/>
      </c:barChart>
      <c:catAx>
        <c:axId val="584146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 rot="-1860000" vert="horz"/>
          <a:lstStyle/>
          <a:p>
            <a:pPr>
              <a:defRPr/>
            </a:pPr>
            <a:endParaRPr lang="en-US"/>
          </a:p>
        </c:txPr>
        <c:crossAx val="584146552"/>
        <c:crosses val="autoZero"/>
        <c:auto val="1"/>
        <c:lblAlgn val="ctr"/>
        <c:lblOffset val="0"/>
        <c:noMultiLvlLbl val="0"/>
      </c:catAx>
      <c:valAx>
        <c:axId val="58414655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  <a:effectLst/>
        </c:spPr>
        <c:txPr>
          <a:bodyPr/>
          <a:lstStyle/>
          <a:p>
            <a:pPr>
              <a:defRPr sz="900"/>
            </a:pPr>
            <a:endParaRPr lang="en-US"/>
          </a:p>
        </c:txPr>
        <c:crossAx val="584146160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3730903387257"/>
          <c:y val="2.74223034734918E-2"/>
          <c:w val="0.65883068657315202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'[2]MA proteins'!$D$156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A6A6A6"/>
              </a:solidFill>
              <a:ln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'[2]MA proteins'!$E$157:$E$158</c:f>
                <c:numCache>
                  <c:formatCode>General</c:formatCode>
                  <c:ptCount val="2"/>
                  <c:pt idx="0">
                    <c:v>1.3660000000000001</c:v>
                  </c:pt>
                  <c:pt idx="1">
                    <c:v>1.1716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strRef>
              <c:f>'[2]MA proteins'!$A$157:$A$158</c:f>
              <c:strCache>
                <c:ptCount val="2"/>
                <c:pt idx="0">
                  <c:v>CTR</c:v>
                </c:pt>
                <c:pt idx="1">
                  <c:v>L2A(-)</c:v>
                </c:pt>
              </c:strCache>
            </c:strRef>
          </c:cat>
          <c:val>
            <c:numRef>
              <c:f>'[2]MA proteins'!$D$157:$D$158</c:f>
              <c:numCache>
                <c:formatCode>0.0</c:formatCode>
                <c:ptCount val="2"/>
                <c:pt idx="0">
                  <c:v>10.9</c:v>
                </c:pt>
                <c:pt idx="1">
                  <c:v>11.8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84150864"/>
        <c:axId val="584151256"/>
      </c:barChart>
      <c:catAx>
        <c:axId val="584150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 rot="0" vert="horz"/>
          <a:lstStyle/>
          <a:p>
            <a:pPr>
              <a:defRPr sz="800"/>
            </a:pPr>
            <a:endParaRPr lang="en-US"/>
          </a:p>
        </c:txPr>
        <c:crossAx val="584151256"/>
        <c:crosses val="autoZero"/>
        <c:auto val="1"/>
        <c:lblAlgn val="ctr"/>
        <c:lblOffset val="0"/>
        <c:noMultiLvlLbl val="0"/>
      </c:catAx>
      <c:valAx>
        <c:axId val="584151256"/>
        <c:scaling>
          <c:orientation val="minMax"/>
          <c:max val="2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/>
            </a:pPr>
            <a:endParaRPr lang="en-US"/>
          </a:p>
        </c:txPr>
        <c:crossAx val="584150864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293552855940498"/>
          <c:y val="2.74223034734918E-2"/>
          <c:w val="0.65998441672469199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 proteins'!$P$156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A6A6A6"/>
              </a:solidFill>
              <a:ln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'MA proteins'!$Q$157:$Q$158</c:f>
                <c:numCache>
                  <c:formatCode>General</c:formatCode>
                  <c:ptCount val="2"/>
                  <c:pt idx="0">
                    <c:v>3.01</c:v>
                  </c:pt>
                  <c:pt idx="1">
                    <c:v>2.64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strRef>
              <c:f>'MA proteins'!$A$157:$A$158</c:f>
              <c:strCache>
                <c:ptCount val="2"/>
                <c:pt idx="0">
                  <c:v>CTR</c:v>
                </c:pt>
                <c:pt idx="1">
                  <c:v>L2A(-)</c:v>
                </c:pt>
              </c:strCache>
            </c:strRef>
          </c:cat>
          <c:val>
            <c:numRef>
              <c:f>'MA proteins'!$P$157:$P$158</c:f>
              <c:numCache>
                <c:formatCode>0.0</c:formatCode>
                <c:ptCount val="2"/>
                <c:pt idx="0">
                  <c:v>12.1</c:v>
                </c:pt>
                <c:pt idx="1">
                  <c:v>11.3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84141456"/>
        <c:axId val="584160664"/>
      </c:barChart>
      <c:catAx>
        <c:axId val="584141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 rot="0" vert="horz"/>
          <a:lstStyle/>
          <a:p>
            <a:pPr>
              <a:defRPr sz="800"/>
            </a:pPr>
            <a:endParaRPr lang="en-US"/>
          </a:p>
        </c:txPr>
        <c:crossAx val="584160664"/>
        <c:crosses val="autoZero"/>
        <c:auto val="1"/>
        <c:lblAlgn val="ctr"/>
        <c:lblOffset val="0"/>
        <c:noMultiLvlLbl val="0"/>
      </c:catAx>
      <c:valAx>
        <c:axId val="584160664"/>
        <c:scaling>
          <c:orientation val="minMax"/>
          <c:max val="2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/>
            </a:pPr>
            <a:endParaRPr lang="en-US"/>
          </a:p>
        </c:txPr>
        <c:crossAx val="584141456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740298087739002"/>
          <c:y val="6.0185185185185203E-2"/>
          <c:w val="0.68191647919010101"/>
          <c:h val="0.665133967629045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Sheet1!$D$17</c:f>
              <c:strCache>
                <c:ptCount val="1"/>
                <c:pt idx="0">
                  <c:v>CTR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Sheet1!$F$18:$F$25</c:f>
                <c:numCache>
                  <c:formatCode>General</c:formatCode>
                  <c:ptCount val="8"/>
                  <c:pt idx="0">
                    <c:v>0.64893074446439303</c:v>
                  </c:pt>
                  <c:pt idx="1">
                    <c:v>0.47258156262526102</c:v>
                  </c:pt>
                  <c:pt idx="2">
                    <c:v>0.71258527754773704</c:v>
                  </c:pt>
                  <c:pt idx="3">
                    <c:v>0.29627314724385301</c:v>
                  </c:pt>
                  <c:pt idx="4">
                    <c:v>0.98375697089158098</c:v>
                  </c:pt>
                  <c:pt idx="5">
                    <c:v>1.3860415257527849</c:v>
                  </c:pt>
                  <c:pt idx="6">
                    <c:v>1.6127960537870589</c:v>
                  </c:pt>
                  <c:pt idx="7">
                    <c:v>1.02686145338329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Sheet1!$C$18:$C$24</c:f>
              <c:strCache>
                <c:ptCount val="7"/>
                <c:pt idx="0">
                  <c:v>Beclin1</c:v>
                </c:pt>
                <c:pt idx="1">
                  <c:v>vps15</c:v>
                </c:pt>
                <c:pt idx="2">
                  <c:v>vps34</c:v>
                </c:pt>
                <c:pt idx="3">
                  <c:v>ATG14</c:v>
                </c:pt>
                <c:pt idx="4">
                  <c:v>ATG5</c:v>
                </c:pt>
                <c:pt idx="5">
                  <c:v>LC3</c:v>
                </c:pt>
                <c:pt idx="6">
                  <c:v>NBR1</c:v>
                </c:pt>
              </c:strCache>
            </c:strRef>
          </c:cat>
          <c:val>
            <c:numRef>
              <c:f>Sheet1!$D$18:$D$24</c:f>
              <c:numCache>
                <c:formatCode>0.0</c:formatCode>
                <c:ptCount val="7"/>
                <c:pt idx="0">
                  <c:v>8.1666666666666696</c:v>
                </c:pt>
                <c:pt idx="1">
                  <c:v>4.5</c:v>
                </c:pt>
                <c:pt idx="2">
                  <c:v>8.9666666666666703</c:v>
                </c:pt>
                <c:pt idx="3">
                  <c:v>2.4333333333333331</c:v>
                </c:pt>
                <c:pt idx="4">
                  <c:v>12.366666666666671</c:v>
                </c:pt>
                <c:pt idx="5">
                  <c:v>9.56666666666667</c:v>
                </c:pt>
                <c:pt idx="6">
                  <c:v>6.2333333333333396</c:v>
                </c:pt>
              </c:numCache>
            </c:numRef>
          </c:val>
        </c:ser>
        <c:ser>
          <c:idx val="1"/>
          <c:order val="1"/>
          <c:tx>
            <c:strRef>
              <c:f>Sheet1!$E$17</c:f>
              <c:strCache>
                <c:ptCount val="1"/>
                <c:pt idx="0">
                  <c:v>CTR +OL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Sheet1!$G$18:$G$25</c:f>
                <c:numCache>
                  <c:formatCode>General</c:formatCode>
                  <c:ptCount val="8"/>
                  <c:pt idx="0">
                    <c:v>0.896908269804914</c:v>
                  </c:pt>
                  <c:pt idx="1">
                    <c:v>2.0349720172796322</c:v>
                  </c:pt>
                  <c:pt idx="2">
                    <c:v>1.757207380412964</c:v>
                  </c:pt>
                  <c:pt idx="3">
                    <c:v>1.9194906731850621</c:v>
                  </c:pt>
                  <c:pt idx="4">
                    <c:v>1.513274595042156</c:v>
                  </c:pt>
                  <c:pt idx="5">
                    <c:v>0.84129529760826405</c:v>
                  </c:pt>
                  <c:pt idx="6">
                    <c:v>1.892969448600091</c:v>
                  </c:pt>
                  <c:pt idx="7">
                    <c:v>1.962990915244726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Sheet1!$C$18:$C$24</c:f>
              <c:strCache>
                <c:ptCount val="7"/>
                <c:pt idx="0">
                  <c:v>Beclin1</c:v>
                </c:pt>
                <c:pt idx="1">
                  <c:v>vps15</c:v>
                </c:pt>
                <c:pt idx="2">
                  <c:v>vps34</c:v>
                </c:pt>
                <c:pt idx="3">
                  <c:v>ATG14</c:v>
                </c:pt>
                <c:pt idx="4">
                  <c:v>ATG5</c:v>
                </c:pt>
                <c:pt idx="5">
                  <c:v>LC3</c:v>
                </c:pt>
                <c:pt idx="6">
                  <c:v>NBR1</c:v>
                </c:pt>
              </c:strCache>
            </c:strRef>
          </c:cat>
          <c:val>
            <c:numRef>
              <c:f>Sheet1!$E$18:$E$24</c:f>
              <c:numCache>
                <c:formatCode>0.0</c:formatCode>
                <c:ptCount val="7"/>
                <c:pt idx="0">
                  <c:v>16.56666666666667</c:v>
                </c:pt>
                <c:pt idx="1">
                  <c:v>16.36666666666666</c:v>
                </c:pt>
                <c:pt idx="2">
                  <c:v>14.96666666666667</c:v>
                </c:pt>
                <c:pt idx="3">
                  <c:v>14.03333333333333</c:v>
                </c:pt>
                <c:pt idx="4">
                  <c:v>18</c:v>
                </c:pt>
                <c:pt idx="5">
                  <c:v>20.466666666666669</c:v>
                </c:pt>
                <c:pt idx="6">
                  <c:v>18.100000000000001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84158312"/>
        <c:axId val="584162624"/>
      </c:barChart>
      <c:catAx>
        <c:axId val="584158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5400000" vert="horz" anchor="ctr" anchorCtr="1"/>
          <a:lstStyle/>
          <a:p>
            <a:pPr>
              <a:defRPr/>
            </a:pPr>
            <a:endParaRPr lang="en-US"/>
          </a:p>
        </c:txPr>
        <c:crossAx val="584162624"/>
        <c:crosses val="autoZero"/>
        <c:auto val="1"/>
        <c:lblAlgn val="ctr"/>
        <c:lblOffset val="0"/>
        <c:noMultiLvlLbl val="0"/>
      </c:catAx>
      <c:valAx>
        <c:axId val="5841626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% colocalization with BODIPY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5841583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96839073262367"/>
          <c:y val="2.74223034734918E-2"/>
          <c:w val="0.54549580463368796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 proteins'!$V$156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A6A6A6"/>
              </a:solidFill>
              <a:ln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'MA proteins'!$W$157:$W$158</c:f>
                <c:numCache>
                  <c:formatCode>General</c:formatCode>
                  <c:ptCount val="2"/>
                  <c:pt idx="0">
                    <c:v>0.52110000000000001</c:v>
                  </c:pt>
                  <c:pt idx="1">
                    <c:v>1.1379999999999999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strRef>
              <c:f>'MA proteins'!$A$157:$A$158</c:f>
              <c:strCache>
                <c:ptCount val="2"/>
                <c:pt idx="0">
                  <c:v>CTR</c:v>
                </c:pt>
                <c:pt idx="1">
                  <c:v>L2A(-)</c:v>
                </c:pt>
              </c:strCache>
            </c:strRef>
          </c:cat>
          <c:val>
            <c:numRef>
              <c:f>'MA proteins'!$V$157:$V$158</c:f>
              <c:numCache>
                <c:formatCode>0.0</c:formatCode>
                <c:ptCount val="2"/>
                <c:pt idx="0">
                  <c:v>4.8419354838709676</c:v>
                </c:pt>
                <c:pt idx="1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84154000"/>
        <c:axId val="584158704"/>
      </c:barChart>
      <c:catAx>
        <c:axId val="584154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 rot="0" vert="horz"/>
          <a:lstStyle/>
          <a:p>
            <a:pPr>
              <a:defRPr sz="800"/>
            </a:pPr>
            <a:endParaRPr lang="en-US"/>
          </a:p>
        </c:txPr>
        <c:crossAx val="584158704"/>
        <c:crosses val="autoZero"/>
        <c:auto val="1"/>
        <c:lblAlgn val="ctr"/>
        <c:lblOffset val="100"/>
        <c:noMultiLvlLbl val="0"/>
      </c:catAx>
      <c:valAx>
        <c:axId val="584158704"/>
        <c:scaling>
          <c:orientation val="minMax"/>
          <c:max val="2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/>
            </a:pPr>
            <a:endParaRPr lang="en-US"/>
          </a:p>
        </c:txPr>
        <c:crossAx val="584154000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2819787100814"/>
          <c:y val="2.74223034734918E-2"/>
          <c:w val="0.55342667501565401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 proteins'!$T$156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A6A6A6"/>
              </a:solidFill>
              <a:ln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'MA proteins'!$U$157:$U$158</c:f>
                <c:numCache>
                  <c:formatCode>General</c:formatCode>
                  <c:ptCount val="2"/>
                  <c:pt idx="0">
                    <c:v>0.37540000000000001</c:v>
                  </c:pt>
                  <c:pt idx="1">
                    <c:v>0.2717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strRef>
              <c:f>'MA proteins'!$A$157:$A$158</c:f>
              <c:strCache>
                <c:ptCount val="2"/>
                <c:pt idx="0">
                  <c:v>CTR</c:v>
                </c:pt>
                <c:pt idx="1">
                  <c:v>L2A(-)</c:v>
                </c:pt>
              </c:strCache>
            </c:strRef>
          </c:cat>
          <c:val>
            <c:numRef>
              <c:f>'MA proteins'!$T$157:$T$158</c:f>
              <c:numCache>
                <c:formatCode>0.0</c:formatCode>
                <c:ptCount val="2"/>
                <c:pt idx="0">
                  <c:v>2</c:v>
                </c:pt>
                <c:pt idx="1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84161448"/>
        <c:axId val="584161840"/>
      </c:barChart>
      <c:catAx>
        <c:axId val="584161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>
                <a:solidFill>
                  <a:schemeClr val="tx1"/>
                </a:solidFill>
              </a:defRPr>
            </a:pPr>
            <a:endParaRPr lang="en-US"/>
          </a:p>
        </c:txPr>
        <c:crossAx val="584161840"/>
        <c:crosses val="autoZero"/>
        <c:auto val="1"/>
        <c:lblAlgn val="ctr"/>
        <c:lblOffset val="100"/>
        <c:noMultiLvlLbl val="0"/>
      </c:catAx>
      <c:valAx>
        <c:axId val="584161840"/>
        <c:scaling>
          <c:orientation val="minMax"/>
          <c:max val="2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/>
            </a:pPr>
            <a:endParaRPr lang="en-US"/>
          </a:p>
        </c:txPr>
        <c:crossAx val="584161448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404483406387001"/>
          <c:y val="2.74223034734918E-2"/>
          <c:w val="0.54563005635566697"/>
          <c:h val="0.88101815198145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 proteins'!$F$156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A6A6A6"/>
              </a:solidFill>
              <a:ln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'MA proteins'!$G$157:$G$158</c:f>
                <c:numCache>
                  <c:formatCode>General</c:formatCode>
                  <c:ptCount val="2"/>
                  <c:pt idx="0">
                    <c:v>0.49</c:v>
                  </c:pt>
                  <c:pt idx="1">
                    <c:v>0.52600000000000002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strRef>
              <c:f>'MA proteins'!$A$157:$A$158</c:f>
              <c:strCache>
                <c:ptCount val="2"/>
                <c:pt idx="0">
                  <c:v>CTR</c:v>
                </c:pt>
                <c:pt idx="1">
                  <c:v>L2A(-)</c:v>
                </c:pt>
              </c:strCache>
            </c:strRef>
          </c:cat>
          <c:val>
            <c:numRef>
              <c:f>'MA proteins'!$F$157:$F$158</c:f>
              <c:numCache>
                <c:formatCode>0.0</c:formatCode>
                <c:ptCount val="2"/>
                <c:pt idx="0">
                  <c:v>2.1</c:v>
                </c:pt>
                <c:pt idx="1">
                  <c:v>2.2999999999999998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84163408"/>
        <c:axId val="584152824"/>
      </c:barChart>
      <c:catAx>
        <c:axId val="584163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>
                <a:solidFill>
                  <a:schemeClr val="tx1"/>
                </a:solidFill>
              </a:defRPr>
            </a:pPr>
            <a:endParaRPr lang="en-US"/>
          </a:p>
        </c:txPr>
        <c:crossAx val="584152824"/>
        <c:crosses val="autoZero"/>
        <c:auto val="1"/>
        <c:lblAlgn val="ctr"/>
        <c:lblOffset val="100"/>
        <c:noMultiLvlLbl val="0"/>
      </c:catAx>
      <c:valAx>
        <c:axId val="584152824"/>
        <c:scaling>
          <c:orientation val="minMax"/>
          <c:max val="2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800"/>
            </a:pPr>
            <a:endParaRPr lang="en-US"/>
          </a:p>
        </c:txPr>
        <c:crossAx val="584163408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/>
              </a:defRPr>
            </a:lvl1pPr>
          </a:lstStyle>
          <a:p>
            <a:fld id="{0823ED3D-2086-46B3-809F-85624124FC39}" type="datetimeFigureOut">
              <a:rPr lang="en-US" smtClean="0"/>
              <a:pPr/>
              <a:t>3/15/2015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/>
              </a:defRPr>
            </a:lvl1pPr>
          </a:lstStyle>
          <a:p>
            <a:fld id="{8EEFB509-05F1-4744-8F69-2434595B91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2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2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7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4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6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9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2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5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32748205-9BE4-4B1A-A71D-701434D85E67}" type="datetimeFigureOut">
              <a:rPr lang="en-US" smtClean="0"/>
              <a:pPr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6D1BD130-1F9E-4BFB-B447-19A7BE8E85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5.wdp"/><Relationship Id="rId18" Type="http://schemas.openxmlformats.org/officeDocument/2006/relationships/image" Target="../media/image9.jpeg"/><Relationship Id="rId26" Type="http://schemas.openxmlformats.org/officeDocument/2006/relationships/chart" Target="../charts/chart2.xml"/><Relationship Id="rId39" Type="http://schemas.microsoft.com/office/2007/relationships/hdphoto" Target="../media/hdphoto16.wdp"/><Relationship Id="rId21" Type="http://schemas.microsoft.com/office/2007/relationships/hdphoto" Target="../media/hdphoto9.wdp"/><Relationship Id="rId34" Type="http://schemas.openxmlformats.org/officeDocument/2006/relationships/image" Target="../media/image17.jpeg"/><Relationship Id="rId42" Type="http://schemas.openxmlformats.org/officeDocument/2006/relationships/image" Target="../media/image21.png"/><Relationship Id="rId47" Type="http://schemas.openxmlformats.org/officeDocument/2006/relationships/image" Target="../media/image25.png"/><Relationship Id="rId50" Type="http://schemas.openxmlformats.org/officeDocument/2006/relationships/image" Target="../media/image28.png"/><Relationship Id="rId55" Type="http://schemas.openxmlformats.org/officeDocument/2006/relationships/image" Target="../media/image33.png"/><Relationship Id="rId7" Type="http://schemas.microsoft.com/office/2007/relationships/hdphoto" Target="../media/hdphoto2.wdp"/><Relationship Id="rId2" Type="http://schemas.openxmlformats.org/officeDocument/2006/relationships/chart" Target="../charts/chart1.xml"/><Relationship Id="rId16" Type="http://schemas.openxmlformats.org/officeDocument/2006/relationships/image" Target="../media/image8.jpeg"/><Relationship Id="rId20" Type="http://schemas.openxmlformats.org/officeDocument/2006/relationships/image" Target="../media/image10.jpeg"/><Relationship Id="rId29" Type="http://schemas.openxmlformats.org/officeDocument/2006/relationships/image" Target="../media/image14.png"/><Relationship Id="rId41" Type="http://schemas.microsoft.com/office/2007/relationships/hdphoto" Target="../media/hdphoto17.wdp"/><Relationship Id="rId5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microsoft.com/office/2007/relationships/hdphoto" Target="../media/hdphoto4.wdp"/><Relationship Id="rId24" Type="http://schemas.openxmlformats.org/officeDocument/2006/relationships/image" Target="../media/image12.jpeg"/><Relationship Id="rId32" Type="http://schemas.openxmlformats.org/officeDocument/2006/relationships/image" Target="../media/image16.jpeg"/><Relationship Id="rId37" Type="http://schemas.microsoft.com/office/2007/relationships/hdphoto" Target="../media/hdphoto15.wdp"/><Relationship Id="rId40" Type="http://schemas.openxmlformats.org/officeDocument/2006/relationships/image" Target="../media/image20.jpeg"/><Relationship Id="rId45" Type="http://schemas.openxmlformats.org/officeDocument/2006/relationships/image" Target="../media/image23.png"/><Relationship Id="rId53" Type="http://schemas.openxmlformats.org/officeDocument/2006/relationships/image" Target="../media/image31.png"/><Relationship Id="rId58" Type="http://schemas.openxmlformats.org/officeDocument/2006/relationships/image" Target="../media/image36.png"/><Relationship Id="rId5" Type="http://schemas.openxmlformats.org/officeDocument/2006/relationships/image" Target="../media/image2.png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3.png"/><Relationship Id="rId36" Type="http://schemas.openxmlformats.org/officeDocument/2006/relationships/image" Target="../media/image18.jpeg"/><Relationship Id="rId49" Type="http://schemas.openxmlformats.org/officeDocument/2006/relationships/image" Target="../media/image27.png"/><Relationship Id="rId57" Type="http://schemas.openxmlformats.org/officeDocument/2006/relationships/image" Target="../media/image35.png"/><Relationship Id="rId61" Type="http://schemas.openxmlformats.org/officeDocument/2006/relationships/chart" Target="../charts/chart7.xml"/><Relationship Id="rId10" Type="http://schemas.openxmlformats.org/officeDocument/2006/relationships/image" Target="../media/image5.jpeg"/><Relationship Id="rId19" Type="http://schemas.microsoft.com/office/2007/relationships/hdphoto" Target="../media/hdphoto8.wdp"/><Relationship Id="rId31" Type="http://schemas.microsoft.com/office/2007/relationships/hdphoto" Target="../media/hdphoto12.wdp"/><Relationship Id="rId44" Type="http://schemas.openxmlformats.org/officeDocument/2006/relationships/chart" Target="../charts/chart4.xml"/><Relationship Id="rId52" Type="http://schemas.openxmlformats.org/officeDocument/2006/relationships/image" Target="../media/image30.png"/><Relationship Id="rId60" Type="http://schemas.openxmlformats.org/officeDocument/2006/relationships/chart" Target="../charts/chart6.xml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7.jpeg"/><Relationship Id="rId22" Type="http://schemas.openxmlformats.org/officeDocument/2006/relationships/image" Target="../media/image11.jpeg"/><Relationship Id="rId27" Type="http://schemas.openxmlformats.org/officeDocument/2006/relationships/chart" Target="../charts/chart3.xml"/><Relationship Id="rId30" Type="http://schemas.openxmlformats.org/officeDocument/2006/relationships/image" Target="../media/image15.jpeg"/><Relationship Id="rId35" Type="http://schemas.microsoft.com/office/2007/relationships/hdphoto" Target="../media/hdphoto14.wdp"/><Relationship Id="rId43" Type="http://schemas.openxmlformats.org/officeDocument/2006/relationships/image" Target="../media/image22.png"/><Relationship Id="rId48" Type="http://schemas.openxmlformats.org/officeDocument/2006/relationships/image" Target="../media/image26.png"/><Relationship Id="rId56" Type="http://schemas.openxmlformats.org/officeDocument/2006/relationships/image" Target="../media/image34.png"/><Relationship Id="rId8" Type="http://schemas.openxmlformats.org/officeDocument/2006/relationships/image" Target="../media/image4.jpeg"/><Relationship Id="rId51" Type="http://schemas.openxmlformats.org/officeDocument/2006/relationships/image" Target="../media/image29.png"/><Relationship Id="rId3" Type="http://schemas.openxmlformats.org/officeDocument/2006/relationships/image" Target="../media/image1.jpeg"/><Relationship Id="rId12" Type="http://schemas.openxmlformats.org/officeDocument/2006/relationships/image" Target="../media/image6.jpe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3.wdp"/><Relationship Id="rId38" Type="http://schemas.openxmlformats.org/officeDocument/2006/relationships/image" Target="../media/image19.jpeg"/><Relationship Id="rId46" Type="http://schemas.openxmlformats.org/officeDocument/2006/relationships/image" Target="../media/image24.png"/><Relationship Id="rId59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19"/>
          <p:cNvSpPr txBox="1"/>
          <p:nvPr/>
        </p:nvSpPr>
        <p:spPr>
          <a:xfrm>
            <a:off x="3770421" y="8836223"/>
            <a:ext cx="3087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latin typeface="Arial"/>
              </a:rPr>
              <a:t>Kaushik and Cuervo Suppl. Fig. 6</a:t>
            </a:r>
            <a:endParaRPr lang="en-US" sz="1400" b="1" dirty="0">
              <a:latin typeface="Arial"/>
            </a:endParaRPr>
          </a:p>
        </p:txBody>
      </p:sp>
      <p:graphicFrame>
        <p:nvGraphicFramePr>
          <p:cNvPr id="156" name="Chart 155"/>
          <p:cNvGraphicFramePr>
            <a:graphicFrameLocks/>
          </p:cNvGraphicFramePr>
          <p:nvPr>
            <p:extLst/>
          </p:nvPr>
        </p:nvGraphicFramePr>
        <p:xfrm>
          <a:off x="451561" y="4285760"/>
          <a:ext cx="2328479" cy="1687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5" name="TextBox 104"/>
          <p:cNvSpPr txBox="1"/>
          <p:nvPr/>
        </p:nvSpPr>
        <p:spPr>
          <a:xfrm rot="16200000">
            <a:off x="228182" y="4855817"/>
            <a:ext cx="1368154" cy="4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dirty="0" smtClean="0">
                <a:latin typeface="Arial"/>
              </a:rPr>
              <a:t>% colocalization with BODIPY</a:t>
            </a:r>
            <a:endParaRPr lang="en-US" sz="1000" dirty="0">
              <a:latin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20023" y="4901679"/>
            <a:ext cx="388513" cy="1820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latin typeface="Arial"/>
                <a:cs typeface="Arial"/>
              </a:rPr>
              <a:t>***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87121" y="5027079"/>
            <a:ext cx="386488" cy="18284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101684" y="4956240"/>
            <a:ext cx="332141" cy="18284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73849" y="4385252"/>
            <a:ext cx="294334" cy="294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1650" t="4732" r="25031" b="40612"/>
          <a:stretch/>
        </p:blipFill>
        <p:spPr>
          <a:xfrm rot="10800000" flipH="1">
            <a:off x="5826062" y="3435205"/>
            <a:ext cx="733889" cy="795244"/>
          </a:xfrm>
          <a:prstGeom prst="rect">
            <a:avLst/>
          </a:prstGeom>
          <a:noFill/>
          <a:ln w="6350" cmpd="sng">
            <a:noFill/>
            <a:prstDash val="sysDash"/>
          </a:ln>
          <a:effectLst/>
        </p:spPr>
      </p:pic>
      <p:pic>
        <p:nvPicPr>
          <p:cNvPr id="38" name="Picture 37"/>
          <p:cNvPicPr>
            <a:picLocks/>
          </p:cNvPicPr>
          <p:nvPr/>
        </p:nvPicPr>
        <p:blipFill rotWithShape="1">
          <a:blip r:embed="rId5"/>
          <a:srcRect l="44803" t="56447" b="249"/>
          <a:stretch/>
        </p:blipFill>
        <p:spPr>
          <a:xfrm rot="16200000" flipH="1">
            <a:off x="4102352" y="3464984"/>
            <a:ext cx="795244" cy="735689"/>
          </a:xfrm>
          <a:prstGeom prst="rect">
            <a:avLst/>
          </a:prstGeom>
          <a:noFill/>
          <a:ln w="6350" cmpd="sng">
            <a:noFill/>
            <a:prstDash val="sysDash"/>
          </a:ln>
          <a:effectLst/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2276" r="33395" b="56939"/>
          <a:stretch/>
        </p:blipFill>
        <p:spPr>
          <a:xfrm rot="16200000" flipH="1">
            <a:off x="4101454" y="4277559"/>
            <a:ext cx="795244" cy="733893"/>
          </a:xfrm>
          <a:prstGeom prst="rect">
            <a:avLst/>
          </a:prstGeom>
          <a:noFill/>
          <a:ln w="6350" cmpd="sng">
            <a:noFill/>
            <a:prstDash val="sysDash"/>
          </a:ln>
          <a:effectLst/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56907" t="20568" r="228" b="25103"/>
          <a:stretch/>
        </p:blipFill>
        <p:spPr>
          <a:xfrm rot="5400000" flipV="1">
            <a:off x="5798220" y="4274728"/>
            <a:ext cx="789578" cy="733890"/>
          </a:xfrm>
          <a:prstGeom prst="rect">
            <a:avLst/>
          </a:prstGeom>
          <a:noFill/>
          <a:ln w="6350" cmpd="sng">
            <a:noFill/>
            <a:prstDash val="sysDash"/>
          </a:ln>
          <a:effectLst/>
        </p:spPr>
      </p:pic>
      <p:sp>
        <p:nvSpPr>
          <p:cNvPr id="41" name="TextBox 40"/>
          <p:cNvSpPr txBox="1"/>
          <p:nvPr/>
        </p:nvSpPr>
        <p:spPr>
          <a:xfrm>
            <a:off x="3661133" y="2413094"/>
            <a:ext cx="7360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</a:rPr>
              <a:t>CTR +OL</a:t>
            </a:r>
            <a:endParaRPr lang="en-US" sz="1000" dirty="0">
              <a:latin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13916" y="2403048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</a:rPr>
              <a:t>L2A(-) +OL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2644643" y="2905179"/>
            <a:ext cx="9266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008000"/>
                </a:solidFill>
                <a:latin typeface="Arial"/>
              </a:rPr>
              <a:t> </a:t>
            </a:r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ATG14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759326" y="3717412"/>
            <a:ext cx="6972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vps15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2716006" y="4529090"/>
            <a:ext cx="7839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vps34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347" t="12106" r="43553" b="43783"/>
          <a:stretch/>
        </p:blipFill>
        <p:spPr>
          <a:xfrm rot="16200000" flipH="1">
            <a:off x="4100019" y="2655084"/>
            <a:ext cx="795244" cy="731022"/>
          </a:xfrm>
          <a:prstGeom prst="rect">
            <a:avLst/>
          </a:prstGeom>
          <a:noFill/>
          <a:ln w="6350" cmpd="sng">
            <a:noFill/>
            <a:prstDash val="sysDash"/>
          </a:ln>
          <a:effectLst/>
        </p:spPr>
      </p:pic>
      <p:grpSp>
        <p:nvGrpSpPr>
          <p:cNvPr id="46" name="Group 45"/>
          <p:cNvGrpSpPr/>
          <p:nvPr/>
        </p:nvGrpSpPr>
        <p:grpSpPr>
          <a:xfrm rot="16200000" flipH="1">
            <a:off x="3259633" y="2557219"/>
            <a:ext cx="796180" cy="925020"/>
            <a:chOff x="-4593793" y="2547501"/>
            <a:chExt cx="915476" cy="913496"/>
          </a:xfrm>
        </p:grpSpPr>
        <p:pic>
          <p:nvPicPr>
            <p:cNvPr id="62" name="Picture 61"/>
            <p:cNvPicPr>
              <a:picLocks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4591804" y="2547501"/>
              <a:ext cx="913487" cy="913496"/>
            </a:xfrm>
            <a:prstGeom prst="rect">
              <a:avLst/>
            </a:prstGeom>
          </p:spPr>
        </p:pic>
        <p:sp>
          <p:nvSpPr>
            <p:cNvPr id="63" name="Rectangle 62"/>
            <p:cNvSpPr>
              <a:spLocks/>
            </p:cNvSpPr>
            <p:nvPr/>
          </p:nvSpPr>
          <p:spPr>
            <a:xfrm rot="10800000">
              <a:off x="-4593793" y="2671824"/>
              <a:ext cx="496784" cy="393749"/>
            </a:xfrm>
            <a:prstGeom prst="rect">
              <a:avLst/>
            </a:prstGeom>
            <a:noFill/>
            <a:ln w="9525" cmpd="sng">
              <a:solidFill>
                <a:schemeClr val="bg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pic>
        <p:nvPicPr>
          <p:cNvPr id="60" name="Picture 59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3260497" y="3370318"/>
            <a:ext cx="794451" cy="925020"/>
          </a:xfrm>
          <a:prstGeom prst="rect">
            <a:avLst/>
          </a:prstGeom>
        </p:spPr>
      </p:pic>
      <p:sp>
        <p:nvSpPr>
          <p:cNvPr id="61" name="Rectangle 60"/>
          <p:cNvSpPr>
            <a:spLocks/>
          </p:cNvSpPr>
          <p:nvPr/>
        </p:nvSpPr>
        <p:spPr>
          <a:xfrm rot="5400000" flipH="1">
            <a:off x="3704006" y="3814251"/>
            <a:ext cx="432048" cy="398716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35" name="Picture 34"/>
          <p:cNvPicPr>
            <a:picLocks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29961" r="45372" b="26917"/>
          <a:stretch/>
        </p:blipFill>
        <p:spPr>
          <a:xfrm rot="16200000" flipH="1">
            <a:off x="5798814" y="2650220"/>
            <a:ext cx="795244" cy="740748"/>
          </a:xfrm>
          <a:prstGeom prst="rect">
            <a:avLst/>
          </a:prstGeom>
          <a:noFill/>
          <a:ln w="6350" cmpd="sng">
            <a:noFill/>
            <a:prstDash val="sysDash"/>
          </a:ln>
          <a:effectLst/>
        </p:spPr>
      </p:pic>
      <p:grpSp>
        <p:nvGrpSpPr>
          <p:cNvPr id="48" name="Group 47"/>
          <p:cNvGrpSpPr/>
          <p:nvPr/>
        </p:nvGrpSpPr>
        <p:grpSpPr>
          <a:xfrm rot="16200000" flipH="1">
            <a:off x="4952174" y="2558084"/>
            <a:ext cx="794450" cy="925020"/>
            <a:chOff x="-4603357" y="4236391"/>
            <a:chExt cx="913487" cy="913496"/>
          </a:xfrm>
        </p:grpSpPr>
        <p:pic>
          <p:nvPicPr>
            <p:cNvPr id="58" name="Picture 57"/>
            <p:cNvPicPr>
              <a:picLocks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4603357" y="4236391"/>
              <a:ext cx="913487" cy="913496"/>
            </a:xfrm>
            <a:prstGeom prst="rect">
              <a:avLst/>
            </a:prstGeom>
          </p:spPr>
        </p:pic>
        <p:sp>
          <p:nvSpPr>
            <p:cNvPr id="59" name="Rectangle 58"/>
            <p:cNvSpPr>
              <a:spLocks/>
            </p:cNvSpPr>
            <p:nvPr/>
          </p:nvSpPr>
          <p:spPr>
            <a:xfrm rot="10800000">
              <a:off x="-4601330" y="4510761"/>
              <a:ext cx="496784" cy="393749"/>
            </a:xfrm>
            <a:prstGeom prst="rect">
              <a:avLst/>
            </a:prstGeom>
            <a:noFill/>
            <a:ln w="9525" cmpd="sng">
              <a:solidFill>
                <a:schemeClr val="bg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 flipH="1">
            <a:off x="4886890" y="3435598"/>
            <a:ext cx="925011" cy="794458"/>
          </a:xfrm>
          <a:prstGeom prst="rect">
            <a:avLst/>
          </a:prstGeom>
        </p:spPr>
      </p:pic>
      <p:sp>
        <p:nvSpPr>
          <p:cNvPr id="57" name="Rectangle 56"/>
          <p:cNvSpPr>
            <a:spLocks/>
          </p:cNvSpPr>
          <p:nvPr/>
        </p:nvSpPr>
        <p:spPr>
          <a:xfrm rot="5400000" flipH="1">
            <a:off x="5166260" y="3773308"/>
            <a:ext cx="432048" cy="398716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54" name="Picture 53"/>
          <p:cNvPicPr>
            <a:picLocks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3260498" y="4181996"/>
            <a:ext cx="794450" cy="925020"/>
          </a:xfrm>
          <a:prstGeom prst="rect">
            <a:avLst/>
          </a:prstGeom>
        </p:spPr>
      </p:pic>
      <p:sp>
        <p:nvSpPr>
          <p:cNvPr id="55" name="Rectangle 54"/>
          <p:cNvSpPr>
            <a:spLocks/>
          </p:cNvSpPr>
          <p:nvPr/>
        </p:nvSpPr>
        <p:spPr>
          <a:xfrm rot="5400000" flipH="1">
            <a:off x="3178548" y="4361567"/>
            <a:ext cx="432048" cy="398716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52" name="Picture 51"/>
          <p:cNvPicPr>
            <a:picLocks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4953092" y="4181997"/>
            <a:ext cx="794450" cy="925020"/>
          </a:xfrm>
          <a:prstGeom prst="rect">
            <a:avLst/>
          </a:prstGeom>
        </p:spPr>
      </p:pic>
      <p:sp>
        <p:nvSpPr>
          <p:cNvPr id="53" name="Rectangle 52"/>
          <p:cNvSpPr>
            <a:spLocks noChangeAspect="1"/>
          </p:cNvSpPr>
          <p:nvPr/>
        </p:nvSpPr>
        <p:spPr>
          <a:xfrm flipH="1">
            <a:off x="5089321" y="4630697"/>
            <a:ext cx="470105" cy="398716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695242" y="2366922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4" name="Chart 163"/>
          <p:cNvGraphicFramePr>
            <a:graphicFrameLocks/>
          </p:cNvGraphicFramePr>
          <p:nvPr>
            <p:extLst/>
          </p:nvPr>
        </p:nvGraphicFramePr>
        <p:xfrm>
          <a:off x="2490949" y="6150672"/>
          <a:ext cx="815835" cy="1032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sp>
        <p:nvSpPr>
          <p:cNvPr id="124" name="Rectangle 123"/>
          <p:cNvSpPr/>
          <p:nvPr/>
        </p:nvSpPr>
        <p:spPr>
          <a:xfrm>
            <a:off x="2689640" y="6106706"/>
            <a:ext cx="502743" cy="2007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000" b="0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900" dirty="0" smtClean="0"/>
              <a:t>ATG7</a:t>
            </a:r>
            <a:endParaRPr lang="en-US" sz="900" dirty="0"/>
          </a:p>
        </p:txBody>
      </p:sp>
      <p:sp>
        <p:nvSpPr>
          <p:cNvPr id="133" name="TextBox 79"/>
          <p:cNvSpPr txBox="1"/>
          <p:nvPr/>
        </p:nvSpPr>
        <p:spPr>
          <a:xfrm rot="16200000">
            <a:off x="1524887" y="7198603"/>
            <a:ext cx="1861826" cy="213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900" dirty="0" smtClean="0">
                <a:latin typeface="Arial"/>
              </a:rPr>
              <a:t>% colocalization with BODIPY</a:t>
            </a:r>
            <a:endParaRPr lang="en-US" sz="900" dirty="0">
              <a:latin typeface="Arial"/>
            </a:endParaRPr>
          </a:p>
        </p:txBody>
      </p:sp>
      <p:sp>
        <p:nvSpPr>
          <p:cNvPr id="137" name="TextBox 57"/>
          <p:cNvSpPr txBox="1"/>
          <p:nvPr/>
        </p:nvSpPr>
        <p:spPr>
          <a:xfrm>
            <a:off x="2819393" y="7151128"/>
            <a:ext cx="356496" cy="200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2760264" y="7195088"/>
            <a:ext cx="474754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graphicFrame>
        <p:nvGraphicFramePr>
          <p:cNvPr id="174" name="Chart 173"/>
          <p:cNvGraphicFramePr>
            <a:graphicFrameLocks/>
          </p:cNvGraphicFramePr>
          <p:nvPr>
            <p:extLst/>
          </p:nvPr>
        </p:nvGraphicFramePr>
        <p:xfrm>
          <a:off x="2490949" y="7462927"/>
          <a:ext cx="822959" cy="1032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sp>
        <p:nvSpPr>
          <p:cNvPr id="125" name="Rectangle 124"/>
          <p:cNvSpPr/>
          <p:nvPr/>
        </p:nvSpPr>
        <p:spPr>
          <a:xfrm>
            <a:off x="2722653" y="7421334"/>
            <a:ext cx="377233" cy="2007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000" b="0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900" dirty="0" smtClean="0"/>
              <a:t>p62</a:t>
            </a:r>
            <a:endParaRPr lang="en-US" sz="900" dirty="0"/>
          </a:p>
        </p:txBody>
      </p:sp>
      <p:sp>
        <p:nvSpPr>
          <p:cNvPr id="139" name="TextBox 57"/>
          <p:cNvSpPr txBox="1"/>
          <p:nvPr/>
        </p:nvSpPr>
        <p:spPr>
          <a:xfrm>
            <a:off x="2834039" y="8463384"/>
            <a:ext cx="338629" cy="200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2777873" y="8507343"/>
            <a:ext cx="45096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159" name="Straight Connector 158"/>
          <p:cNvCxnSpPr/>
          <p:nvPr/>
        </p:nvCxnSpPr>
        <p:spPr>
          <a:xfrm>
            <a:off x="3295512" y="4991486"/>
            <a:ext cx="115270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 rot="10800000" flipV="1">
            <a:off x="3152868" y="4811170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338390" y="7621759"/>
            <a:ext cx="947651" cy="1042416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62156" y="7621759"/>
            <a:ext cx="947651" cy="1042416"/>
          </a:xfrm>
          <a:prstGeom prst="rect">
            <a:avLst/>
          </a:prstGeom>
        </p:spPr>
      </p:pic>
      <p:sp>
        <p:nvSpPr>
          <p:cNvPr id="84" name="TextBox 57"/>
          <p:cNvSpPr txBox="1"/>
          <p:nvPr/>
        </p:nvSpPr>
        <p:spPr>
          <a:xfrm rot="16200000">
            <a:off x="-202641" y="7961623"/>
            <a:ext cx="9318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8000"/>
                </a:solidFill>
                <a:latin typeface="Arial"/>
              </a:rPr>
              <a:t>BODIPY </a:t>
            </a:r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p62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132" name="TextBox 75"/>
          <p:cNvSpPr txBox="1"/>
          <p:nvPr/>
        </p:nvSpPr>
        <p:spPr>
          <a:xfrm>
            <a:off x="467932" y="7411391"/>
            <a:ext cx="7360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</a:rPr>
              <a:t>CTR +OL</a:t>
            </a:r>
            <a:endParaRPr lang="en-US" sz="1000" dirty="0">
              <a:latin typeface="Arial"/>
            </a:endParaRPr>
          </a:p>
        </p:txBody>
      </p:sp>
      <p:sp>
        <p:nvSpPr>
          <p:cNvPr id="134" name="TextBox 80"/>
          <p:cNvSpPr txBox="1"/>
          <p:nvPr/>
        </p:nvSpPr>
        <p:spPr>
          <a:xfrm>
            <a:off x="1399282" y="7411391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</a:rPr>
              <a:t>L2A(-) +OL</a:t>
            </a:r>
          </a:p>
        </p:txBody>
      </p:sp>
      <p:cxnSp>
        <p:nvCxnSpPr>
          <p:cNvPr id="168" name="Straight Connector 167"/>
          <p:cNvCxnSpPr/>
          <p:nvPr/>
        </p:nvCxnSpPr>
        <p:spPr>
          <a:xfrm>
            <a:off x="453893" y="8626641"/>
            <a:ext cx="115270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 rot="10800000" flipV="1">
            <a:off x="311249" y="8446325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70" name="TextBox 23"/>
          <p:cNvSpPr txBox="1"/>
          <p:nvPr/>
        </p:nvSpPr>
        <p:spPr>
          <a:xfrm rot="16200000">
            <a:off x="6286944" y="3722169"/>
            <a:ext cx="7192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8000"/>
                </a:solidFill>
                <a:latin typeface="Arial"/>
              </a:rPr>
              <a:t>BODIPY 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465111" y="5245869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  <p:pic>
        <p:nvPicPr>
          <p:cNvPr id="66" name="Picture 65" descr="3a OL BODIPY + ULK1P [1] cr -coloc.tif"/>
          <p:cNvPicPr>
            <a:picLocks noChangeAspect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809010" y="6407159"/>
            <a:ext cx="871558" cy="871559"/>
          </a:xfrm>
          <a:prstGeom prst="rect">
            <a:avLst/>
          </a:prstGeom>
        </p:spPr>
      </p:pic>
      <p:pic>
        <p:nvPicPr>
          <p:cNvPr id="67" name="Picture 66" descr="3T3 OL BODIPY + ULK1P [1] cr -coloc.tif"/>
          <p:cNvPicPr>
            <a:picLocks noChangeAspect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809010" y="5484589"/>
            <a:ext cx="871558" cy="871559"/>
          </a:xfrm>
          <a:prstGeom prst="rect">
            <a:avLst/>
          </a:prstGeom>
        </p:spPr>
      </p:pic>
      <p:sp>
        <p:nvSpPr>
          <p:cNvPr id="68" name="TextBox 21"/>
          <p:cNvSpPr txBox="1"/>
          <p:nvPr/>
        </p:nvSpPr>
        <p:spPr>
          <a:xfrm rot="16200000" flipH="1">
            <a:off x="3334465" y="5779919"/>
            <a:ext cx="736099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</a:rPr>
              <a:t>CTR +OL</a:t>
            </a:r>
            <a:endParaRPr lang="en-US" sz="1000" dirty="0">
              <a:latin typeface="Arial"/>
            </a:endParaRPr>
          </a:p>
        </p:txBody>
      </p:sp>
      <p:sp>
        <p:nvSpPr>
          <p:cNvPr id="69" name="TextBox 22"/>
          <p:cNvSpPr txBox="1"/>
          <p:nvPr/>
        </p:nvSpPr>
        <p:spPr>
          <a:xfrm rot="16200000" flipH="1">
            <a:off x="3289581" y="6665913"/>
            <a:ext cx="825867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</a:rPr>
              <a:t>L2A(-) +OL</a:t>
            </a:r>
          </a:p>
        </p:txBody>
      </p:sp>
      <p:sp>
        <p:nvSpPr>
          <p:cNvPr id="70" name="TextBox 23"/>
          <p:cNvSpPr txBox="1"/>
          <p:nvPr/>
        </p:nvSpPr>
        <p:spPr>
          <a:xfrm flipH="1">
            <a:off x="3855581" y="5278441"/>
            <a:ext cx="791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ULK1-P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pic>
        <p:nvPicPr>
          <p:cNvPr id="72" name="Picture 71" descr="3a OL BODIPY + UVRAG [2] cr -coloc.tif"/>
          <p:cNvPicPr>
            <a:picLocks noChangeAspect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613784" y="6407159"/>
            <a:ext cx="871558" cy="871559"/>
          </a:xfrm>
          <a:prstGeom prst="rect">
            <a:avLst/>
          </a:prstGeom>
        </p:spPr>
      </p:pic>
      <p:pic>
        <p:nvPicPr>
          <p:cNvPr id="73" name="Picture 72" descr="3T3 OL BODIPY + UVRAG [2] cr -coloc.tif"/>
          <p:cNvPicPr>
            <a:picLocks noChangeAspect="1"/>
          </p:cNvPicPr>
          <p:nvPr/>
        </p:nvPicPr>
        <p:blipFill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613784" y="5484589"/>
            <a:ext cx="871558" cy="871559"/>
          </a:xfrm>
          <a:prstGeom prst="rect">
            <a:avLst/>
          </a:prstGeom>
        </p:spPr>
      </p:pic>
      <p:sp>
        <p:nvSpPr>
          <p:cNvPr id="74" name="TextBox 28"/>
          <p:cNvSpPr txBox="1"/>
          <p:nvPr/>
        </p:nvSpPr>
        <p:spPr>
          <a:xfrm flipH="1">
            <a:off x="5651584" y="5278441"/>
            <a:ext cx="9348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UVRAG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pic>
        <p:nvPicPr>
          <p:cNvPr id="75" name="Picture 74" descr="3a OL BODIPY + Atg9 [2] cr -coloc.tif"/>
          <p:cNvPicPr>
            <a:picLocks noChangeAspect="1"/>
          </p:cNvPicPr>
          <p:nvPr/>
        </p:nvPicPr>
        <p:blipFill>
          <a:blip r:embed="rId38" cstate="print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4720938" y="6407159"/>
            <a:ext cx="871558" cy="871559"/>
          </a:xfrm>
          <a:prstGeom prst="rect">
            <a:avLst/>
          </a:prstGeom>
        </p:spPr>
      </p:pic>
      <p:pic>
        <p:nvPicPr>
          <p:cNvPr id="76" name="Picture 75" descr="3T3 OL BODIPY + Atg9 [4] cr -coloc.tif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4720938" y="5484589"/>
            <a:ext cx="871558" cy="871559"/>
          </a:xfrm>
          <a:prstGeom prst="rect">
            <a:avLst/>
          </a:prstGeom>
        </p:spPr>
      </p:pic>
      <p:sp>
        <p:nvSpPr>
          <p:cNvPr id="77" name="TextBox 39"/>
          <p:cNvSpPr txBox="1"/>
          <p:nvPr/>
        </p:nvSpPr>
        <p:spPr>
          <a:xfrm flipH="1">
            <a:off x="4805746" y="5278441"/>
            <a:ext cx="791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ATG9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H="1">
            <a:off x="6287952" y="7228364"/>
            <a:ext cx="126797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 rot="10800000" flipH="1" flipV="1">
            <a:off x="6162313" y="7054243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79" name="Picture 78"/>
          <p:cNvPicPr>
            <a:picLocks/>
          </p:cNvPicPr>
          <p:nvPr/>
        </p:nvPicPr>
        <p:blipFill>
          <a:blip r:embed="rId42"/>
          <a:stretch>
            <a:fillRect/>
          </a:stretch>
        </p:blipFill>
        <p:spPr>
          <a:xfrm>
            <a:off x="1350690" y="6271255"/>
            <a:ext cx="947651" cy="1042416"/>
          </a:xfrm>
          <a:prstGeom prst="rect">
            <a:avLst/>
          </a:prstGeom>
        </p:spPr>
      </p:pic>
      <p:pic>
        <p:nvPicPr>
          <p:cNvPr id="80" name="Picture 79"/>
          <p:cNvPicPr>
            <a:picLocks/>
          </p:cNvPicPr>
          <p:nvPr/>
        </p:nvPicPr>
        <p:blipFill>
          <a:blip r:embed="rId43"/>
          <a:stretch>
            <a:fillRect/>
          </a:stretch>
        </p:blipFill>
        <p:spPr>
          <a:xfrm>
            <a:off x="373959" y="6271255"/>
            <a:ext cx="947651" cy="1042416"/>
          </a:xfrm>
          <a:prstGeom prst="rect">
            <a:avLst/>
          </a:prstGeom>
        </p:spPr>
      </p:pic>
      <p:sp>
        <p:nvSpPr>
          <p:cNvPr id="81" name="TextBox 51"/>
          <p:cNvSpPr txBox="1"/>
          <p:nvPr/>
        </p:nvSpPr>
        <p:spPr>
          <a:xfrm rot="16200000">
            <a:off x="-218492" y="6611119"/>
            <a:ext cx="10083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8000"/>
                </a:solidFill>
                <a:latin typeface="Arial"/>
              </a:rPr>
              <a:t>BODIPY </a:t>
            </a:r>
            <a:r>
              <a:rPr lang="en-US" sz="900" dirty="0" smtClean="0">
                <a:solidFill>
                  <a:schemeClr val="accent2"/>
                </a:solidFill>
                <a:latin typeface="Arial"/>
              </a:rPr>
              <a:t>ATG7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90" name="TextBox 75"/>
          <p:cNvSpPr txBox="1"/>
          <p:nvPr/>
        </p:nvSpPr>
        <p:spPr>
          <a:xfrm>
            <a:off x="479735" y="6060887"/>
            <a:ext cx="7360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</a:rPr>
              <a:t>CTR +OL</a:t>
            </a:r>
            <a:endParaRPr lang="en-US" sz="1000" dirty="0">
              <a:latin typeface="Arial"/>
            </a:endParaRPr>
          </a:p>
        </p:txBody>
      </p:sp>
      <p:sp>
        <p:nvSpPr>
          <p:cNvPr id="91" name="TextBox 80"/>
          <p:cNvSpPr txBox="1"/>
          <p:nvPr/>
        </p:nvSpPr>
        <p:spPr>
          <a:xfrm>
            <a:off x="1411582" y="606088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/>
              </a:rPr>
              <a:t>L2A(-) +OL</a:t>
            </a:r>
          </a:p>
        </p:txBody>
      </p:sp>
      <p:cxnSp>
        <p:nvCxnSpPr>
          <p:cNvPr id="165" name="Straight Connector 164"/>
          <p:cNvCxnSpPr/>
          <p:nvPr/>
        </p:nvCxnSpPr>
        <p:spPr>
          <a:xfrm>
            <a:off x="452692" y="7276137"/>
            <a:ext cx="122984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 rot="10800000" flipV="1">
            <a:off x="319259" y="7095821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86027" y="590512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4" name="Chart 273"/>
          <p:cNvGraphicFramePr>
            <a:graphicFrameLocks/>
          </p:cNvGraphicFramePr>
          <p:nvPr>
            <p:extLst/>
          </p:nvPr>
        </p:nvGraphicFramePr>
        <p:xfrm>
          <a:off x="116564" y="2501364"/>
          <a:ext cx="2581659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4"/>
          </a:graphicData>
        </a:graphic>
      </p:graphicFrame>
      <p:sp>
        <p:nvSpPr>
          <p:cNvPr id="275" name="TextBox 274"/>
          <p:cNvSpPr txBox="1"/>
          <p:nvPr/>
        </p:nvSpPr>
        <p:spPr>
          <a:xfrm>
            <a:off x="886708" y="2823859"/>
            <a:ext cx="182685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Arial"/>
                <a:cs typeface="Arial"/>
              </a:rPr>
              <a:t>**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1139097" y="2773059"/>
            <a:ext cx="182685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10744" y="2871900"/>
            <a:ext cx="152793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Arial"/>
                <a:cs typeface="Arial"/>
              </a:rPr>
              <a:t>*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1647408" y="2913641"/>
            <a:ext cx="182685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Arial"/>
                <a:cs typeface="Arial"/>
              </a:rPr>
              <a:t>**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1922987" y="2714384"/>
            <a:ext cx="152793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Arial"/>
                <a:cs typeface="Arial"/>
              </a:rPr>
              <a:t>*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2154541" y="2612199"/>
            <a:ext cx="182685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Arial"/>
                <a:cs typeface="Arial"/>
              </a:rPr>
              <a:t>**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2412566" y="2693516"/>
            <a:ext cx="182685" cy="1538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50" name="TextBox 249"/>
          <p:cNvSpPr txBox="1"/>
          <p:nvPr/>
        </p:nvSpPr>
        <p:spPr bwMode="auto">
          <a:xfrm>
            <a:off x="317709" y="185755"/>
            <a:ext cx="60526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Beclin1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1" name="TextBox 250"/>
          <p:cNvSpPr txBox="1"/>
          <p:nvPr/>
        </p:nvSpPr>
        <p:spPr bwMode="auto">
          <a:xfrm rot="16200000">
            <a:off x="-138083" y="726645"/>
            <a:ext cx="44822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2" name="TextBox 251"/>
          <p:cNvSpPr txBox="1"/>
          <p:nvPr/>
        </p:nvSpPr>
        <p:spPr bwMode="auto">
          <a:xfrm rot="16200000">
            <a:off x="-282022" y="1687627"/>
            <a:ext cx="73609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 +OL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3" name="TextBox 252"/>
          <p:cNvSpPr txBox="1"/>
          <p:nvPr/>
        </p:nvSpPr>
        <p:spPr bwMode="auto">
          <a:xfrm rot="16200000">
            <a:off x="5997505" y="1215954"/>
            <a:ext cx="1474770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008000"/>
                </a:solidFill>
                <a:latin typeface="Arial"/>
                <a:cs typeface="Arial"/>
              </a:rPr>
              <a:t>BODIPY </a:t>
            </a:r>
            <a:r>
              <a:rPr lang="en-US" sz="1000" kern="0" dirty="0" smtClean="0">
                <a:latin typeface="Arial"/>
                <a:cs typeface="Arial"/>
              </a:rPr>
              <a:t>colocalization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4" name="TextBox 253"/>
          <p:cNvSpPr txBox="1"/>
          <p:nvPr/>
        </p:nvSpPr>
        <p:spPr bwMode="auto">
          <a:xfrm>
            <a:off x="1286630" y="185755"/>
            <a:ext cx="52686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vps15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5" name="TextBox 254"/>
          <p:cNvSpPr txBox="1"/>
          <p:nvPr/>
        </p:nvSpPr>
        <p:spPr bwMode="auto">
          <a:xfrm>
            <a:off x="2214330" y="185755"/>
            <a:ext cx="53091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vps34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6" name="TextBox 255"/>
          <p:cNvSpPr txBox="1"/>
          <p:nvPr/>
        </p:nvSpPr>
        <p:spPr bwMode="auto">
          <a:xfrm>
            <a:off x="3111993" y="185755"/>
            <a:ext cx="59503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ATG14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7" name="TextBox 256"/>
          <p:cNvSpPr txBox="1"/>
          <p:nvPr/>
        </p:nvSpPr>
        <p:spPr bwMode="auto">
          <a:xfrm>
            <a:off x="4079430" y="185755"/>
            <a:ext cx="5196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ATG5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8" name="TextBox 257"/>
          <p:cNvSpPr txBox="1"/>
          <p:nvPr/>
        </p:nvSpPr>
        <p:spPr bwMode="auto">
          <a:xfrm>
            <a:off x="5058996" y="185755"/>
            <a:ext cx="41991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LC3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9" name="TextBox 258"/>
          <p:cNvSpPr txBox="1"/>
          <p:nvPr/>
        </p:nvSpPr>
        <p:spPr bwMode="auto">
          <a:xfrm>
            <a:off x="5935308" y="185755"/>
            <a:ext cx="526744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C0504D"/>
                </a:solidFill>
                <a:latin typeface="Arial"/>
                <a:cs typeface="Arial"/>
              </a:rPr>
              <a:t>NBR1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60" name="Picture 259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163141" y="1353537"/>
            <a:ext cx="914400" cy="914400"/>
          </a:xfrm>
          <a:prstGeom prst="rect">
            <a:avLst/>
          </a:prstGeom>
        </p:spPr>
      </p:pic>
      <p:pic>
        <p:nvPicPr>
          <p:cNvPr id="261" name="Picture 260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163141" y="392555"/>
            <a:ext cx="914400" cy="914400"/>
          </a:xfrm>
          <a:prstGeom prst="rect">
            <a:avLst/>
          </a:prstGeom>
        </p:spPr>
      </p:pic>
      <p:pic>
        <p:nvPicPr>
          <p:cNvPr id="262" name="Picture 261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1092864" y="392555"/>
            <a:ext cx="914400" cy="914400"/>
          </a:xfrm>
          <a:prstGeom prst="rect">
            <a:avLst/>
          </a:prstGeom>
        </p:spPr>
      </p:pic>
      <p:pic>
        <p:nvPicPr>
          <p:cNvPr id="263" name="Picture 262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1092864" y="1353537"/>
            <a:ext cx="914400" cy="914400"/>
          </a:xfrm>
          <a:prstGeom prst="rect">
            <a:avLst/>
          </a:prstGeom>
        </p:spPr>
      </p:pic>
      <p:pic>
        <p:nvPicPr>
          <p:cNvPr id="264" name="Picture 263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2022587" y="392555"/>
            <a:ext cx="914400" cy="914400"/>
          </a:xfrm>
          <a:prstGeom prst="rect">
            <a:avLst/>
          </a:prstGeom>
        </p:spPr>
      </p:pic>
      <p:pic>
        <p:nvPicPr>
          <p:cNvPr id="265" name="Picture 264"/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2022587" y="1353537"/>
            <a:ext cx="914400" cy="914400"/>
          </a:xfrm>
          <a:prstGeom prst="rect">
            <a:avLst/>
          </a:prstGeom>
        </p:spPr>
      </p:pic>
      <p:pic>
        <p:nvPicPr>
          <p:cNvPr id="266" name="Picture 265"/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2952310" y="392555"/>
            <a:ext cx="914400" cy="914400"/>
          </a:xfrm>
          <a:prstGeom prst="rect">
            <a:avLst/>
          </a:prstGeom>
        </p:spPr>
      </p:pic>
      <p:pic>
        <p:nvPicPr>
          <p:cNvPr id="267" name="Picture 266"/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2952310" y="1353537"/>
            <a:ext cx="914400" cy="914400"/>
          </a:xfrm>
          <a:prstGeom prst="rect">
            <a:avLst/>
          </a:prstGeom>
        </p:spPr>
      </p:pic>
      <p:pic>
        <p:nvPicPr>
          <p:cNvPr id="268" name="Picture 267"/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3882033" y="392555"/>
            <a:ext cx="914400" cy="914400"/>
          </a:xfrm>
          <a:prstGeom prst="rect">
            <a:avLst/>
          </a:prstGeom>
        </p:spPr>
      </p:pic>
      <p:pic>
        <p:nvPicPr>
          <p:cNvPr id="269" name="Picture 268"/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3882033" y="1353537"/>
            <a:ext cx="914400" cy="914400"/>
          </a:xfrm>
          <a:prstGeom prst="rect">
            <a:avLst/>
          </a:prstGeom>
        </p:spPr>
      </p:pic>
      <p:pic>
        <p:nvPicPr>
          <p:cNvPr id="270" name="Picture 269"/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4811756" y="392555"/>
            <a:ext cx="914400" cy="914400"/>
          </a:xfrm>
          <a:prstGeom prst="rect">
            <a:avLst/>
          </a:prstGeom>
        </p:spPr>
      </p:pic>
      <p:pic>
        <p:nvPicPr>
          <p:cNvPr id="271" name="Picture 270"/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4811756" y="1353537"/>
            <a:ext cx="914400" cy="914400"/>
          </a:xfrm>
          <a:prstGeom prst="rect">
            <a:avLst/>
          </a:prstGeom>
        </p:spPr>
      </p:pic>
      <p:pic>
        <p:nvPicPr>
          <p:cNvPr id="272" name="Picture 271"/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5741479" y="392555"/>
            <a:ext cx="914400" cy="914400"/>
          </a:xfrm>
          <a:prstGeom prst="rect">
            <a:avLst/>
          </a:prstGeom>
        </p:spPr>
      </p:pic>
      <p:pic>
        <p:nvPicPr>
          <p:cNvPr id="273" name="Picture 272"/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5741479" y="1353537"/>
            <a:ext cx="914400" cy="914400"/>
          </a:xfrm>
          <a:prstGeom prst="rect">
            <a:avLst/>
          </a:prstGeom>
        </p:spPr>
      </p:pic>
      <p:sp>
        <p:nvSpPr>
          <p:cNvPr id="282" name="TextBox 281"/>
          <p:cNvSpPr txBox="1"/>
          <p:nvPr/>
        </p:nvSpPr>
        <p:spPr>
          <a:xfrm>
            <a:off x="-37083" y="132547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6" name="Straight Connector 285"/>
          <p:cNvCxnSpPr/>
          <p:nvPr/>
        </p:nvCxnSpPr>
        <p:spPr>
          <a:xfrm>
            <a:off x="6464387" y="2216649"/>
            <a:ext cx="128126" cy="0"/>
          </a:xfrm>
          <a:prstGeom prst="line">
            <a:avLst/>
          </a:prstGeom>
          <a:ln w="952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7" name="TextBox 286"/>
          <p:cNvSpPr txBox="1"/>
          <p:nvPr/>
        </p:nvSpPr>
        <p:spPr>
          <a:xfrm rot="10800000" flipV="1">
            <a:off x="6327575" y="2036333"/>
            <a:ext cx="3898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-32174" y="2366922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TextBox 23"/>
          <p:cNvSpPr txBox="1"/>
          <p:nvPr/>
        </p:nvSpPr>
        <p:spPr>
          <a:xfrm rot="16200000" flipH="1">
            <a:off x="6268472" y="6258970"/>
            <a:ext cx="7192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8000"/>
                </a:solidFill>
                <a:latin typeface="Arial"/>
              </a:rPr>
              <a:t>BODIPY </a:t>
            </a:r>
            <a:endParaRPr lang="en-US" sz="900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112" name="TextBox 79"/>
          <p:cNvSpPr txBox="1"/>
          <p:nvPr/>
        </p:nvSpPr>
        <p:spPr>
          <a:xfrm rot="16200000" flipH="1">
            <a:off x="3058200" y="7773422"/>
            <a:ext cx="133171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900" dirty="0" smtClean="0">
                <a:latin typeface="Arial"/>
              </a:rPr>
              <a:t>% colocalization with BODIPY</a:t>
            </a:r>
            <a:endParaRPr lang="en-US" sz="900" dirty="0">
              <a:latin typeface="Arial"/>
            </a:endParaRPr>
          </a:p>
        </p:txBody>
      </p:sp>
      <p:graphicFrame>
        <p:nvGraphicFramePr>
          <p:cNvPr id="202" name="Chart 201"/>
          <p:cNvGraphicFramePr>
            <a:graphicFrameLocks/>
          </p:cNvGraphicFramePr>
          <p:nvPr>
            <p:extLst/>
          </p:nvPr>
        </p:nvGraphicFramePr>
        <p:xfrm>
          <a:off x="5539552" y="7341978"/>
          <a:ext cx="943261" cy="109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9"/>
          </a:graphicData>
        </a:graphic>
      </p:graphicFrame>
      <p:graphicFrame>
        <p:nvGraphicFramePr>
          <p:cNvPr id="200" name="Chart 199"/>
          <p:cNvGraphicFramePr>
            <a:graphicFrameLocks/>
          </p:cNvGraphicFramePr>
          <p:nvPr>
            <p:extLst/>
          </p:nvPr>
        </p:nvGraphicFramePr>
        <p:xfrm>
          <a:off x="3741949" y="7394512"/>
          <a:ext cx="985758" cy="1051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0"/>
          </a:graphicData>
        </a:graphic>
      </p:graphicFrame>
      <p:sp>
        <p:nvSpPr>
          <p:cNvPr id="114" name="TextBox 78"/>
          <p:cNvSpPr txBox="1"/>
          <p:nvPr/>
        </p:nvSpPr>
        <p:spPr>
          <a:xfrm>
            <a:off x="4100416" y="7397223"/>
            <a:ext cx="762946" cy="238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900" dirty="0" smtClean="0">
                <a:latin typeface="Arial"/>
              </a:rPr>
              <a:t>ULK1-P</a:t>
            </a:r>
            <a:endParaRPr lang="en-US" sz="900" dirty="0">
              <a:latin typeface="Arial"/>
            </a:endParaRPr>
          </a:p>
        </p:txBody>
      </p:sp>
      <p:graphicFrame>
        <p:nvGraphicFramePr>
          <p:cNvPr id="201" name="Chart 200"/>
          <p:cNvGraphicFramePr>
            <a:graphicFrameLocks/>
          </p:cNvGraphicFramePr>
          <p:nvPr>
            <p:extLst/>
          </p:nvPr>
        </p:nvGraphicFramePr>
        <p:xfrm>
          <a:off x="4599036" y="7385342"/>
          <a:ext cx="1012035" cy="1051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1"/>
          </a:graphicData>
        </a:graphic>
      </p:graphicFrame>
      <p:sp>
        <p:nvSpPr>
          <p:cNvPr id="122" name="Rectangle 121"/>
          <p:cNvSpPr/>
          <p:nvPr/>
        </p:nvSpPr>
        <p:spPr>
          <a:xfrm>
            <a:off x="4984095" y="7363404"/>
            <a:ext cx="566599" cy="26531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000" b="0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900" dirty="0" smtClean="0"/>
              <a:t>ATG9</a:t>
            </a:r>
            <a:endParaRPr lang="en-US" sz="900" dirty="0"/>
          </a:p>
        </p:txBody>
      </p:sp>
      <p:sp>
        <p:nvSpPr>
          <p:cNvPr id="123" name="Rectangle 122"/>
          <p:cNvSpPr/>
          <p:nvPr/>
        </p:nvSpPr>
        <p:spPr>
          <a:xfrm>
            <a:off x="5843019" y="7343501"/>
            <a:ext cx="706080" cy="1916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900" dirty="0" err="1" smtClean="0">
                <a:latin typeface="Arial"/>
              </a:rPr>
              <a:t>UVRAG</a:t>
            </a:r>
            <a:endParaRPr lang="en-US" sz="900" dirty="0">
              <a:latin typeface="Arial"/>
            </a:endParaRPr>
          </a:p>
        </p:txBody>
      </p:sp>
      <p:sp>
        <p:nvSpPr>
          <p:cNvPr id="131" name="TextBox 57"/>
          <p:cNvSpPr txBox="1"/>
          <p:nvPr/>
        </p:nvSpPr>
        <p:spPr>
          <a:xfrm>
            <a:off x="6007021" y="8400478"/>
            <a:ext cx="4017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5940381" y="8451014"/>
            <a:ext cx="535056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73" name="TextBox 57"/>
          <p:cNvSpPr txBox="1"/>
          <p:nvPr/>
        </p:nvSpPr>
        <p:spPr>
          <a:xfrm>
            <a:off x="5122925" y="8423860"/>
            <a:ext cx="4017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>
            <a:off x="5046858" y="8451014"/>
            <a:ext cx="535056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76" name="TextBox 57"/>
          <p:cNvSpPr txBox="1"/>
          <p:nvPr/>
        </p:nvSpPr>
        <p:spPr>
          <a:xfrm>
            <a:off x="4250949" y="8433343"/>
            <a:ext cx="4017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77" name="Straight Connector 176"/>
          <p:cNvCxnSpPr/>
          <p:nvPr/>
        </p:nvCxnSpPr>
        <p:spPr>
          <a:xfrm>
            <a:off x="4184309" y="8451014"/>
            <a:ext cx="535056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51" name="Rectangle 150"/>
          <p:cNvSpPr/>
          <p:nvPr/>
        </p:nvSpPr>
        <p:spPr>
          <a:xfrm>
            <a:off x="892143" y="2500544"/>
            <a:ext cx="85859" cy="893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52" name="TextBox 133"/>
          <p:cNvSpPr txBox="1"/>
          <p:nvPr/>
        </p:nvSpPr>
        <p:spPr>
          <a:xfrm>
            <a:off x="898336" y="2427300"/>
            <a:ext cx="484455" cy="2358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CTR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1319146" y="2500544"/>
            <a:ext cx="85859" cy="89372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54" name="TextBox 135"/>
          <p:cNvSpPr txBox="1"/>
          <p:nvPr/>
        </p:nvSpPr>
        <p:spPr>
          <a:xfrm>
            <a:off x="1325339" y="2447768"/>
            <a:ext cx="666971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CTR +OL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1251476" y="4482983"/>
            <a:ext cx="85859" cy="893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78" name="TextBox 133"/>
          <p:cNvSpPr txBox="1"/>
          <p:nvPr/>
        </p:nvSpPr>
        <p:spPr>
          <a:xfrm>
            <a:off x="1263864" y="4430207"/>
            <a:ext cx="688778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CTR +OL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1864317" y="4482983"/>
            <a:ext cx="85859" cy="89372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80" name="TextBox 135"/>
          <p:cNvSpPr txBox="1"/>
          <p:nvPr/>
        </p:nvSpPr>
        <p:spPr>
          <a:xfrm>
            <a:off x="1882900" y="4430207"/>
            <a:ext cx="948271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  <a:cs typeface="Arial"/>
              </a:rPr>
              <a:t>L2A(-) +OL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89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33260</TotalTime>
  <Words>125</Words>
  <Application>Microsoft Office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Cuervo</dc:creator>
  <cp:lastModifiedBy>Ana Maria Cuervo</cp:lastModifiedBy>
  <cp:revision>999</cp:revision>
  <cp:lastPrinted>2015-02-07T13:32:09Z</cp:lastPrinted>
  <dcterms:created xsi:type="dcterms:W3CDTF">2014-04-29T22:08:04Z</dcterms:created>
  <dcterms:modified xsi:type="dcterms:W3CDTF">2015-03-16T01:47:47Z</dcterms:modified>
</cp:coreProperties>
</file>