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10" d="100"/>
          <a:sy n="110" d="100"/>
        </p:scale>
        <p:origin x="-1716" y="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1CF9D-657E-4572-A7A9-0E17BDD0F013}" type="datetimeFigureOut">
              <a:rPr lang="en-US" smtClean="0"/>
              <a:pPr/>
              <a:t>3/15/2015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37C7E-8BF7-48FB-9E22-FCC6D1B48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1CF9D-657E-4572-A7A9-0E17BDD0F013}" type="datetimeFigureOut">
              <a:rPr lang="en-US" smtClean="0"/>
              <a:pPr/>
              <a:t>3/15/2015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37C7E-8BF7-48FB-9E22-FCC6D1B48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1CF9D-657E-4572-A7A9-0E17BDD0F013}" type="datetimeFigureOut">
              <a:rPr lang="en-US" smtClean="0"/>
              <a:pPr/>
              <a:t>3/15/2015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37C7E-8BF7-48FB-9E22-FCC6D1B48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1CF9D-657E-4572-A7A9-0E17BDD0F013}" type="datetimeFigureOut">
              <a:rPr lang="en-US" smtClean="0"/>
              <a:pPr/>
              <a:t>3/15/2015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37C7E-8BF7-48FB-9E22-FCC6D1B48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1CF9D-657E-4572-A7A9-0E17BDD0F013}" type="datetimeFigureOut">
              <a:rPr lang="en-US" smtClean="0"/>
              <a:pPr/>
              <a:t>3/15/2015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37C7E-8BF7-48FB-9E22-FCC6D1B48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1CF9D-657E-4572-A7A9-0E17BDD0F013}" type="datetimeFigureOut">
              <a:rPr lang="en-US" smtClean="0"/>
              <a:pPr/>
              <a:t>3/15/2015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37C7E-8BF7-48FB-9E22-FCC6D1B48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1CF9D-657E-4572-A7A9-0E17BDD0F013}" type="datetimeFigureOut">
              <a:rPr lang="en-US" smtClean="0"/>
              <a:pPr/>
              <a:t>3/15/2015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37C7E-8BF7-48FB-9E22-FCC6D1B48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1CF9D-657E-4572-A7A9-0E17BDD0F013}" type="datetimeFigureOut">
              <a:rPr lang="en-US" smtClean="0"/>
              <a:pPr/>
              <a:t>3/15/2015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37C7E-8BF7-48FB-9E22-FCC6D1B48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1CF9D-657E-4572-A7A9-0E17BDD0F013}" type="datetimeFigureOut">
              <a:rPr lang="en-US" smtClean="0"/>
              <a:pPr/>
              <a:t>3/15/2015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37C7E-8BF7-48FB-9E22-FCC6D1B48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1CF9D-657E-4572-A7A9-0E17BDD0F013}" type="datetimeFigureOut">
              <a:rPr lang="en-US" smtClean="0"/>
              <a:pPr/>
              <a:t>3/15/2015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37C7E-8BF7-48FB-9E22-FCC6D1B48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1CF9D-657E-4572-A7A9-0E17BDD0F013}" type="datetimeFigureOut">
              <a:rPr lang="en-US" smtClean="0"/>
              <a:pPr/>
              <a:t>3/15/2015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B37C7E-8BF7-48FB-9E22-FCC6D1B48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91CF9D-657E-4572-A7A9-0E17BDD0F013}" type="datetimeFigureOut">
              <a:rPr lang="en-US" smtClean="0"/>
              <a:pPr/>
              <a:t>3/15/2015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B37C7E-8BF7-48FB-9E22-FCC6D1B48FF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2286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Supplemental Figure 1</a:t>
            </a:r>
            <a:endParaRPr lang="en-US" dirty="0"/>
          </a:p>
        </p:txBody>
      </p:sp>
      <p:pic>
        <p:nvPicPr>
          <p:cNvPr id="3" name="Picture 2"/>
          <p:cNvPicPr>
            <a:picLocks noChangeArrowheads="1"/>
          </p:cNvPicPr>
          <p:nvPr/>
        </p:nvPicPr>
        <p:blipFill>
          <a:blip r:embed="rId2" cstate="print"/>
          <a:srcRect l="9496" t="4741" r="5044" b="12296"/>
          <a:stretch>
            <a:fillRect/>
          </a:stretch>
        </p:blipFill>
        <p:spPr bwMode="auto">
          <a:xfrm>
            <a:off x="4724400" y="990600"/>
            <a:ext cx="1828800" cy="2002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 l="9846" t="4762" r="4000" b="11905"/>
          <a:stretch>
            <a:fillRect/>
          </a:stretch>
        </p:blipFill>
        <p:spPr bwMode="auto">
          <a:xfrm>
            <a:off x="2714625" y="990600"/>
            <a:ext cx="18288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print"/>
          <a:srcRect l="8436" t="4762" r="1582" b="11905"/>
          <a:stretch>
            <a:fillRect/>
          </a:stretch>
        </p:blipFill>
        <p:spPr bwMode="auto">
          <a:xfrm>
            <a:off x="685800" y="990600"/>
            <a:ext cx="1828800" cy="2000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Down Arrow 5"/>
          <p:cNvSpPr/>
          <p:nvPr/>
        </p:nvSpPr>
        <p:spPr>
          <a:xfrm flipV="1">
            <a:off x="449557" y="1066800"/>
            <a:ext cx="58319" cy="2006955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own Arrow 6"/>
          <p:cNvSpPr/>
          <p:nvPr/>
        </p:nvSpPr>
        <p:spPr>
          <a:xfrm rot="5400000" flipV="1">
            <a:off x="3470911" y="43814"/>
            <a:ext cx="45719" cy="6035040"/>
          </a:xfrm>
          <a:prstGeom prst="down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124200" y="3073755"/>
            <a:ext cx="11953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Forward Scatter</a:t>
            </a:r>
            <a:endParaRPr lang="en-US" sz="1200" b="1" dirty="0"/>
          </a:p>
        </p:txBody>
      </p:sp>
      <p:sp>
        <p:nvSpPr>
          <p:cNvPr id="9" name="TextBox 8"/>
          <p:cNvSpPr txBox="1"/>
          <p:nvPr/>
        </p:nvSpPr>
        <p:spPr>
          <a:xfrm rot="16200000">
            <a:off x="79880" y="1950949"/>
            <a:ext cx="5212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CD30</a:t>
            </a:r>
            <a:endParaRPr lang="en-US" sz="1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219200" y="786884"/>
            <a:ext cx="914400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200" b="1" dirty="0" err="1" smtClean="0"/>
              <a:t>Karpas</a:t>
            </a:r>
            <a:r>
              <a:rPr lang="en-US" sz="1200" b="1" dirty="0" smtClean="0"/>
              <a:t>-P</a:t>
            </a:r>
            <a:endParaRPr lang="en-US" sz="1200" b="1" dirty="0"/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857250" y="666750"/>
            <a:ext cx="3048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A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2895600" y="676275"/>
            <a:ext cx="3048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B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57550" y="800100"/>
            <a:ext cx="914400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200" b="1" dirty="0" err="1" smtClean="0"/>
              <a:t>Karpas</a:t>
            </a:r>
            <a:r>
              <a:rPr lang="en-US" sz="1200" b="1" dirty="0" smtClean="0"/>
              <a:t>-R</a:t>
            </a:r>
            <a:endParaRPr lang="en-US" sz="1200" b="1" dirty="0"/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4867275" y="666750"/>
            <a:ext cx="3048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B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172074" y="785812"/>
            <a:ext cx="1143001" cy="184666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pPr algn="ctr"/>
            <a:r>
              <a:rPr lang="en-US" sz="1200" b="1" dirty="0" err="1" smtClean="0"/>
              <a:t>Karpas</a:t>
            </a:r>
            <a:r>
              <a:rPr lang="en-US" sz="1200" b="1" dirty="0" smtClean="0"/>
              <a:t>-R Off BV</a:t>
            </a:r>
            <a:endParaRPr lang="en-US" sz="1200" b="1" dirty="0"/>
          </a:p>
        </p:txBody>
      </p:sp>
      <p:sp>
        <p:nvSpPr>
          <p:cNvPr id="16" name="Text Box 13"/>
          <p:cNvSpPr txBox="1">
            <a:spLocks noChangeArrowheads="1"/>
          </p:cNvSpPr>
          <p:nvPr/>
        </p:nvSpPr>
        <p:spPr bwMode="auto">
          <a:xfrm>
            <a:off x="381000" y="3581400"/>
            <a:ext cx="6315075" cy="16002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Supplemental</a:t>
            </a:r>
            <a:r>
              <a:rPr kumimoji="0" lang="en-US" sz="1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Figure 1.  </a:t>
            </a:r>
            <a:r>
              <a:rPr lang="en-US" sz="1000" b="1" dirty="0" err="1" smtClean="0">
                <a:latin typeface="Times New Roman" pitchFamily="18" charset="0"/>
                <a:cs typeface="Arial" pitchFamily="34" charset="0"/>
              </a:rPr>
              <a:t>Karpas</a:t>
            </a:r>
            <a:r>
              <a:rPr lang="en-US" sz="1000" b="1" dirty="0" smtClean="0">
                <a:latin typeface="Times New Roman" pitchFamily="18" charset="0"/>
                <a:cs typeface="Arial" pitchFamily="34" charset="0"/>
              </a:rPr>
              <a:t>-R cultured in the absence of BV regains CD30-positivity</a:t>
            </a:r>
            <a:r>
              <a:rPr kumimoji="0" lang="en-US" sz="10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en-US" sz="1000" baseline="0" dirty="0" err="1" smtClean="0">
                <a:latin typeface="Times New Roman" pitchFamily="18" charset="0"/>
                <a:cs typeface="Arial" pitchFamily="34" charset="0"/>
              </a:rPr>
              <a:t>Karpas</a:t>
            </a:r>
            <a:r>
              <a:rPr lang="en-US" sz="1000" baseline="0" dirty="0" smtClean="0">
                <a:latin typeface="Times New Roman" pitchFamily="18" charset="0"/>
                <a:cs typeface="Arial" pitchFamily="34" charset="0"/>
              </a:rPr>
              <a:t>-R cells were placed</a:t>
            </a:r>
            <a:r>
              <a:rPr lang="en-US" sz="1000" dirty="0" smtClean="0">
                <a:latin typeface="Times New Roman" pitchFamily="18" charset="0"/>
                <a:cs typeface="Arial" pitchFamily="34" charset="0"/>
              </a:rPr>
              <a:t> in </a:t>
            </a:r>
            <a:r>
              <a:rPr lang="en-US" sz="1000" smtClean="0">
                <a:latin typeface="Times New Roman" pitchFamily="18" charset="0"/>
                <a:cs typeface="Arial" pitchFamily="34" charset="0"/>
              </a:rPr>
              <a:t>brentuximab vedotin (BV)-free </a:t>
            </a:r>
            <a:r>
              <a:rPr lang="en-US" sz="1000" dirty="0" smtClean="0">
                <a:latin typeface="Times New Roman" pitchFamily="18" charset="0"/>
                <a:cs typeface="Arial" pitchFamily="34" charset="0"/>
              </a:rPr>
              <a:t>media for 26 weeks.  Flow </a:t>
            </a:r>
            <a:r>
              <a:rPr lang="en-US" sz="1000" dirty="0" err="1" smtClean="0">
                <a:latin typeface="Times New Roman" pitchFamily="18" charset="0"/>
                <a:cs typeface="Arial" pitchFamily="34" charset="0"/>
              </a:rPr>
              <a:t>cytometry</a:t>
            </a:r>
            <a:r>
              <a:rPr lang="en-US" sz="1000" dirty="0" smtClean="0">
                <a:latin typeface="Times New Roman" pitchFamily="18" charset="0"/>
                <a:cs typeface="Arial" pitchFamily="34" charset="0"/>
              </a:rPr>
              <a:t> showed increased surface CD30 expression after 26 weeks when BV selection pressure is removed. </a:t>
            </a:r>
            <a:endParaRPr kumimoji="0" lang="en-US" sz="1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1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61</Words>
  <Application>Microsoft Office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City of Hope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sthomas</dc:creator>
  <cp:lastModifiedBy>sthomas</cp:lastModifiedBy>
  <cp:revision>3</cp:revision>
  <dcterms:created xsi:type="dcterms:W3CDTF">2015-01-13T01:34:47Z</dcterms:created>
  <dcterms:modified xsi:type="dcterms:W3CDTF">2015-03-15T16:13:38Z</dcterms:modified>
</cp:coreProperties>
</file>