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512" y="2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chen\AppData\Local\Microsoft\Windows\Temporary%20Internet%20Files\Content.Outlook\MKIOU2CE\Karpas-p-R-Roff-3-14-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kern="1200" baseline="0" dirty="0" smtClean="0">
                <a:solidFill>
                  <a:srgbClr val="000000"/>
                </a:solidFill>
              </a:rPr>
              <a:t>BV resistance diminishes after culture without drug for </a:t>
            </a:r>
            <a:r>
              <a:rPr lang="en-US" sz="1200" b="1" i="0" kern="1200" baseline="0" dirty="0" err="1" smtClean="0">
                <a:solidFill>
                  <a:srgbClr val="000000"/>
                </a:solidFill>
              </a:rPr>
              <a:t>Karpas</a:t>
            </a:r>
            <a:r>
              <a:rPr lang="en-US" sz="1200" b="1" i="0" kern="1200" baseline="0" dirty="0" smtClean="0">
                <a:solidFill>
                  <a:srgbClr val="000000"/>
                </a:solidFill>
              </a:rPr>
              <a:t>-R</a:t>
            </a:r>
            <a:endParaRPr lang="en-US" sz="1200" b="1" i="0" kern="1200" baseline="0" dirty="0">
              <a:solidFill>
                <a:srgbClr val="000000"/>
              </a:solidFill>
            </a:endParaRPr>
          </a:p>
        </c:rich>
      </c:tx>
      <c:layout>
        <c:manualLayout>
          <c:xMode val="edge"/>
          <c:yMode val="edge"/>
          <c:x val="0.1465872722026012"/>
          <c:y val="2.5461489497135587E-2"/>
        </c:manualLayout>
      </c:layout>
    </c:title>
    <c:plotArea>
      <c:layout/>
      <c:lineChart>
        <c:grouping val="standard"/>
        <c:ser>
          <c:idx val="0"/>
          <c:order val="0"/>
          <c:tx>
            <c:strRef>
              <c:f>Sheet1!$K$47</c:f>
              <c:strCache>
                <c:ptCount val="1"/>
                <c:pt idx="0">
                  <c:v>Karpas P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Sheet1!$P$48:$P$53</c:f>
                <c:numCache>
                  <c:formatCode>General</c:formatCode>
                  <c:ptCount val="6"/>
                  <c:pt idx="0">
                    <c:v>2.5702542973749871</c:v>
                  </c:pt>
                  <c:pt idx="1">
                    <c:v>2.9781109695381147</c:v>
                  </c:pt>
                  <c:pt idx="2">
                    <c:v>0.50978265669356193</c:v>
                  </c:pt>
                  <c:pt idx="3">
                    <c:v>1.4516082636988039</c:v>
                  </c:pt>
                  <c:pt idx="4">
                    <c:v>2.4271645704826543</c:v>
                  </c:pt>
                  <c:pt idx="5">
                    <c:v>0.95154403961689782</c:v>
                  </c:pt>
                </c:numCache>
              </c:numRef>
            </c:plus>
            <c:minus>
              <c:numRef>
                <c:f>Sheet1!$P$48:$P$53</c:f>
                <c:numCache>
                  <c:formatCode>General</c:formatCode>
                  <c:ptCount val="6"/>
                  <c:pt idx="0">
                    <c:v>2.5702542973749871</c:v>
                  </c:pt>
                  <c:pt idx="1">
                    <c:v>2.9781109695381147</c:v>
                  </c:pt>
                  <c:pt idx="2">
                    <c:v>0.50978265669356193</c:v>
                  </c:pt>
                  <c:pt idx="3">
                    <c:v>1.4516082636988039</c:v>
                  </c:pt>
                  <c:pt idx="4">
                    <c:v>2.4271645704826543</c:v>
                  </c:pt>
                  <c:pt idx="5">
                    <c:v>0.95154403961689782</c:v>
                  </c:pt>
                </c:numCache>
              </c:numRef>
            </c:minus>
          </c:errBars>
          <c:cat>
            <c:numRef>
              <c:f>Sheet1!$J$48:$J$59</c:f>
              <c:numCache>
                <c:formatCode>General</c:formatCode>
                <c:ptCount val="12"/>
                <c:pt idx="0">
                  <c:v>0</c:v>
                </c:pt>
                <c:pt idx="1">
                  <c:v>1.0000000000000031E-3</c:v>
                </c:pt>
                <c:pt idx="2">
                  <c:v>3.0000000000000066E-3</c:v>
                </c:pt>
                <c:pt idx="3">
                  <c:v>1.0000000000000007E-2</c:v>
                </c:pt>
                <c:pt idx="4">
                  <c:v>3.0000000000000006E-2</c:v>
                </c:pt>
                <c:pt idx="5">
                  <c:v>0.1</c:v>
                </c:pt>
                <c:pt idx="6">
                  <c:v>0.30000000000000032</c:v>
                </c:pt>
                <c:pt idx="7">
                  <c:v>1</c:v>
                </c:pt>
                <c:pt idx="8">
                  <c:v>3</c:v>
                </c:pt>
                <c:pt idx="9">
                  <c:v>10</c:v>
                </c:pt>
                <c:pt idx="10">
                  <c:v>30</c:v>
                </c:pt>
                <c:pt idx="11">
                  <c:v>100</c:v>
                </c:pt>
              </c:numCache>
            </c:numRef>
          </c:cat>
          <c:val>
            <c:numRef>
              <c:f>Sheet1!$K$48:$K$59</c:f>
              <c:numCache>
                <c:formatCode>General</c:formatCode>
                <c:ptCount val="12"/>
                <c:pt idx="0">
                  <c:v>100</c:v>
                </c:pt>
                <c:pt idx="1">
                  <c:v>73.61194540615908</c:v>
                </c:pt>
                <c:pt idx="2">
                  <c:v>41.283084004602877</c:v>
                </c:pt>
                <c:pt idx="3">
                  <c:v>22.928653624856157</c:v>
                </c:pt>
                <c:pt idx="4">
                  <c:v>24.280782508630551</c:v>
                </c:pt>
                <c:pt idx="5">
                  <c:v>20.397008055235901</c:v>
                </c:pt>
              </c:numCache>
            </c:numRef>
          </c:val>
        </c:ser>
        <c:ser>
          <c:idx val="1"/>
          <c:order val="1"/>
          <c:tx>
            <c:strRef>
              <c:f>Sheet1!$L$47</c:f>
              <c:strCache>
                <c:ptCount val="1"/>
                <c:pt idx="0">
                  <c:v>Karpas R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Sheet1!$Q$48:$Q$59</c:f>
                <c:numCache>
                  <c:formatCode>General</c:formatCode>
                  <c:ptCount val="12"/>
                  <c:pt idx="0">
                    <c:v>2.1663217584861467</c:v>
                  </c:pt>
                  <c:pt idx="1">
                    <c:v>0.94990465595234952</c:v>
                  </c:pt>
                  <c:pt idx="2">
                    <c:v>4.78134101205075</c:v>
                  </c:pt>
                  <c:pt idx="3">
                    <c:v>1.7051794734036261</c:v>
                  </c:pt>
                  <c:pt idx="4">
                    <c:v>1.3261053988020919</c:v>
                  </c:pt>
                  <c:pt idx="5">
                    <c:v>2.963506704842052</c:v>
                  </c:pt>
                  <c:pt idx="6">
                    <c:v>7.0472131779277545</c:v>
                  </c:pt>
                  <c:pt idx="7">
                    <c:v>1.5291497996047358</c:v>
                  </c:pt>
                  <c:pt idx="8">
                    <c:v>4.4081533111033524</c:v>
                  </c:pt>
                  <c:pt idx="9">
                    <c:v>1.4737057526433668</c:v>
                  </c:pt>
                  <c:pt idx="10">
                    <c:v>1.300067504641846</c:v>
                  </c:pt>
                  <c:pt idx="11">
                    <c:v>0.63704042778344416</c:v>
                  </c:pt>
                </c:numCache>
              </c:numRef>
            </c:plus>
            <c:minus>
              <c:numRef>
                <c:f>Sheet1!$Q$48:$Q$59</c:f>
                <c:numCache>
                  <c:formatCode>General</c:formatCode>
                  <c:ptCount val="12"/>
                  <c:pt idx="0">
                    <c:v>2.1663217584861467</c:v>
                  </c:pt>
                  <c:pt idx="1">
                    <c:v>0.94990465595234952</c:v>
                  </c:pt>
                  <c:pt idx="2">
                    <c:v>4.78134101205075</c:v>
                  </c:pt>
                  <c:pt idx="3">
                    <c:v>1.7051794734036261</c:v>
                  </c:pt>
                  <c:pt idx="4">
                    <c:v>1.3261053988020919</c:v>
                  </c:pt>
                  <c:pt idx="5">
                    <c:v>2.963506704842052</c:v>
                  </c:pt>
                  <c:pt idx="6">
                    <c:v>7.0472131779277545</c:v>
                  </c:pt>
                  <c:pt idx="7">
                    <c:v>1.5291497996047358</c:v>
                  </c:pt>
                  <c:pt idx="8">
                    <c:v>4.4081533111033524</c:v>
                  </c:pt>
                  <c:pt idx="9">
                    <c:v>1.4737057526433668</c:v>
                  </c:pt>
                  <c:pt idx="10">
                    <c:v>1.300067504641846</c:v>
                  </c:pt>
                  <c:pt idx="11">
                    <c:v>0.63704042778344416</c:v>
                  </c:pt>
                </c:numCache>
              </c:numRef>
            </c:minus>
          </c:errBars>
          <c:cat>
            <c:numRef>
              <c:f>Sheet1!$J$48:$J$59</c:f>
              <c:numCache>
                <c:formatCode>General</c:formatCode>
                <c:ptCount val="12"/>
                <c:pt idx="0">
                  <c:v>0</c:v>
                </c:pt>
                <c:pt idx="1">
                  <c:v>1.0000000000000031E-3</c:v>
                </c:pt>
                <c:pt idx="2">
                  <c:v>3.0000000000000066E-3</c:v>
                </c:pt>
                <c:pt idx="3">
                  <c:v>1.0000000000000007E-2</c:v>
                </c:pt>
                <c:pt idx="4">
                  <c:v>3.0000000000000006E-2</c:v>
                </c:pt>
                <c:pt idx="5">
                  <c:v>0.1</c:v>
                </c:pt>
                <c:pt idx="6">
                  <c:v>0.30000000000000032</c:v>
                </c:pt>
                <c:pt idx="7">
                  <c:v>1</c:v>
                </c:pt>
                <c:pt idx="8">
                  <c:v>3</c:v>
                </c:pt>
                <c:pt idx="9">
                  <c:v>10</c:v>
                </c:pt>
                <c:pt idx="10">
                  <c:v>30</c:v>
                </c:pt>
                <c:pt idx="11">
                  <c:v>100</c:v>
                </c:pt>
              </c:numCache>
            </c:numRef>
          </c:cat>
          <c:val>
            <c:numRef>
              <c:f>Sheet1!$L$48:$L$59</c:f>
              <c:numCache>
                <c:formatCode>General</c:formatCode>
                <c:ptCount val="12"/>
                <c:pt idx="0">
                  <c:v>100</c:v>
                </c:pt>
                <c:pt idx="1">
                  <c:v>100.65430752453622</c:v>
                </c:pt>
                <c:pt idx="2">
                  <c:v>96.619411123227849</c:v>
                </c:pt>
                <c:pt idx="3">
                  <c:v>97.246455834242127</c:v>
                </c:pt>
                <c:pt idx="4">
                  <c:v>100.7088331515809</c:v>
                </c:pt>
                <c:pt idx="5">
                  <c:v>101.85387131951978</c:v>
                </c:pt>
                <c:pt idx="6">
                  <c:v>99.400218102508148</c:v>
                </c:pt>
                <c:pt idx="7">
                  <c:v>96.374045801526407</c:v>
                </c:pt>
                <c:pt idx="8">
                  <c:v>99.482006543075229</c:v>
                </c:pt>
                <c:pt idx="9">
                  <c:v>81.37949836423094</c:v>
                </c:pt>
                <c:pt idx="10">
                  <c:v>30.261723009814613</c:v>
                </c:pt>
                <c:pt idx="11">
                  <c:v>12.022900763358768</c:v>
                </c:pt>
              </c:numCache>
            </c:numRef>
          </c:val>
        </c:ser>
        <c:ser>
          <c:idx val="2"/>
          <c:order val="2"/>
          <c:tx>
            <c:strRef>
              <c:f>Sheet1!$M$47</c:f>
              <c:strCache>
                <c:ptCount val="1"/>
                <c:pt idx="0">
                  <c:v>Karpas R off 6m</c:v>
                </c:pt>
              </c:strCache>
            </c:strRef>
          </c:tx>
          <c:errBars>
            <c:errDir val="y"/>
            <c:errBarType val="both"/>
            <c:errValType val="cust"/>
            <c:plus>
              <c:numRef>
                <c:f>Sheet1!$R$48:$R$58</c:f>
                <c:numCache>
                  <c:formatCode>General</c:formatCode>
                  <c:ptCount val="11"/>
                  <c:pt idx="0">
                    <c:v>4.1432376409299065</c:v>
                  </c:pt>
                  <c:pt idx="1">
                    <c:v>3.5673855627430902</c:v>
                  </c:pt>
                  <c:pt idx="2">
                    <c:v>3.1940611937852568</c:v>
                  </c:pt>
                  <c:pt idx="3">
                    <c:v>1.4643404841035081</c:v>
                  </c:pt>
                  <c:pt idx="4">
                    <c:v>1.7141982574220285</c:v>
                  </c:pt>
                  <c:pt idx="5">
                    <c:v>1.1386173429635111</c:v>
                  </c:pt>
                  <c:pt idx="6">
                    <c:v>8.0245364218942239E-2</c:v>
                  </c:pt>
                  <c:pt idx="7">
                    <c:v>1.1582420658257953</c:v>
                  </c:pt>
                  <c:pt idx="8">
                    <c:v>0.62330213236492382</c:v>
                  </c:pt>
                  <c:pt idx="9">
                    <c:v>0.79168196387191636</c:v>
                  </c:pt>
                  <c:pt idx="10">
                    <c:v>0.56362491512155311</c:v>
                  </c:pt>
                </c:numCache>
              </c:numRef>
            </c:plus>
            <c:minus>
              <c:numRef>
                <c:f>Sheet1!$R$48:$R$58</c:f>
                <c:numCache>
                  <c:formatCode>General</c:formatCode>
                  <c:ptCount val="11"/>
                  <c:pt idx="0">
                    <c:v>4.1432376409299065</c:v>
                  </c:pt>
                  <c:pt idx="1">
                    <c:v>3.5673855627430902</c:v>
                  </c:pt>
                  <c:pt idx="2">
                    <c:v>3.1940611937852568</c:v>
                  </c:pt>
                  <c:pt idx="3">
                    <c:v>1.4643404841035081</c:v>
                  </c:pt>
                  <c:pt idx="4">
                    <c:v>1.7141982574220285</c:v>
                  </c:pt>
                  <c:pt idx="5">
                    <c:v>1.1386173429635111</c:v>
                  </c:pt>
                  <c:pt idx="6">
                    <c:v>8.0245364218942239E-2</c:v>
                  </c:pt>
                  <c:pt idx="7">
                    <c:v>1.1582420658257953</c:v>
                  </c:pt>
                  <c:pt idx="8">
                    <c:v>0.62330213236492382</c:v>
                  </c:pt>
                  <c:pt idx="9">
                    <c:v>0.79168196387191636</c:v>
                  </c:pt>
                  <c:pt idx="10">
                    <c:v>0.56362491512155311</c:v>
                  </c:pt>
                </c:numCache>
              </c:numRef>
            </c:minus>
          </c:errBars>
          <c:cat>
            <c:numRef>
              <c:f>Sheet1!$J$48:$J$59</c:f>
              <c:numCache>
                <c:formatCode>General</c:formatCode>
                <c:ptCount val="12"/>
                <c:pt idx="0">
                  <c:v>0</c:v>
                </c:pt>
                <c:pt idx="1">
                  <c:v>1.0000000000000031E-3</c:v>
                </c:pt>
                <c:pt idx="2">
                  <c:v>3.0000000000000066E-3</c:v>
                </c:pt>
                <c:pt idx="3">
                  <c:v>1.0000000000000007E-2</c:v>
                </c:pt>
                <c:pt idx="4">
                  <c:v>3.0000000000000006E-2</c:v>
                </c:pt>
                <c:pt idx="5">
                  <c:v>0.1</c:v>
                </c:pt>
                <c:pt idx="6">
                  <c:v>0.30000000000000032</c:v>
                </c:pt>
                <c:pt idx="7">
                  <c:v>1</c:v>
                </c:pt>
                <c:pt idx="8">
                  <c:v>3</c:v>
                </c:pt>
                <c:pt idx="9">
                  <c:v>10</c:v>
                </c:pt>
                <c:pt idx="10">
                  <c:v>30</c:v>
                </c:pt>
                <c:pt idx="11">
                  <c:v>100</c:v>
                </c:pt>
              </c:numCache>
            </c:numRef>
          </c:cat>
          <c:val>
            <c:numRef>
              <c:f>Sheet1!$M$48:$M$59</c:f>
              <c:numCache>
                <c:formatCode>General</c:formatCode>
                <c:ptCount val="12"/>
                <c:pt idx="0">
                  <c:v>100</c:v>
                </c:pt>
                <c:pt idx="1">
                  <c:v>85.634725634725612</c:v>
                </c:pt>
                <c:pt idx="2">
                  <c:v>79.377559377559038</c:v>
                </c:pt>
                <c:pt idx="3">
                  <c:v>66.535626535626449</c:v>
                </c:pt>
                <c:pt idx="4">
                  <c:v>52.809172809172907</c:v>
                </c:pt>
                <c:pt idx="5">
                  <c:v>48.026208026208032</c:v>
                </c:pt>
                <c:pt idx="6">
                  <c:v>44.324324324324323</c:v>
                </c:pt>
                <c:pt idx="7">
                  <c:v>37.706797706797708</c:v>
                </c:pt>
                <c:pt idx="8">
                  <c:v>33.841113841113838</c:v>
                </c:pt>
                <c:pt idx="9">
                  <c:v>31.416871416871487</c:v>
                </c:pt>
                <c:pt idx="10">
                  <c:v>27.289107289107196</c:v>
                </c:pt>
              </c:numCache>
            </c:numRef>
          </c:val>
        </c:ser>
        <c:marker val="1"/>
        <c:axId val="73289088"/>
        <c:axId val="46118400"/>
      </c:lineChart>
      <c:catAx>
        <c:axId val="732890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BV Concentration (</a:t>
                </a:r>
                <a:r>
                  <a:rPr lang="en-US" dirty="0" smtClean="0">
                    <a:latin typeface="Times New Roman"/>
                    <a:cs typeface="Times New Roman"/>
                  </a:rPr>
                  <a:t>µ</a:t>
                </a:r>
                <a:r>
                  <a:rPr lang="en-US" dirty="0" smtClean="0"/>
                  <a:t>g/ml</a:t>
                </a:r>
                <a:r>
                  <a:rPr lang="en-US" dirty="0"/>
                  <a:t>)</a:t>
                </a:r>
              </a:p>
            </c:rich>
          </c:tx>
          <c:layout/>
        </c:title>
        <c:numFmt formatCode="General" sourceLinked="1"/>
        <c:tickLblPos val="nextTo"/>
        <c:crossAx val="46118400"/>
        <c:crosses val="autoZero"/>
        <c:auto val="1"/>
        <c:lblAlgn val="ctr"/>
        <c:lblOffset val="100"/>
      </c:catAx>
      <c:valAx>
        <c:axId val="46118400"/>
        <c:scaling>
          <c:orientation val="minMax"/>
          <c:max val="110"/>
        </c:scaling>
        <c:axPos val="l"/>
        <c:majorGridlines>
          <c:spPr>
            <a:ln w="0"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LIve Cells (% of control)</a:t>
                </a:r>
              </a:p>
            </c:rich>
          </c:tx>
          <c:layout>
            <c:manualLayout>
              <c:xMode val="edge"/>
              <c:yMode val="edge"/>
              <c:x val="2.8150991682661552E-2"/>
              <c:y val="0.37715079163491844"/>
            </c:manualLayout>
          </c:layout>
        </c:title>
        <c:numFmt formatCode="General" sourceLinked="1"/>
        <c:tickLblPos val="nextTo"/>
        <c:crossAx val="73289088"/>
        <c:crosses val="autoZero"/>
        <c:crossBetween val="between"/>
        <c:majorUnit val="10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/>
        </p:nvGraphicFramePr>
        <p:xfrm>
          <a:off x="990600" y="685800"/>
          <a:ext cx="5191126" cy="2992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1905000"/>
            <a:ext cx="5629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err="1" smtClean="0">
                <a:solidFill>
                  <a:schemeClr val="tx2"/>
                </a:solidFill>
              </a:rPr>
              <a:t>Karpas</a:t>
            </a:r>
            <a:r>
              <a:rPr lang="en-US" sz="800" b="1" dirty="0" smtClean="0">
                <a:solidFill>
                  <a:schemeClr val="tx2"/>
                </a:solidFill>
              </a:rPr>
              <a:t>-P</a:t>
            </a:r>
            <a:endParaRPr lang="en-US" sz="8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6219" y="1905000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err="1" smtClean="0">
                <a:solidFill>
                  <a:schemeClr val="accent3">
                    <a:lumMod val="75000"/>
                  </a:schemeClr>
                </a:solidFill>
              </a:rPr>
              <a:t>Karpas</a:t>
            </a:r>
            <a:r>
              <a:rPr lang="en-US" sz="800" b="1" dirty="0" smtClean="0">
                <a:solidFill>
                  <a:schemeClr val="accent3">
                    <a:lumMod val="75000"/>
                  </a:schemeClr>
                </a:solidFill>
              </a:rPr>
              <a:t>-R</a:t>
            </a:r>
          </a:p>
          <a:p>
            <a:pPr algn="ctr"/>
            <a:r>
              <a:rPr lang="en-US" sz="800" b="1" dirty="0" smtClean="0">
                <a:solidFill>
                  <a:schemeClr val="accent3">
                    <a:lumMod val="75000"/>
                  </a:schemeClr>
                </a:solidFill>
              </a:rPr>
              <a:t>Off BV</a:t>
            </a:r>
            <a:endParaRPr lang="en-US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1905000"/>
            <a:ext cx="5629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err="1" smtClean="0">
                <a:solidFill>
                  <a:schemeClr val="accent2">
                    <a:lumMod val="75000"/>
                  </a:schemeClr>
                </a:solidFill>
              </a:rPr>
              <a:t>Karpas</a:t>
            </a:r>
            <a:r>
              <a:rPr lang="en-US" sz="800" b="1" dirty="0" smtClean="0">
                <a:solidFill>
                  <a:schemeClr val="accent2">
                    <a:lumMod val="75000"/>
                  </a:schemeClr>
                </a:solidFill>
              </a:rPr>
              <a:t>-R</a:t>
            </a:r>
            <a:endParaRPr lang="en-US" sz="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04800" y="3962400"/>
            <a:ext cx="6315075" cy="160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Supplemental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Figure 2.  </a:t>
            </a:r>
            <a:r>
              <a:rPr lang="en-US" sz="1000" b="1" dirty="0" err="1" smtClean="0">
                <a:latin typeface="Times New Roman" pitchFamily="18" charset="0"/>
                <a:cs typeface="Arial" pitchFamily="34" charset="0"/>
              </a:rPr>
              <a:t>Karpas</a:t>
            </a:r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-R cultured in the absence of BV have decreased IC50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baseline="0" dirty="0" err="1" smtClean="0">
                <a:latin typeface="Times New Roman" pitchFamily="18" charset="0"/>
                <a:cs typeface="Times New Roman" pitchFamily="18" charset="0"/>
              </a:rPr>
              <a:t>Karps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 cells were placed in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brentuximab vedotin (BV)-free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media for 26 weeks.  MTS assay shows resistance to BV is diminished as IC50 of BV is now much lower as compared to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Karpas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-R.  MTS assays were performed in triplicate wells and averaged over 2 separate experiments.  A four-parameter log-logistic model was fitted to assess inhibitory effect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Karpas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-P,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Karpas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-R, and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Karpas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-R Off BV,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respectively. The estimated IC50 (standard error)s are 0.0015(0.0001), 0.016 (0.004), and 17.79 (0.96) respectively.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City of Hope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sthomas</dc:creator>
  <cp:lastModifiedBy>sthomas</cp:lastModifiedBy>
  <cp:revision>6</cp:revision>
  <dcterms:created xsi:type="dcterms:W3CDTF">2015-01-13T01:34:47Z</dcterms:created>
  <dcterms:modified xsi:type="dcterms:W3CDTF">2015-03-15T16:14:20Z</dcterms:modified>
</cp:coreProperties>
</file>