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2" y="22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1CF9D-657E-4572-A7A9-0E17BDD0F013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  <p:pic>
        <p:nvPicPr>
          <p:cNvPr id="3" name="Picture 2" descr="C:\Users\rchen\AppData\Local\Microsoft\Windows\Temporary Internet Files\Content.Outlook\MKIOU2CE\MRD1 (ABCB1) Tatel Jake S13-2109 x40  Feb 2 2012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2286000" cy="245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rchen\AppData\Local\Microsoft\Windows\Temporary Internet Files\Content.Outlook\MKIOU2CE\MRD1 (ABCB1) Jake Tatel S13-9630 Aug 14 2013 x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914400"/>
            <a:ext cx="2286000" cy="245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3362325"/>
            <a:ext cx="9144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Before BV</a:t>
            </a:r>
            <a:endParaRPr lang="en-US" sz="1200" b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304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71800" y="914400"/>
            <a:ext cx="304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362325"/>
            <a:ext cx="9144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After BV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32118" y="533400"/>
            <a:ext cx="3791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PgP</a:t>
            </a:r>
            <a:r>
              <a:rPr lang="en-US" sz="1200" b="1" dirty="0" smtClean="0"/>
              <a:t> Expression Acquired by HL Patient at BV Resistance</a:t>
            </a:r>
            <a:endParaRPr lang="en-US" sz="1200" b="1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04800" y="4038600"/>
            <a:ext cx="6315075" cy="160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Supplemental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Figure 4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  <a:r>
              <a:rPr lang="en-US" sz="1000" b="1" dirty="0" err="1" smtClean="0">
                <a:latin typeface="Times New Roman" pitchFamily="18" charset="0"/>
                <a:cs typeface="Arial" pitchFamily="34" charset="0"/>
              </a:rPr>
              <a:t>Immunohistochemistry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 for </a:t>
            </a:r>
            <a:r>
              <a:rPr lang="en-US" sz="1000" b="1" dirty="0" err="1" smtClean="0">
                <a:latin typeface="Times New Roman" pitchFamily="18" charset="0"/>
                <a:cs typeface="Arial" pitchFamily="34" charset="0"/>
              </a:rPr>
              <a:t>PgP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 on HL patient 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biopsy.</a:t>
            </a:r>
            <a:endParaRPr lang="en-US" sz="1000" b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Panel A shows P-glycoprotein (</a:t>
            </a:r>
            <a:r>
              <a:rPr lang="en-US" sz="1000" dirty="0" err="1" smtClean="0">
                <a:latin typeface="Times New Roman" pitchFamily="18" charset="0"/>
                <a:cs typeface="Arial" pitchFamily="34" charset="0"/>
              </a:rPr>
              <a:t>PgP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) staining performed on a patient with Hodgkin lymphoma (HL) prior to brentuximab vedotin (BV) treatment.  At that time, the patient was sensitive to BV and had 0% </a:t>
            </a:r>
            <a:r>
              <a:rPr lang="en-US" sz="1000" dirty="0" err="1" smtClean="0">
                <a:latin typeface="Times New Roman" pitchFamily="18" charset="0"/>
                <a:cs typeface="Arial" pitchFamily="34" charset="0"/>
              </a:rPr>
              <a:t>PgP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staining as judged by the pathologist.  Panel B shows </a:t>
            </a:r>
            <a:r>
              <a:rPr lang="en-US" sz="1000" dirty="0" err="1" smtClean="0">
                <a:latin typeface="Times New Roman" pitchFamily="18" charset="0"/>
                <a:cs typeface="Arial" pitchFamily="34" charset="0"/>
              </a:rPr>
              <a:t>PgP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staining performed on the same HL patient who developed relapsed disease after treatment with BV.  At that time, this patient did not respond to subsequent BV treatment and had 25% </a:t>
            </a:r>
            <a:r>
              <a:rPr lang="en-US" sz="1000" dirty="0" err="1" smtClean="0">
                <a:latin typeface="Times New Roman" pitchFamily="18" charset="0"/>
                <a:cs typeface="Arial" pitchFamily="34" charset="0"/>
              </a:rPr>
              <a:t>PgP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staining as judged by the pathologist.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City of Hope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sthomas</dc:creator>
  <cp:lastModifiedBy>sthomas</cp:lastModifiedBy>
  <cp:revision>8</cp:revision>
  <dcterms:created xsi:type="dcterms:W3CDTF">2015-01-13T01:34:47Z</dcterms:created>
  <dcterms:modified xsi:type="dcterms:W3CDTF">2015-03-24T17:57:24Z</dcterms:modified>
</cp:coreProperties>
</file>