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9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839" autoAdjust="0"/>
  </p:normalViewPr>
  <p:slideViewPr>
    <p:cSldViewPr snapToGrid="0" snapToObjects="1">
      <p:cViewPr varScale="1">
        <p:scale>
          <a:sx n="55" d="100"/>
          <a:sy n="55" d="100"/>
        </p:scale>
        <p:origin x="-226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Sheet1!$B$51</c:f>
              <c:strCache>
                <c:ptCount val="1"/>
                <c:pt idx="0">
                  <c:v>Left tumor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#,##0.00" sourceLinked="0"/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errBars>
            <c:errBarType val="plus"/>
            <c:errValType val="cust"/>
            <c:noEndCap val="0"/>
            <c:plus>
              <c:numRef>
                <c:f>Sheet1!$B$55:$B$56</c:f>
                <c:numCache>
                  <c:formatCode>General</c:formatCode>
                  <c:ptCount val="2"/>
                  <c:pt idx="0">
                    <c:v>0.373088349679626</c:v>
                  </c:pt>
                  <c:pt idx="1">
                    <c:v>0.923551240231604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Sheet1!$A$52:$A$53</c:f>
              <c:strCache>
                <c:ptCount val="2"/>
                <c:pt idx="0">
                  <c:v>HCT116</c:v>
                </c:pt>
                <c:pt idx="1">
                  <c:v>Panc1</c:v>
                </c:pt>
              </c:strCache>
            </c:strRef>
          </c:cat>
          <c:val>
            <c:numRef>
              <c:f>Sheet1!$B$52:$B$53</c:f>
              <c:numCache>
                <c:formatCode>General</c:formatCode>
                <c:ptCount val="2"/>
                <c:pt idx="0">
                  <c:v>3.89325</c:v>
                </c:pt>
                <c:pt idx="1">
                  <c:v>4.2553</c:v>
                </c:pt>
              </c:numCache>
            </c:numRef>
          </c:val>
        </c:ser>
        <c:ser>
          <c:idx val="1"/>
          <c:order val="1"/>
          <c:tx>
            <c:strRef>
              <c:f>Sheet1!$C$51</c:f>
              <c:strCache>
                <c:ptCount val="1"/>
                <c:pt idx="0">
                  <c:v>Right tumor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Lbls>
            <c:numFmt formatCode="#,##0.00" sourceLinked="0"/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errBars>
            <c:errBarType val="plus"/>
            <c:errValType val="cust"/>
            <c:noEndCap val="0"/>
            <c:plus>
              <c:numRef>
                <c:f>Sheet1!$C$55:$C$56</c:f>
                <c:numCache>
                  <c:formatCode>General</c:formatCode>
                  <c:ptCount val="2"/>
                  <c:pt idx="0">
                    <c:v>0.358786264136928</c:v>
                  </c:pt>
                  <c:pt idx="1">
                    <c:v>0.882176853017583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Sheet1!$A$52:$A$53</c:f>
              <c:strCache>
                <c:ptCount val="2"/>
                <c:pt idx="0">
                  <c:v>HCT116</c:v>
                </c:pt>
                <c:pt idx="1">
                  <c:v>Panc1</c:v>
                </c:pt>
              </c:strCache>
            </c:strRef>
          </c:cat>
          <c:val>
            <c:numRef>
              <c:f>Sheet1!$C$52:$C$53</c:f>
              <c:numCache>
                <c:formatCode>General</c:formatCode>
                <c:ptCount val="2"/>
                <c:pt idx="0">
                  <c:v>4.72425</c:v>
                </c:pt>
                <c:pt idx="1">
                  <c:v>4.651999999999996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138355016"/>
        <c:axId val="-2109844776"/>
      </c:barChart>
      <c:catAx>
        <c:axId val="-213835501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09844776"/>
        <c:crosses val="autoZero"/>
        <c:auto val="1"/>
        <c:lblAlgn val="ctr"/>
        <c:lblOffset val="100"/>
        <c:noMultiLvlLbl val="0"/>
      </c:catAx>
      <c:valAx>
        <c:axId val="-2109844776"/>
        <c:scaling>
          <c:orientation val="minMax"/>
          <c:min val="3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Cy5/Cy7 emission ratio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383550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774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9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263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2300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49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327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1246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012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307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434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801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01B44-4ED4-844B-A33E-3084F3EE0EE1}" type="datetimeFigureOut">
              <a:rPr lang="en-US" smtClean="0"/>
              <a:t>11/13/14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9603D-587A-B044-84E3-923FD8BAE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099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398" y="78385"/>
            <a:ext cx="25251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Supplemental</a:t>
            </a:r>
          </a:p>
          <a:p>
            <a:r>
              <a:rPr lang="en-US" b="1" smtClean="0">
                <a:latin typeface="Arial"/>
                <a:cs typeface="Arial"/>
              </a:rPr>
              <a:t>Figure 4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680" y="6506197"/>
            <a:ext cx="666157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Supplemental Figure </a:t>
            </a:r>
            <a:r>
              <a:rPr lang="en-US" sz="1600" b="1" dirty="0" smtClean="0"/>
              <a:t>4: </a:t>
            </a:r>
            <a:r>
              <a:rPr lang="en-US" sz="1600" b="1" dirty="0"/>
              <a:t>T</a:t>
            </a:r>
            <a:r>
              <a:rPr lang="en-US" sz="1600" b="1" dirty="0" smtClean="0"/>
              <a:t>umor </a:t>
            </a:r>
            <a:r>
              <a:rPr lang="en-US" sz="1600" b="1" dirty="0"/>
              <a:t>xenografts show cleavage dependent tumor contrast with ratiometric ACPP</a:t>
            </a:r>
            <a:r>
              <a:rPr lang="en-US" sz="1600" dirty="0"/>
              <a:t>. HCT-116 or PANC-1 tumor xenografts were grown in both the left and right hindlimbs of nude mice. The right tumor was irradiated and the left tumor was shielded to block out &gt;95% of the IR dose </a:t>
            </a:r>
            <a:r>
              <a:rPr lang="en-US" sz="1600" b="1" dirty="0"/>
              <a:t>A)</a:t>
            </a:r>
            <a:r>
              <a:rPr lang="en-US" sz="1600" dirty="0"/>
              <a:t> One day post IR, ratiometric ACPP was intravenously injected and Cy5:Cy7 emission ratio measured 2 hours later (</a:t>
            </a:r>
            <a:r>
              <a:rPr lang="en-US" sz="1600" dirty="0" err="1"/>
              <a:t>pseudocolor</a:t>
            </a:r>
            <a:r>
              <a:rPr lang="en-US" sz="1600" dirty="0"/>
              <a:t> scale at far right) by whole animal imaging with tumors “</a:t>
            </a:r>
            <a:r>
              <a:rPr lang="en-US" sz="1600" i="1" dirty="0"/>
              <a:t>in situ</a:t>
            </a:r>
            <a:r>
              <a:rPr lang="en-US" sz="1600" dirty="0"/>
              <a:t>” and after tumor excision. Imaging of an additional 3 mice with HCT-116 and PANC-1 tumor xenografts in addition to the mice shown in Figure 4C. </a:t>
            </a:r>
            <a:r>
              <a:rPr lang="en-US" sz="1600" b="1" dirty="0"/>
              <a:t>B)</a:t>
            </a:r>
            <a:r>
              <a:rPr lang="en-US" sz="1600" dirty="0"/>
              <a:t> Quantification of Cy5:Cy7 emission ratio in non-irradiated </a:t>
            </a:r>
            <a:r>
              <a:rPr lang="en-US" sz="1600" dirty="0" smtClean="0"/>
              <a:t>(LEFT) and </a:t>
            </a:r>
            <a:r>
              <a:rPr lang="en-US" sz="1600" dirty="0"/>
              <a:t>irradiated </a:t>
            </a:r>
            <a:r>
              <a:rPr lang="en-US" sz="1600" dirty="0" smtClean="0"/>
              <a:t>(RIGHT) tumors</a:t>
            </a:r>
            <a:r>
              <a:rPr lang="en-US" sz="1600" dirty="0"/>
              <a:t>.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b="51331"/>
          <a:stretch/>
        </p:blipFill>
        <p:spPr>
          <a:xfrm>
            <a:off x="1139607" y="490503"/>
            <a:ext cx="4583305" cy="2828071"/>
          </a:xfrm>
          <a:prstGeom prst="rect">
            <a:avLst/>
          </a:prstGeom>
        </p:spPr>
      </p:pic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4313062"/>
              </p:ext>
            </p:extLst>
          </p:nvPr>
        </p:nvGraphicFramePr>
        <p:xfrm>
          <a:off x="639619" y="3232728"/>
          <a:ext cx="55880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85497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3173</TotalTime>
  <Words>159</Words>
  <Application>Microsoft Macintosh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ucsd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sunil advani</dc:creator>
  <cp:lastModifiedBy>sunil advani</cp:lastModifiedBy>
  <cp:revision>274</cp:revision>
  <cp:lastPrinted>2014-02-20T21:53:24Z</cp:lastPrinted>
  <dcterms:created xsi:type="dcterms:W3CDTF">2014-02-09T02:02:19Z</dcterms:created>
  <dcterms:modified xsi:type="dcterms:W3CDTF">2014-11-13T09:38:46Z</dcterms:modified>
</cp:coreProperties>
</file>