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18" autoAdjust="0"/>
    <p:restoredTop sz="87368" autoAdjust="0"/>
  </p:normalViewPr>
  <p:slideViewPr>
    <p:cSldViewPr>
      <p:cViewPr varScale="1">
        <p:scale>
          <a:sx n="83" d="100"/>
          <a:sy n="83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3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7801;&#31859;-2\&#27801;&#31859;&#36716;&#24405;&#32452;&#25991;&#31456;\&#37325;&#26032;&#25972;&#29702;\Sand%20rice-PCR%20primers\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7801;&#31859;-2\&#27801;&#31859;&#36716;&#24405;&#32452;&#25991;&#31456;\&#37325;&#26032;&#25972;&#29702;\Sand%20rice-PCR%20primers\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7801;&#31859;-2\&#27801;&#31859;&#36716;&#24405;&#32452;&#25991;&#31456;\&#37325;&#26032;&#25972;&#29702;\Sand%20rice-PCR%20primers\6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7801;&#31859;-2\&#27801;&#31859;&#36716;&#24405;&#32452;&#25991;&#31456;\&#37325;&#26032;&#25972;&#29702;\Sand%20rice-PCR%20primers\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7801;&#31859;-2\&#27801;&#31859;&#36716;&#24405;&#32452;&#25991;&#31456;\&#37325;&#26032;&#25972;&#29702;\Sand%20rice-PCR%20primers\8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7801;&#31859;-2\&#27801;&#31859;&#36716;&#24405;&#32452;&#25991;&#31456;\&#37325;&#26032;&#25972;&#29702;\Sand%20rice-PCR%20primers\13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7801;&#31859;-2\&#27801;&#31859;&#36716;&#24405;&#32452;&#25991;&#31456;\&#37325;&#26032;&#25972;&#29702;\Sand%20rice-PCR%20primers\15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7801;&#31859;-2\&#27801;&#31859;&#36716;&#24405;&#32452;&#25991;&#31456;\&#37325;&#26032;&#25972;&#29702;\Sand%20rice-PCR%20primers\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altLang="en-US" sz="1400"/>
              <a:t>comp21292_c0/SnRK2.4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Sheet1!$N$9:$O$9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0.12010203209581398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Sheet1!$N$20:$O$20</c:f>
              <c:strCache>
                <c:ptCount val="2"/>
                <c:pt idx="0">
                  <c:v>CK</c:v>
                </c:pt>
                <c:pt idx="1">
                  <c:v>Heat</c:v>
                </c:pt>
              </c:strCache>
            </c:strRef>
          </c:cat>
          <c:val>
            <c:numRef>
              <c:f>Sheet1!$N$8:$O$8</c:f>
              <c:numCache>
                <c:formatCode>General</c:formatCode>
                <c:ptCount val="2"/>
                <c:pt idx="0">
                  <c:v>1</c:v>
                </c:pt>
                <c:pt idx="1">
                  <c:v>2.5358618463874865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315200"/>
        <c:axId val="87316736"/>
      </c:barChart>
      <c:catAx>
        <c:axId val="8731520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zh-CN"/>
          </a:p>
        </c:txPr>
        <c:crossAx val="87316736"/>
        <c:crosses val="autoZero"/>
        <c:auto val="1"/>
        <c:lblAlgn val="ctr"/>
        <c:lblOffset val="100"/>
        <c:noMultiLvlLbl val="0"/>
      </c:catAx>
      <c:valAx>
        <c:axId val="873167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altLang="zh-CN" sz="1200"/>
                  <a:t>Relative expression level</a:t>
                </a:r>
                <a:endParaRPr lang="zh-CN" altLang="en-US" sz="1200"/>
              </a:p>
            </c:rich>
          </c:tx>
          <c:layout>
            <c:manualLayout>
              <c:xMode val="edge"/>
              <c:yMode val="edge"/>
              <c:x val="6.2062657072499576E-2"/>
              <c:y val="0.1882095568668664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873152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altLang="zh-CN" sz="1400"/>
              <a:t>comp41082_c0/HsfA1b</a:t>
            </a:r>
            <a:endParaRPr lang="zh-CN" altLang="en-US" sz="14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Sheet1!$N$9:$O$9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0.9324663967552711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Sheet1!$N$20:$O$20</c:f>
              <c:strCache>
                <c:ptCount val="2"/>
                <c:pt idx="0">
                  <c:v>CK</c:v>
                </c:pt>
                <c:pt idx="1">
                  <c:v>Heat</c:v>
                </c:pt>
              </c:strCache>
            </c:strRef>
          </c:cat>
          <c:val>
            <c:numRef>
              <c:f>Sheet1!$N$8:$O$8</c:f>
              <c:numCache>
                <c:formatCode>General</c:formatCode>
                <c:ptCount val="2"/>
                <c:pt idx="0">
                  <c:v>1</c:v>
                </c:pt>
                <c:pt idx="1">
                  <c:v>6.7362439693166429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353984"/>
        <c:axId val="87359872"/>
      </c:barChart>
      <c:catAx>
        <c:axId val="8735398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zh-CN"/>
          </a:p>
        </c:txPr>
        <c:crossAx val="87359872"/>
        <c:crosses val="autoZero"/>
        <c:auto val="1"/>
        <c:lblAlgn val="ctr"/>
        <c:lblOffset val="100"/>
        <c:noMultiLvlLbl val="0"/>
      </c:catAx>
      <c:valAx>
        <c:axId val="8735987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altLang="zh-CN" sz="1200"/>
                  <a:t>Relative</a:t>
                </a:r>
                <a:r>
                  <a:rPr lang="en-US" altLang="zh-CN" sz="1200" baseline="0"/>
                  <a:t> expression level</a:t>
                </a:r>
                <a:endParaRPr lang="zh-CN" alt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353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altLang="zh-CN" sz="1400" dirty="0" smtClean="0"/>
              <a:t>comp41797_c1</a:t>
            </a:r>
            <a:endParaRPr lang="zh-CN" altLang="en-US" sz="14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Sheet1!$N$9:$O$9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567.3055419070231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Sheet1!$N$20:$O$20</c:f>
              <c:strCache>
                <c:ptCount val="2"/>
                <c:pt idx="0">
                  <c:v>CK</c:v>
                </c:pt>
                <c:pt idx="1">
                  <c:v>Heat</c:v>
                </c:pt>
              </c:strCache>
            </c:strRef>
          </c:cat>
          <c:val>
            <c:numRef>
              <c:f>Sheet1!$N$8:$O$8</c:f>
              <c:numCache>
                <c:formatCode>General</c:formatCode>
                <c:ptCount val="2"/>
                <c:pt idx="0">
                  <c:v>1</c:v>
                </c:pt>
                <c:pt idx="1">
                  <c:v>2501.8634123840238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388928"/>
        <c:axId val="87390464"/>
      </c:barChart>
      <c:catAx>
        <c:axId val="873889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zh-CN"/>
          </a:p>
        </c:txPr>
        <c:crossAx val="87390464"/>
        <c:crosses val="autoZero"/>
        <c:auto val="1"/>
        <c:lblAlgn val="ctr"/>
        <c:lblOffset val="100"/>
        <c:noMultiLvlLbl val="0"/>
      </c:catAx>
      <c:valAx>
        <c:axId val="8739046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altLang="zh-CN" sz="1200"/>
                  <a:t>Relative expression</a:t>
                </a:r>
                <a:r>
                  <a:rPr lang="en-US" altLang="zh-CN" sz="1200" baseline="0"/>
                  <a:t> level</a:t>
                </a:r>
                <a:endParaRPr lang="zh-CN" alt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388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altLang="zh-CN" sz="1400"/>
              <a:t>comp42214_c0</a:t>
            </a:r>
            <a:endParaRPr lang="zh-CN" altLang="en-US" sz="14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Sheet1!$N$9:$O$9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866.63353122856381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Sheet1!$N$20:$O$20</c:f>
              <c:strCache>
                <c:ptCount val="2"/>
                <c:pt idx="0">
                  <c:v>CK</c:v>
                </c:pt>
                <c:pt idx="1">
                  <c:v>Heat</c:v>
                </c:pt>
              </c:strCache>
            </c:strRef>
          </c:cat>
          <c:val>
            <c:numRef>
              <c:f>Sheet1!$N$8:$O$8</c:f>
              <c:numCache>
                <c:formatCode>General</c:formatCode>
                <c:ptCount val="2"/>
                <c:pt idx="0">
                  <c:v>1</c:v>
                </c:pt>
                <c:pt idx="1">
                  <c:v>2441.5835253870132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403136"/>
        <c:axId val="87409024"/>
      </c:barChart>
      <c:catAx>
        <c:axId val="8740313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zh-CN"/>
          </a:p>
        </c:txPr>
        <c:crossAx val="87409024"/>
        <c:crosses val="autoZero"/>
        <c:auto val="1"/>
        <c:lblAlgn val="ctr"/>
        <c:lblOffset val="100"/>
        <c:noMultiLvlLbl val="0"/>
      </c:catAx>
      <c:valAx>
        <c:axId val="8740902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altLang="zh-CN" sz="1200"/>
                  <a:t>Relative</a:t>
                </a:r>
                <a:r>
                  <a:rPr lang="en-US" altLang="zh-CN" sz="1200" baseline="0"/>
                  <a:t> expression level</a:t>
                </a:r>
                <a:endParaRPr lang="zh-CN" alt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4031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altLang="zh-CN" sz="1400"/>
              <a:t>comp19571_c0</a:t>
            </a:r>
            <a:endParaRPr lang="zh-CN" altLang="en-US" sz="14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Sheet1!$N$9:$O$9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629.00468553792496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Sheet1!$N$20:$O$20</c:f>
              <c:strCache>
                <c:ptCount val="2"/>
                <c:pt idx="0">
                  <c:v>CK</c:v>
                </c:pt>
                <c:pt idx="1">
                  <c:v>Heat</c:v>
                </c:pt>
              </c:strCache>
            </c:strRef>
          </c:cat>
          <c:val>
            <c:numRef>
              <c:f>Sheet1!$N$8:$O$8</c:f>
              <c:numCache>
                <c:formatCode>General</c:formatCode>
                <c:ptCount val="2"/>
                <c:pt idx="0">
                  <c:v>1</c:v>
                </c:pt>
                <c:pt idx="1">
                  <c:v>2007.6629085175898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442176"/>
        <c:axId val="87443712"/>
      </c:barChart>
      <c:catAx>
        <c:axId val="874421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zh-CN"/>
          </a:p>
        </c:txPr>
        <c:crossAx val="87443712"/>
        <c:crosses val="autoZero"/>
        <c:auto val="1"/>
        <c:lblAlgn val="ctr"/>
        <c:lblOffset val="100"/>
        <c:noMultiLvlLbl val="0"/>
      </c:catAx>
      <c:valAx>
        <c:axId val="8744371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altLang="zh-CN" sz="1200"/>
                  <a:t>Relative</a:t>
                </a:r>
                <a:r>
                  <a:rPr lang="en-US" altLang="zh-CN" sz="1200" baseline="0"/>
                  <a:t> expression level</a:t>
                </a:r>
                <a:endParaRPr lang="zh-CN" alt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4421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altLang="zh-CN" sz="1400"/>
              <a:t>comp19559_c0</a:t>
            </a:r>
            <a:endParaRPr lang="zh-CN" altLang="en-US" sz="14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Sheet1!$N$9:$O$9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39.754874518767636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Sheet1!$N$20:$O$20</c:f>
              <c:strCache>
                <c:ptCount val="2"/>
                <c:pt idx="0">
                  <c:v>CK</c:v>
                </c:pt>
                <c:pt idx="1">
                  <c:v>Heat</c:v>
                </c:pt>
              </c:strCache>
            </c:strRef>
          </c:cat>
          <c:val>
            <c:numRef>
              <c:f>Sheet1!$N$8:$O$8</c:f>
              <c:numCache>
                <c:formatCode>General</c:formatCode>
                <c:ptCount val="2"/>
                <c:pt idx="0">
                  <c:v>1</c:v>
                </c:pt>
                <c:pt idx="1">
                  <c:v>82.805800510394448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460480"/>
        <c:axId val="87474560"/>
      </c:barChart>
      <c:catAx>
        <c:axId val="8746048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zh-CN"/>
          </a:p>
        </c:txPr>
        <c:crossAx val="87474560"/>
        <c:crosses val="autoZero"/>
        <c:auto val="1"/>
        <c:lblAlgn val="ctr"/>
        <c:lblOffset val="100"/>
        <c:noMultiLvlLbl val="0"/>
      </c:catAx>
      <c:valAx>
        <c:axId val="8747456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altLang="zh-CN" sz="1200"/>
                  <a:t>Relative expression level</a:t>
                </a:r>
                <a:endParaRPr lang="zh-CN" alt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460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altLang="zh-CN" sz="1400"/>
              <a:t>comp36531_c0</a:t>
            </a:r>
            <a:endParaRPr lang="zh-CN" altLang="en-US" sz="14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Sheet1!$N$9:$O$9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2.0550703895638067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Sheet1!$N$20:$O$20</c:f>
              <c:strCache>
                <c:ptCount val="2"/>
                <c:pt idx="0">
                  <c:v>CK</c:v>
                </c:pt>
                <c:pt idx="1">
                  <c:v>Heat</c:v>
                </c:pt>
              </c:strCache>
            </c:strRef>
          </c:cat>
          <c:val>
            <c:numRef>
              <c:f>Sheet1!$N$8:$O$8</c:f>
              <c:numCache>
                <c:formatCode>General</c:formatCode>
                <c:ptCount val="2"/>
                <c:pt idx="0">
                  <c:v>1</c:v>
                </c:pt>
                <c:pt idx="1">
                  <c:v>6.65852163004398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503616"/>
        <c:axId val="87505152"/>
      </c:barChart>
      <c:catAx>
        <c:axId val="8750361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zh-CN"/>
          </a:p>
        </c:txPr>
        <c:crossAx val="87505152"/>
        <c:crosses val="autoZero"/>
        <c:auto val="1"/>
        <c:lblAlgn val="ctr"/>
        <c:lblOffset val="100"/>
        <c:noMultiLvlLbl val="0"/>
      </c:catAx>
      <c:valAx>
        <c:axId val="8750515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altLang="zh-CN" sz="1200"/>
                  <a:t>Relative</a:t>
                </a:r>
                <a:r>
                  <a:rPr lang="en-US" altLang="zh-CN" sz="1200" baseline="0"/>
                  <a:t> expression level</a:t>
                </a:r>
                <a:endParaRPr lang="zh-CN" alt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503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altLang="zh-CN" sz="1400"/>
              <a:t>comp19684_c0/LTP4</a:t>
            </a:r>
            <a:endParaRPr lang="zh-CN" altLang="en-US" sz="14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Sheet1!$N$9:$O$9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0.28192973704394308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Sheet1!$N$20:$O$20</c:f>
              <c:strCache>
                <c:ptCount val="2"/>
                <c:pt idx="0">
                  <c:v>CK</c:v>
                </c:pt>
                <c:pt idx="1">
                  <c:v>Heat</c:v>
                </c:pt>
              </c:strCache>
            </c:strRef>
          </c:cat>
          <c:val>
            <c:numRef>
              <c:f>Sheet1!$N$8:$O$8</c:f>
              <c:numCache>
                <c:formatCode>General</c:formatCode>
                <c:ptCount val="2"/>
                <c:pt idx="0">
                  <c:v>1</c:v>
                </c:pt>
                <c:pt idx="1">
                  <c:v>1.2886030850245229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521920"/>
        <c:axId val="87531904"/>
      </c:barChart>
      <c:catAx>
        <c:axId val="8752192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zh-CN"/>
          </a:p>
        </c:txPr>
        <c:crossAx val="87531904"/>
        <c:crosses val="autoZero"/>
        <c:auto val="1"/>
        <c:lblAlgn val="ctr"/>
        <c:lblOffset val="100"/>
        <c:noMultiLvlLbl val="0"/>
      </c:catAx>
      <c:valAx>
        <c:axId val="8753190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altLang="zh-CN" sz="1200"/>
                  <a:t>Relative</a:t>
                </a:r>
                <a:r>
                  <a:rPr lang="en-US" altLang="zh-CN" sz="1200" baseline="0"/>
                  <a:t> expression level</a:t>
                </a:r>
                <a:endParaRPr lang="zh-CN" altLang="en-US" sz="1200"/>
              </a:p>
            </c:rich>
          </c:tx>
          <c:layout>
            <c:manualLayout>
              <c:xMode val="edge"/>
              <c:yMode val="edge"/>
              <c:x val="5.5137690794212831E-2"/>
              <c:y val="0.1844292627616539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87521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F00C0-4AC5-4A31-A649-03E65A1E87D7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1C28D-D848-4D5D-AB59-33D6DAE920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81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1" smtClean="0"/>
              <a:t>Additional file 14.</a:t>
            </a:r>
            <a:r>
              <a:rPr lang="en-US" altLang="zh-CN" b="1" baseline="0" smtClean="0"/>
              <a:t> </a:t>
            </a:r>
            <a:r>
              <a:rPr lang="en-US" altLang="zh-CN" b="1" dirty="0" smtClean="0"/>
              <a:t>Detection</a:t>
            </a:r>
            <a:r>
              <a:rPr lang="en-US" altLang="zh-CN" b="1" baseline="0" dirty="0" smtClean="0"/>
              <a:t> of heat stress candidate genes by </a:t>
            </a:r>
            <a:r>
              <a:rPr lang="en-US" altLang="zh-CN" b="1" baseline="0" dirty="0" err="1" smtClean="0"/>
              <a:t>qRT</a:t>
            </a:r>
            <a:r>
              <a:rPr lang="en-US" altLang="zh-CN" b="1" baseline="0" dirty="0" smtClean="0"/>
              <a:t>-PCR. </a:t>
            </a:r>
            <a:r>
              <a:rPr lang="en-US" altLang="zh-CN" b="0" baseline="0" dirty="0" smtClean="0"/>
              <a:t>Sand rice seedlings with five leaves were subjected to heat stress (</a:t>
            </a:r>
            <a:r>
              <a:rPr lang="en-US" altLang="zh-CN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º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altLang="zh-CN" b="0" baseline="0" dirty="0" smtClean="0"/>
              <a:t>) treatment and the control condition for 3 </a:t>
            </a:r>
            <a:r>
              <a:rPr lang="en-US" altLang="zh-CN" b="0" baseline="0" dirty="0" err="1" smtClean="0"/>
              <a:t>h,and</a:t>
            </a:r>
            <a:r>
              <a:rPr lang="en-US" altLang="zh-CN" b="0" baseline="0" dirty="0" smtClean="0"/>
              <a:t> then RNA was extracted from normal and heat-stressed leaves to perform </a:t>
            </a:r>
            <a:r>
              <a:rPr lang="en-US" altLang="zh-CN" b="0" baseline="0" dirty="0" err="1" smtClean="0"/>
              <a:t>qRT</a:t>
            </a:r>
            <a:r>
              <a:rPr lang="en-US" altLang="zh-CN" b="0" baseline="0" dirty="0" smtClean="0"/>
              <a:t>-PCR. The expression levels of candidates were normalized relative to that o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Actin 2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(comp237782_c0) and the levels of candidates in normal leaves were set to 1.0. Each RNA sample was assayed in triplicates and two independently biological repeats were conducted.</a:t>
            </a:r>
            <a:r>
              <a:rPr lang="en-US" altLang="zh-CN" b="0" baseline="0" dirty="0" smtClean="0"/>
              <a:t> (A) </a:t>
            </a:r>
            <a:r>
              <a:rPr lang="en-US" altLang="zh-CN" b="0" i="1" baseline="0" dirty="0" smtClean="0"/>
              <a:t>SnRK2.4</a:t>
            </a:r>
            <a:r>
              <a:rPr lang="en-US" altLang="zh-CN" b="0" baseline="0" dirty="0" smtClean="0"/>
              <a:t>; (B) </a:t>
            </a:r>
            <a:r>
              <a:rPr lang="en-US" altLang="zh-CN" b="0" i="1" baseline="0" dirty="0" smtClean="0"/>
              <a:t>HsfA1b</a:t>
            </a:r>
            <a:r>
              <a:rPr lang="en-US" altLang="zh-CN" b="0" baseline="0" dirty="0" smtClean="0"/>
              <a:t>; </a:t>
            </a:r>
            <a:r>
              <a:rPr lang="en-US" altLang="zh-CN" b="0" i="1" baseline="0" dirty="0" smtClean="0"/>
              <a:t>HSPs</a:t>
            </a:r>
            <a:r>
              <a:rPr lang="en-US" altLang="zh-CN" b="0" baseline="0" dirty="0" smtClean="0"/>
              <a:t>(C-E);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heat stress–related gene (F), and heat stress–specific genes (C, E, and G); (H)</a:t>
            </a:r>
            <a:r>
              <a:rPr lang="en-US" altLang="zh-CN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LTP4</a:t>
            </a:r>
            <a:r>
              <a:rPr lang="en-US" altLang="zh-CN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zh-CN" altLang="en-US" b="1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1C28D-D848-4D5D-AB59-33D6DAE920C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727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191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769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32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443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452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571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613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311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92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400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67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92276-DA8C-406E-9981-2F86A5F6CB89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65D22-FC39-44BB-B4FD-9690ADDAB4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37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8321071"/>
              </p:ext>
            </p:extLst>
          </p:nvPr>
        </p:nvGraphicFramePr>
        <p:xfrm>
          <a:off x="179512" y="836712"/>
          <a:ext cx="2376264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图表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4783565"/>
              </p:ext>
            </p:extLst>
          </p:nvPr>
        </p:nvGraphicFramePr>
        <p:xfrm>
          <a:off x="2555776" y="836713"/>
          <a:ext cx="2294385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2520468"/>
              </p:ext>
            </p:extLst>
          </p:nvPr>
        </p:nvGraphicFramePr>
        <p:xfrm>
          <a:off x="4932040" y="836712"/>
          <a:ext cx="1937767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7452639"/>
              </p:ext>
            </p:extLst>
          </p:nvPr>
        </p:nvGraphicFramePr>
        <p:xfrm>
          <a:off x="6876256" y="836713"/>
          <a:ext cx="200444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" name="图表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8285720"/>
              </p:ext>
            </p:extLst>
          </p:nvPr>
        </p:nvGraphicFramePr>
        <p:xfrm>
          <a:off x="251520" y="3501008"/>
          <a:ext cx="2057400" cy="2440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" name="图表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3857681"/>
              </p:ext>
            </p:extLst>
          </p:nvPr>
        </p:nvGraphicFramePr>
        <p:xfrm>
          <a:off x="2411760" y="3501008"/>
          <a:ext cx="2016223" cy="2432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8711314"/>
              </p:ext>
            </p:extLst>
          </p:nvPr>
        </p:nvGraphicFramePr>
        <p:xfrm>
          <a:off x="4499992" y="3501008"/>
          <a:ext cx="2088232" cy="244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9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0615823"/>
              </p:ext>
            </p:extLst>
          </p:nvPr>
        </p:nvGraphicFramePr>
        <p:xfrm>
          <a:off x="6732240" y="3501008"/>
          <a:ext cx="223224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7504" y="755412"/>
            <a:ext cx="7215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A                                            B                                          C                                   D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7504" y="3419708"/>
            <a:ext cx="698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 E                                        F                                      G                                       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281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171</Words>
  <Application>Microsoft Office PowerPoint</Application>
  <PresentationFormat>全屏显示(4:3)</PresentationFormat>
  <Paragraphs>20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dell</cp:lastModifiedBy>
  <cp:revision>7</cp:revision>
  <dcterms:created xsi:type="dcterms:W3CDTF">2014-07-18T01:40:08Z</dcterms:created>
  <dcterms:modified xsi:type="dcterms:W3CDTF">2014-08-27T08:46:14Z</dcterms:modified>
</cp:coreProperties>
</file>