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92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9" autoAdjust="0"/>
    <p:restoredTop sz="94670" autoAdjust="0"/>
  </p:normalViewPr>
  <p:slideViewPr>
    <p:cSldViewPr>
      <p:cViewPr varScale="1">
        <p:scale>
          <a:sx n="104" d="100"/>
          <a:sy n="104" d="100"/>
        </p:scale>
        <p:origin x="-2262" y="-96"/>
      </p:cViewPr>
      <p:guideLst>
        <p:guide orient="horz" pos="2592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urkosak\Desktop\IFN\FACS\KYSE30%20IFN-g%20time%20kinetic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urkosak\Desktop\IFN\FACS\KYSE30%20PD&amp;IFN-g%20time%20kinetic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urkosak\Desktop\IFN\FACS\KYSE30%20PD&amp;IFN-g%20time%20kinetics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0 h</c:v>
          </c:tx>
          <c:errBars>
            <c:errDir val="y"/>
            <c:errBarType val="both"/>
            <c:errValType val="cust"/>
            <c:noEndCap val="0"/>
            <c:plus>
              <c:numRef>
                <c:f>Sheet1!$J$12</c:f>
                <c:numCache>
                  <c:formatCode>General</c:formatCode>
                  <c:ptCount val="1"/>
                  <c:pt idx="0">
                    <c:v>19.604421270043485</c:v>
                  </c:pt>
                </c:numCache>
              </c:numRef>
            </c:plus>
            <c:minus>
              <c:numRef>
                <c:f>Sheet1!$J$12</c:f>
                <c:numCache>
                  <c:formatCode>General</c:formatCode>
                  <c:ptCount val="1"/>
                  <c:pt idx="0">
                    <c:v>19.604421270043485</c:v>
                  </c:pt>
                </c:numCache>
              </c:numRef>
            </c:minus>
          </c:errBars>
          <c:val>
            <c:numRef>
              <c:f>Sheet1!$J$11:$M$11</c:f>
              <c:numCache>
                <c:formatCode>General</c:formatCode>
                <c:ptCount val="4"/>
                <c:pt idx="0">
                  <c:v>1449.6666666666667</c:v>
                </c:pt>
              </c:numCache>
            </c:numRef>
          </c:val>
          <c:smooth val="0"/>
        </c:ser>
        <c:ser>
          <c:idx val="1"/>
          <c:order val="1"/>
          <c:tx>
            <c:v>12 h</c:v>
          </c:tx>
          <c:spPr>
            <a:ln>
              <a:solidFill>
                <a:sysClr val="windowText" lastClr="000000"/>
              </a:solidFill>
              <a:prstDash val="dashDot"/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 w="28575"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Sheet1!$J$16:$M$16</c:f>
                <c:numCache>
                  <c:formatCode>General</c:formatCode>
                  <c:ptCount val="4"/>
                  <c:pt idx="0">
                    <c:v>24.576411454889019</c:v>
                  </c:pt>
                  <c:pt idx="1">
                    <c:v>77.382168488612407</c:v>
                  </c:pt>
                  <c:pt idx="2">
                    <c:v>158.44978173962036</c:v>
                  </c:pt>
                  <c:pt idx="3">
                    <c:v>202.94826927076758</c:v>
                  </c:pt>
                </c:numCache>
              </c:numRef>
            </c:plus>
            <c:minus>
              <c:numRef>
                <c:f>Sheet1!$J$16:$M$16</c:f>
                <c:numCache>
                  <c:formatCode>General</c:formatCode>
                  <c:ptCount val="4"/>
                  <c:pt idx="0">
                    <c:v>24.576411454889019</c:v>
                  </c:pt>
                  <c:pt idx="1">
                    <c:v>77.382168488612407</c:v>
                  </c:pt>
                  <c:pt idx="2">
                    <c:v>158.44978173962036</c:v>
                  </c:pt>
                  <c:pt idx="3">
                    <c:v>202.94826927076758</c:v>
                  </c:pt>
                </c:numCache>
              </c:numRef>
            </c:minus>
          </c:errBars>
          <c:val>
            <c:numRef>
              <c:f>Sheet1!$J$15:$M$15</c:f>
              <c:numCache>
                <c:formatCode>General</c:formatCode>
                <c:ptCount val="4"/>
                <c:pt idx="0">
                  <c:v>1425</c:v>
                </c:pt>
                <c:pt idx="1">
                  <c:v>3265</c:v>
                </c:pt>
                <c:pt idx="2">
                  <c:v>3781.6666666666656</c:v>
                </c:pt>
                <c:pt idx="3">
                  <c:v>3924</c:v>
                </c:pt>
              </c:numCache>
            </c:numRef>
          </c:val>
          <c:smooth val="0"/>
        </c:ser>
        <c:ser>
          <c:idx val="2"/>
          <c:order val="2"/>
          <c:tx>
            <c:v>24 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triangle"/>
            <c:size val="5"/>
            <c:spPr>
              <a:solidFill>
                <a:sysClr val="windowText" lastClr="000000"/>
              </a:solidFill>
              <a:ln w="28575"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Sheet1!$J$20:$M$20</c:f>
                <c:numCache>
                  <c:formatCode>General</c:formatCode>
                  <c:ptCount val="4"/>
                  <c:pt idx="0">
                    <c:v>36.909799963334031</c:v>
                  </c:pt>
                  <c:pt idx="1">
                    <c:v>193.78080400287331</c:v>
                  </c:pt>
                  <c:pt idx="2">
                    <c:v>114.33430514650153</c:v>
                  </c:pt>
                  <c:pt idx="3">
                    <c:v>135.09996299037238</c:v>
                  </c:pt>
                </c:numCache>
              </c:numRef>
            </c:plus>
            <c:minus>
              <c:numRef>
                <c:f>Sheet1!$J$20:$M$20</c:f>
                <c:numCache>
                  <c:formatCode>General</c:formatCode>
                  <c:ptCount val="4"/>
                  <c:pt idx="0">
                    <c:v>36.909799963334031</c:v>
                  </c:pt>
                  <c:pt idx="1">
                    <c:v>193.78080400287331</c:v>
                  </c:pt>
                  <c:pt idx="2">
                    <c:v>114.33430514650153</c:v>
                  </c:pt>
                  <c:pt idx="3">
                    <c:v>135.09996299037238</c:v>
                  </c:pt>
                </c:numCache>
              </c:numRef>
            </c:minus>
          </c:errBars>
          <c:val>
            <c:numRef>
              <c:f>Sheet1!$J$19:$M$19</c:f>
              <c:numCache>
                <c:formatCode>General</c:formatCode>
                <c:ptCount val="4"/>
                <c:pt idx="0">
                  <c:v>1480.3333333333328</c:v>
                </c:pt>
                <c:pt idx="1">
                  <c:v>4991</c:v>
                </c:pt>
                <c:pt idx="2">
                  <c:v>5749.3333333333321</c:v>
                </c:pt>
                <c:pt idx="3">
                  <c:v>6411</c:v>
                </c:pt>
              </c:numCache>
            </c:numRef>
          </c:val>
          <c:smooth val="0"/>
        </c:ser>
        <c:ser>
          <c:idx val="3"/>
          <c:order val="3"/>
          <c:tx>
            <c:v>48 h</c:v>
          </c:tx>
          <c:spPr>
            <a:ln>
              <a:solidFill>
                <a:sysClr val="windowText" lastClr="000000"/>
              </a:solidFill>
            </a:ln>
          </c:spPr>
          <c:marker>
            <c:spPr>
              <a:ln w="28575"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Sheet1!$J$24:$M$24</c:f>
                <c:numCache>
                  <c:formatCode>General</c:formatCode>
                  <c:ptCount val="4"/>
                  <c:pt idx="0">
                    <c:v>33.827996294982256</c:v>
                  </c:pt>
                  <c:pt idx="1">
                    <c:v>389.12337375182176</c:v>
                  </c:pt>
                  <c:pt idx="2">
                    <c:v>343.1943084221142</c:v>
                  </c:pt>
                  <c:pt idx="3">
                    <c:v>193.01381643119058</c:v>
                  </c:pt>
                </c:numCache>
              </c:numRef>
            </c:plus>
            <c:minus>
              <c:numRef>
                <c:f>Sheet1!$J$24:$M$24</c:f>
                <c:numCache>
                  <c:formatCode>General</c:formatCode>
                  <c:ptCount val="4"/>
                  <c:pt idx="0">
                    <c:v>33.827996294982256</c:v>
                  </c:pt>
                  <c:pt idx="1">
                    <c:v>389.12337375182176</c:v>
                  </c:pt>
                  <c:pt idx="2">
                    <c:v>343.1943084221142</c:v>
                  </c:pt>
                  <c:pt idx="3">
                    <c:v>193.01381643119058</c:v>
                  </c:pt>
                </c:numCache>
              </c:numRef>
            </c:minus>
          </c:errBars>
          <c:val>
            <c:numRef>
              <c:f>Sheet1!$J$23:$M$23</c:f>
              <c:numCache>
                <c:formatCode>General</c:formatCode>
                <c:ptCount val="4"/>
                <c:pt idx="0">
                  <c:v>1447.6666666666667</c:v>
                </c:pt>
                <c:pt idx="1">
                  <c:v>7521</c:v>
                </c:pt>
                <c:pt idx="2">
                  <c:v>10797.666666666664</c:v>
                </c:pt>
                <c:pt idx="3">
                  <c:v>9905.6666666666642</c:v>
                </c:pt>
              </c:numCache>
            </c:numRef>
          </c:val>
          <c:smooth val="0"/>
        </c:ser>
        <c:ser>
          <c:idx val="4"/>
          <c:order val="4"/>
          <c:tx>
            <c:v>72 h</c:v>
          </c:tx>
          <c:spPr>
            <a:ln>
              <a:solidFill>
                <a:sysClr val="windowText" lastClr="000000"/>
              </a:solidFill>
              <a:prstDash val="sysDot"/>
            </a:ln>
          </c:spPr>
          <c:marker>
            <c:symbol val="circle"/>
            <c:size val="4"/>
            <c:spPr>
              <a:solidFill>
                <a:sysClr val="windowText" lastClr="000000"/>
              </a:solidFill>
              <a:ln w="28575"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Sheet1!$J$28:$M$28</c:f>
                <c:numCache>
                  <c:formatCode>General</c:formatCode>
                  <c:ptCount val="4"/>
                  <c:pt idx="0">
                    <c:v>11.372481406154655</c:v>
                  </c:pt>
                  <c:pt idx="1">
                    <c:v>368.96386453599132</c:v>
                  </c:pt>
                  <c:pt idx="2">
                    <c:v>171.4069232362956</c:v>
                  </c:pt>
                  <c:pt idx="3">
                    <c:v>202.64994448555862</c:v>
                  </c:pt>
                </c:numCache>
              </c:numRef>
            </c:plus>
            <c:minus>
              <c:numRef>
                <c:f>Sheet1!$J$28:$M$28</c:f>
                <c:numCache>
                  <c:formatCode>General</c:formatCode>
                  <c:ptCount val="4"/>
                  <c:pt idx="0">
                    <c:v>11.372481406154655</c:v>
                  </c:pt>
                  <c:pt idx="1">
                    <c:v>368.96386453599132</c:v>
                  </c:pt>
                  <c:pt idx="2">
                    <c:v>171.4069232362956</c:v>
                  </c:pt>
                  <c:pt idx="3">
                    <c:v>202.64994448555862</c:v>
                  </c:pt>
                </c:numCache>
              </c:numRef>
            </c:minus>
          </c:errBars>
          <c:val>
            <c:numRef>
              <c:f>Sheet1!$J$27:$M$27</c:f>
              <c:numCache>
                <c:formatCode>General</c:formatCode>
                <c:ptCount val="4"/>
                <c:pt idx="0">
                  <c:v>1407.3333333333328</c:v>
                </c:pt>
                <c:pt idx="1">
                  <c:v>6972.6666666666697</c:v>
                </c:pt>
                <c:pt idx="2">
                  <c:v>8623.6666666666642</c:v>
                </c:pt>
                <c:pt idx="3">
                  <c:v>8616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939840"/>
        <c:axId val="79945728"/>
      </c:lineChart>
      <c:catAx>
        <c:axId val="79939840"/>
        <c:scaling>
          <c:orientation val="minMax"/>
        </c:scaling>
        <c:delete val="0"/>
        <c:axPos val="b"/>
        <c:majorTickMark val="none"/>
        <c:minorTickMark val="out"/>
        <c:tickLblPos val="none"/>
        <c:txPr>
          <a:bodyPr/>
          <a:lstStyle/>
          <a:p>
            <a:pPr>
              <a:defRPr lang="ja-JP"/>
            </a:pPr>
            <a:endParaRPr lang="en-US"/>
          </a:p>
        </c:txPr>
        <c:crossAx val="79945728"/>
        <c:crosses val="autoZero"/>
        <c:auto val="1"/>
        <c:lblAlgn val="ctr"/>
        <c:lblOffset val="100"/>
        <c:noMultiLvlLbl val="0"/>
      </c:catAx>
      <c:valAx>
        <c:axId val="79945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799398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ja-JP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601600725835196"/>
          <c:y val="7.7338145231846039E-2"/>
          <c:w val="0.77107137182394669"/>
          <c:h val="0.89162000583260426"/>
        </c:manualLayout>
      </c:layout>
      <c:barChart>
        <c:barDir val="col"/>
        <c:grouping val="clustered"/>
        <c:varyColors val="0"/>
        <c:ser>
          <c:idx val="0"/>
          <c:order val="0"/>
          <c:tx>
            <c:v>0</c:v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Sheet1!$N$14:$P$14</c:f>
                <c:numCache>
                  <c:formatCode>General</c:formatCode>
                  <c:ptCount val="3"/>
                  <c:pt idx="0">
                    <c:v>41.677331968349414</c:v>
                  </c:pt>
                  <c:pt idx="1">
                    <c:v>37.898988552906431</c:v>
                  </c:pt>
                  <c:pt idx="2">
                    <c:v>22.722969289539016</c:v>
                  </c:pt>
                </c:numCache>
              </c:numRef>
            </c:plus>
            <c:minus>
              <c:numRef>
                <c:f>Sheet1!$N$14:$P$14</c:f>
                <c:numCache>
                  <c:formatCode>General</c:formatCode>
                  <c:ptCount val="3"/>
                  <c:pt idx="0">
                    <c:v>41.677331968349414</c:v>
                  </c:pt>
                  <c:pt idx="1">
                    <c:v>37.898988552906431</c:v>
                  </c:pt>
                  <c:pt idx="2">
                    <c:v>22.722969289539016</c:v>
                  </c:pt>
                </c:numCache>
              </c:numRef>
            </c:minus>
          </c:errBars>
          <c:val>
            <c:numRef>
              <c:f>Sheet1!$N$10:$P$10</c:f>
              <c:numCache>
                <c:formatCode>General</c:formatCode>
                <c:ptCount val="3"/>
                <c:pt idx="0">
                  <c:v>1475</c:v>
                </c:pt>
                <c:pt idx="1">
                  <c:v>1554.3333333333328</c:v>
                </c:pt>
                <c:pt idx="2">
                  <c:v>1502.6666666666667</c:v>
                </c:pt>
              </c:numCache>
            </c:numRef>
          </c:val>
        </c:ser>
        <c:ser>
          <c:idx val="1"/>
          <c:order val="1"/>
          <c:tx>
            <c:v>0.1</c:v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Sheet1!$N$15:$P$15</c:f>
                <c:numCache>
                  <c:formatCode>General</c:formatCode>
                  <c:ptCount val="3"/>
                  <c:pt idx="0">
                    <c:v>214.79525134415795</c:v>
                  </c:pt>
                  <c:pt idx="1">
                    <c:v>309.28519740416499</c:v>
                  </c:pt>
                  <c:pt idx="2">
                    <c:v>263.45840911486079</c:v>
                  </c:pt>
                </c:numCache>
              </c:numRef>
            </c:plus>
            <c:minus>
              <c:numRef>
                <c:f>Sheet1!$N$15:$P$15</c:f>
                <c:numCache>
                  <c:formatCode>General</c:formatCode>
                  <c:ptCount val="3"/>
                  <c:pt idx="0">
                    <c:v>214.79525134415795</c:v>
                  </c:pt>
                  <c:pt idx="1">
                    <c:v>309.28519740416499</c:v>
                  </c:pt>
                  <c:pt idx="2">
                    <c:v>263.45840911486079</c:v>
                  </c:pt>
                </c:numCache>
              </c:numRef>
            </c:minus>
          </c:errBars>
          <c:val>
            <c:numRef>
              <c:f>Sheet1!$N$11:$P$11</c:f>
              <c:numCache>
                <c:formatCode>General</c:formatCode>
                <c:ptCount val="3"/>
                <c:pt idx="0">
                  <c:v>4759</c:v>
                </c:pt>
                <c:pt idx="1">
                  <c:v>7584.3333333333321</c:v>
                </c:pt>
                <c:pt idx="2">
                  <c:v>6785.6666666666697</c:v>
                </c:pt>
              </c:numCache>
            </c:numRef>
          </c:val>
        </c:ser>
        <c:ser>
          <c:idx val="2"/>
          <c:order val="2"/>
          <c:tx>
            <c:v>0.5</c:v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Sheet1!$N$16:$P$16</c:f>
                <c:numCache>
                  <c:formatCode>General</c:formatCode>
                  <c:ptCount val="3"/>
                  <c:pt idx="0">
                    <c:v>241.11684580993779</c:v>
                  </c:pt>
                  <c:pt idx="1">
                    <c:v>508.29748507476739</c:v>
                  </c:pt>
                  <c:pt idx="2">
                    <c:v>337.84661213830952</c:v>
                  </c:pt>
                </c:numCache>
              </c:numRef>
            </c:plus>
            <c:minus>
              <c:numRef>
                <c:f>Sheet1!$N$16:$P$16</c:f>
                <c:numCache>
                  <c:formatCode>General</c:formatCode>
                  <c:ptCount val="3"/>
                  <c:pt idx="0">
                    <c:v>241.11684580993779</c:v>
                  </c:pt>
                  <c:pt idx="1">
                    <c:v>508.29748507476739</c:v>
                  </c:pt>
                  <c:pt idx="2">
                    <c:v>337.84661213830952</c:v>
                  </c:pt>
                </c:numCache>
              </c:numRef>
            </c:minus>
          </c:errBars>
          <c:val>
            <c:numRef>
              <c:f>Sheet1!$N$12:$P$12</c:f>
              <c:numCache>
                <c:formatCode>General</c:formatCode>
                <c:ptCount val="3"/>
                <c:pt idx="0">
                  <c:v>5613.3333333333321</c:v>
                </c:pt>
                <c:pt idx="1">
                  <c:v>10005.333333333332</c:v>
                </c:pt>
                <c:pt idx="2">
                  <c:v>8353.6666666666642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704832"/>
        <c:axId val="81706368"/>
      </c:barChart>
      <c:catAx>
        <c:axId val="81704832"/>
        <c:scaling>
          <c:orientation val="minMax"/>
        </c:scaling>
        <c:delete val="0"/>
        <c:axPos val="b"/>
        <c:majorTickMark val="none"/>
        <c:minorTickMark val="out"/>
        <c:tickLblPos val="none"/>
        <c:txPr>
          <a:bodyPr/>
          <a:lstStyle/>
          <a:p>
            <a:pPr>
              <a:defRPr lang="ja-JP"/>
            </a:pPr>
            <a:endParaRPr lang="en-US"/>
          </a:p>
        </c:txPr>
        <c:crossAx val="81706368"/>
        <c:crosses val="autoZero"/>
        <c:auto val="1"/>
        <c:lblAlgn val="ctr"/>
        <c:lblOffset val="100"/>
        <c:noMultiLvlLbl val="0"/>
      </c:catAx>
      <c:valAx>
        <c:axId val="81706368"/>
        <c:scaling>
          <c:orientation val="minMax"/>
          <c:max val="160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1704832"/>
        <c:crosses val="autoZero"/>
        <c:crossBetween val="between"/>
        <c:majorUnit val="4000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2.9579723371358675E-2"/>
          <c:y val="5.5155137939959943E-2"/>
          <c:w val="0.82424947274725369"/>
          <c:h val="0.89520523791407625"/>
        </c:manualLayout>
      </c:layout>
      <c:barChart>
        <c:barDir val="col"/>
        <c:grouping val="clustered"/>
        <c:varyColors val="0"/>
        <c:ser>
          <c:idx val="0"/>
          <c:order val="0"/>
          <c:tx>
            <c:v>0</c:v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Sheet1!$N$28:$P$28</c:f>
                <c:numCache>
                  <c:formatCode>General</c:formatCode>
                  <c:ptCount val="3"/>
                  <c:pt idx="0">
                    <c:v>55.30858884477172</c:v>
                  </c:pt>
                  <c:pt idx="1">
                    <c:v>128.99493530109359</c:v>
                  </c:pt>
                  <c:pt idx="2">
                    <c:v>137.60609543185208</c:v>
                  </c:pt>
                </c:numCache>
              </c:numRef>
            </c:plus>
            <c:minus>
              <c:numRef>
                <c:f>Sheet1!$N$28:$P$28</c:f>
                <c:numCache>
                  <c:formatCode>General</c:formatCode>
                  <c:ptCount val="3"/>
                  <c:pt idx="0">
                    <c:v>55.30858884477172</c:v>
                  </c:pt>
                  <c:pt idx="1">
                    <c:v>128.99493530109359</c:v>
                  </c:pt>
                  <c:pt idx="2">
                    <c:v>137.60609543185208</c:v>
                  </c:pt>
                </c:numCache>
              </c:numRef>
            </c:minus>
          </c:errBars>
          <c:val>
            <c:numRef>
              <c:f>Sheet1!$N$24:$P$24</c:f>
              <c:numCache>
                <c:formatCode>General</c:formatCode>
                <c:ptCount val="3"/>
                <c:pt idx="0">
                  <c:v>1778.8</c:v>
                </c:pt>
                <c:pt idx="1">
                  <c:v>2893.0666666666652</c:v>
                </c:pt>
                <c:pt idx="2">
                  <c:v>2217</c:v>
                </c:pt>
              </c:numCache>
            </c:numRef>
          </c:val>
        </c:ser>
        <c:ser>
          <c:idx val="1"/>
          <c:order val="1"/>
          <c:tx>
            <c:v>0.1</c:v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Sheet1!$N$29:$P$29</c:f>
                <c:numCache>
                  <c:formatCode>General</c:formatCode>
                  <c:ptCount val="3"/>
                  <c:pt idx="0">
                    <c:v>276.68935649930592</c:v>
                  </c:pt>
                  <c:pt idx="1">
                    <c:v>318.67904439001541</c:v>
                  </c:pt>
                  <c:pt idx="2">
                    <c:v>272.15164890185787</c:v>
                  </c:pt>
                </c:numCache>
              </c:numRef>
            </c:plus>
            <c:minus>
              <c:numRef>
                <c:f>Sheet1!$N$29:$P$29</c:f>
                <c:numCache>
                  <c:formatCode>General</c:formatCode>
                  <c:ptCount val="3"/>
                  <c:pt idx="0">
                    <c:v>276.68935649930592</c:v>
                  </c:pt>
                  <c:pt idx="1">
                    <c:v>318.67904439001541</c:v>
                  </c:pt>
                  <c:pt idx="2">
                    <c:v>272.15164890185787</c:v>
                  </c:pt>
                </c:numCache>
              </c:numRef>
            </c:minus>
          </c:errBars>
          <c:val>
            <c:numRef>
              <c:f>Sheet1!$N$25:$P$25</c:f>
              <c:numCache>
                <c:formatCode>General</c:formatCode>
                <c:ptCount val="3"/>
                <c:pt idx="0">
                  <c:v>4777</c:v>
                </c:pt>
                <c:pt idx="1">
                  <c:v>10461.666666666664</c:v>
                </c:pt>
                <c:pt idx="2">
                  <c:v>7984.9</c:v>
                </c:pt>
              </c:numCache>
            </c:numRef>
          </c:val>
        </c:ser>
        <c:ser>
          <c:idx val="2"/>
          <c:order val="2"/>
          <c:tx>
            <c:v>0.5</c:v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Sheet1!$N$30:$P$30</c:f>
                <c:numCache>
                  <c:formatCode>General</c:formatCode>
                  <c:ptCount val="3"/>
                  <c:pt idx="0">
                    <c:v>295.14572671817564</c:v>
                  </c:pt>
                  <c:pt idx="1">
                    <c:v>263.18497930796377</c:v>
                  </c:pt>
                  <c:pt idx="2">
                    <c:v>433.79257716102052</c:v>
                  </c:pt>
                </c:numCache>
              </c:numRef>
            </c:plus>
            <c:minus>
              <c:numRef>
                <c:f>Sheet1!$N$30:$P$30</c:f>
                <c:numCache>
                  <c:formatCode>General</c:formatCode>
                  <c:ptCount val="3"/>
                  <c:pt idx="0">
                    <c:v>295.14572671817564</c:v>
                  </c:pt>
                  <c:pt idx="1">
                    <c:v>263.18497930796377</c:v>
                  </c:pt>
                  <c:pt idx="2">
                    <c:v>433.79257716102052</c:v>
                  </c:pt>
                </c:numCache>
              </c:numRef>
            </c:minus>
          </c:errBars>
          <c:val>
            <c:numRef>
              <c:f>Sheet1!$N$26:$P$26</c:f>
              <c:numCache>
                <c:formatCode>General</c:formatCode>
                <c:ptCount val="3"/>
                <c:pt idx="0">
                  <c:v>6534</c:v>
                </c:pt>
                <c:pt idx="1">
                  <c:v>14563.333333333332</c:v>
                </c:pt>
                <c:pt idx="2">
                  <c:v>11068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741312"/>
        <c:axId val="81742848"/>
      </c:barChart>
      <c:catAx>
        <c:axId val="81741312"/>
        <c:scaling>
          <c:orientation val="minMax"/>
        </c:scaling>
        <c:delete val="0"/>
        <c:axPos val="b"/>
        <c:majorTickMark val="none"/>
        <c:minorTickMark val="out"/>
        <c:tickLblPos val="none"/>
        <c:txPr>
          <a:bodyPr/>
          <a:lstStyle/>
          <a:p>
            <a:pPr>
              <a:defRPr lang="ja-JP"/>
            </a:pPr>
            <a:endParaRPr lang="en-US"/>
          </a:p>
        </c:txPr>
        <c:crossAx val="81742848"/>
        <c:crosses val="autoZero"/>
        <c:auto val="1"/>
        <c:lblAlgn val="ctr"/>
        <c:lblOffset val="100"/>
        <c:noMultiLvlLbl val="0"/>
      </c:catAx>
      <c:valAx>
        <c:axId val="81742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txPr>
          <a:bodyPr/>
          <a:lstStyle/>
          <a:p>
            <a:pPr>
              <a:defRPr lang="ja-JP"/>
            </a:pPr>
            <a:endParaRPr lang="en-US"/>
          </a:p>
        </c:txPr>
        <c:crossAx val="81741312"/>
        <c:crosses val="autoZero"/>
        <c:crossBetween val="between"/>
        <c:majorUnit val="4000"/>
      </c:valAx>
    </c:plotArea>
    <c:legend>
      <c:legendPos val="r"/>
      <c:layout>
        <c:manualLayout>
          <c:xMode val="edge"/>
          <c:yMode val="edge"/>
          <c:x val="0.78492396807718989"/>
          <c:y val="9.1071121464642165E-4"/>
          <c:w val="0.20324454813518683"/>
          <c:h val="0.24829366506325903"/>
        </c:manualLayout>
      </c:layout>
      <c:overlay val="0"/>
      <c:txPr>
        <a:bodyPr/>
        <a:lstStyle/>
        <a:p>
          <a:pPr>
            <a:defRPr lang="ja-JP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AA63B-DC95-40C1-9313-4D3B55F34202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0BEA6-AEA3-44C5-A7FA-212FA1B8AC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84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40B59-CE85-4C27-8385-914B4B6BB2B2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3BD69-C634-43D8-96C2-AEE3637B78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4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8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96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5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81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4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2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88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5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0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9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33046-45AC-424A-9FEC-7B2FCE36F975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20295-3499-44B4-A64B-5B1254D59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3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91200" y="4027944"/>
            <a:ext cx="3344780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S1. </a:t>
            </a:r>
          </a:p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Optimal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conditions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MAPK inhibitors </a:t>
            </a:r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n-US" sz="1200" b="1" dirty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200" b="1" dirty="0"/>
              <a:t>(A), </a:t>
            </a:r>
            <a:r>
              <a:rPr lang="en-US" sz="1200" dirty="0"/>
              <a:t>OE19 was treated with the MAPK inhibitor, UO126, at the indicated doses and subjected to Western blot. Western blot data show one out of three independent experiments with comparable results.</a:t>
            </a:r>
          </a:p>
          <a:p>
            <a:r>
              <a:rPr lang="en-US" sz="1200" b="1" dirty="0"/>
              <a:t>(B)(C), </a:t>
            </a:r>
            <a:r>
              <a:rPr lang="en-US" sz="1200" dirty="0"/>
              <a:t>KYSE30 was treated with IFN-</a:t>
            </a:r>
            <a:r>
              <a:rPr lang="en-US" sz="1200" dirty="0">
                <a:latin typeface="Symbol" panose="05050102010706020507" pitchFamily="18" charset="2"/>
              </a:rPr>
              <a:t>g</a:t>
            </a:r>
            <a:r>
              <a:rPr lang="en-US" sz="1200" dirty="0"/>
              <a:t> and/or the MAPK inhibitor, PD98059, at different doses and exposure intervals, and the expression of HLA class I (W6/32) was analyzed by flow cytometry. </a:t>
            </a:r>
          </a:p>
          <a:p>
            <a:r>
              <a:rPr lang="en-US" sz="1200" dirty="0"/>
              <a:t>** </a:t>
            </a:r>
            <a:r>
              <a:rPr lang="en-US" sz="1200" i="1" dirty="0"/>
              <a:t>p</a:t>
            </a:r>
            <a:r>
              <a:rPr lang="en-US" sz="1200" dirty="0"/>
              <a:t> &lt; 0.01, * </a:t>
            </a:r>
            <a:r>
              <a:rPr lang="en-US" sz="1200" i="1" dirty="0"/>
              <a:t>p</a:t>
            </a:r>
            <a:r>
              <a:rPr lang="en-US" sz="1200" dirty="0"/>
              <a:t> &lt; 0.05 between the treated and non-treated cells.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33800" y="152400"/>
            <a:ext cx="4953000" cy="2760146"/>
            <a:chOff x="11541" y="454223"/>
            <a:chExt cx="4789059" cy="2912546"/>
          </a:xfrm>
        </p:grpSpPr>
        <p:graphicFrame>
          <p:nvGraphicFramePr>
            <p:cNvPr id="46" name="Chart 4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76809071"/>
                </p:ext>
              </p:extLst>
            </p:nvPr>
          </p:nvGraphicFramePr>
          <p:xfrm>
            <a:off x="644707" y="757364"/>
            <a:ext cx="3964680" cy="22702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8" name="TextBox 47"/>
            <p:cNvSpPr txBox="1"/>
            <p:nvPr/>
          </p:nvSpPr>
          <p:spPr>
            <a:xfrm>
              <a:off x="2377229" y="454223"/>
              <a:ext cx="864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itchFamily="34" charset="0"/>
                </a:rPr>
                <a:t>KYSE30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54651" y="2893786"/>
              <a:ext cx="33459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0           0.1         0.5         1.0    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ng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/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mL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22168" y="457200"/>
              <a:ext cx="9969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HLA class I 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541" y="606623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819550" y="1312718"/>
              <a:ext cx="752450" cy="2112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42181" y="1524000"/>
              <a:ext cx="558419" cy="9464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 h</a:t>
              </a:r>
            </a:p>
            <a:p>
              <a:pPr>
                <a:spcAft>
                  <a:spcPts val="300"/>
                </a:spcAft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 h</a:t>
              </a:r>
            </a:p>
            <a:p>
              <a:pPr>
                <a:spcAft>
                  <a:spcPts val="300"/>
                </a:spcAft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48 h</a:t>
              </a:r>
            </a:p>
            <a:p>
              <a:pPr>
                <a:spcAft>
                  <a:spcPts val="300"/>
                </a:spcAft>
              </a:pP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 h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4881" y="990600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626319" y="838200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022181" y="1382006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33566" y="1248009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26319" y="1248009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173825" y="1665168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233566" y="1586398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626319" y="1712903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039990" y="1832763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33566" y="1997206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626319" y="2012069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039990" y="2109762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317990" y="3058992"/>
              <a:ext cx="2501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IFN-</a:t>
              </a:r>
              <a:r>
                <a:rPr lang="en-US" sz="1400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g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concentration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6995" y="2590800"/>
            <a:ext cx="7249740" cy="3505200"/>
            <a:chOff x="339403" y="3171904"/>
            <a:chExt cx="7249740" cy="3505200"/>
          </a:xfrm>
        </p:grpSpPr>
        <p:sp>
          <p:nvSpPr>
            <p:cNvPr id="24" name="TextBox 23"/>
            <p:cNvSpPr txBox="1"/>
            <p:nvPr/>
          </p:nvSpPr>
          <p:spPr>
            <a:xfrm rot="16200000">
              <a:off x="-344910" y="5037162"/>
              <a:ext cx="1676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MFI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66" name="Chart 6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28601129"/>
                </p:ext>
              </p:extLst>
            </p:nvPr>
          </p:nvGraphicFramePr>
          <p:xfrm>
            <a:off x="652039" y="3886200"/>
            <a:ext cx="2769160" cy="23025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67" name="Chart 6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3817056"/>
                </p:ext>
              </p:extLst>
            </p:nvPr>
          </p:nvGraphicFramePr>
          <p:xfrm>
            <a:off x="3688873" y="3928593"/>
            <a:ext cx="2576089" cy="23025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8" name="TextBox 67"/>
            <p:cNvSpPr txBox="1"/>
            <p:nvPr/>
          </p:nvSpPr>
          <p:spPr>
            <a:xfrm>
              <a:off x="3194383" y="3473727"/>
              <a:ext cx="864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itchFamily="34" charset="0"/>
                </a:rPr>
                <a:t>KYSE30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58608" y="3171904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947393" y="6110850"/>
              <a:ext cx="20345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24             48            72    h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226665" y="6369327"/>
              <a:ext cx="20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DMSO</a:t>
              </a:r>
              <a:endParaRPr lang="en-US" sz="14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783456" y="6369327"/>
              <a:ext cx="2057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smtClean="0"/>
                <a:t>PD98059 50 </a:t>
              </a:r>
              <a:r>
                <a:rPr lang="en-US" sz="1400" smtClean="0">
                  <a:latin typeface="Symbol" pitchFamily="18" charset="2"/>
                  <a:cs typeface="Arial" pitchFamily="34" charset="0"/>
                </a:rPr>
                <a:t>m</a:t>
              </a:r>
              <a:r>
                <a:rPr lang="en-US" sz="1400" smtClean="0"/>
                <a:t>M</a:t>
              </a:r>
              <a:endParaRPr lang="en-US" sz="1400" dirty="0" smtClean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393874" y="6110850"/>
              <a:ext cx="20345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24             48            72    h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193761" y="5590401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826869" y="3976300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661370" y="4505406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497312" y="5529246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560168" y="4447401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410200" y="4876800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840411" y="5666601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43600" y="3886200"/>
              <a:ext cx="397866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</a:p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506522" y="3716871"/>
              <a:ext cx="20826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IFN-</a:t>
              </a:r>
              <a:r>
                <a:rPr lang="en-US" sz="1200" dirty="0" smtClean="0">
                  <a:latin typeface="Symbol" pitchFamily="18" charset="2"/>
                  <a:cs typeface="Arial" pitchFamily="34" charset="0"/>
                </a:rPr>
                <a:t>g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concentration (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ng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/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mL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8600" y="304800"/>
            <a:ext cx="2743200" cy="2022745"/>
            <a:chOff x="5486400" y="402583"/>
            <a:chExt cx="2971800" cy="2022745"/>
          </a:xfrm>
        </p:grpSpPr>
        <p:grpSp>
          <p:nvGrpSpPr>
            <p:cNvPr id="47" name="Group 46"/>
            <p:cNvGrpSpPr/>
            <p:nvPr/>
          </p:nvGrpSpPr>
          <p:grpSpPr>
            <a:xfrm>
              <a:off x="6338457" y="747467"/>
              <a:ext cx="2119743" cy="1677861"/>
              <a:chOff x="4238220" y="912094"/>
              <a:chExt cx="2119743" cy="1677861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4757845" y="2035957"/>
                <a:ext cx="16001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0    0.5    2   10   </a:t>
                </a:r>
                <a:r>
                  <a:rPr lang="en-US" sz="1200" dirty="0" err="1" smtClean="0">
                    <a:latin typeface="Symbol" pitchFamily="18" charset="2"/>
                    <a:cs typeface="Arial" pitchFamily="34" charset="0"/>
                  </a:rPr>
                  <a:t>m</a:t>
                </a:r>
                <a:r>
                  <a:rPr lang="en-US" sz="1200" dirty="0" err="1" smtClean="0">
                    <a:latin typeface="Arial" pitchFamily="34" charset="0"/>
                    <a:cs typeface="Arial" pitchFamily="34" charset="0"/>
                  </a:rPr>
                  <a:t>M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 Box 17"/>
              <p:cNvSpPr txBox="1">
                <a:spLocks noChangeArrowheads="1"/>
              </p:cNvSpPr>
              <p:nvPr/>
            </p:nvSpPr>
            <p:spPr bwMode="auto">
              <a:xfrm>
                <a:off x="4757845" y="912094"/>
                <a:ext cx="1261368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1200" dirty="0" smtClean="0"/>
                  <a:t>OE19</a:t>
                </a:r>
                <a:endParaRPr lang="en-US" sz="1200" dirty="0"/>
              </a:p>
            </p:txBody>
          </p:sp>
          <p:sp>
            <p:nvSpPr>
              <p:cNvPr id="71" name="Text Box 17"/>
              <p:cNvSpPr txBox="1">
                <a:spLocks noChangeArrowheads="1"/>
              </p:cNvSpPr>
              <p:nvPr/>
            </p:nvSpPr>
            <p:spPr bwMode="auto">
              <a:xfrm>
                <a:off x="4299859" y="2312956"/>
                <a:ext cx="194854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1200" dirty="0" smtClean="0"/>
                  <a:t>UO126  concentration</a:t>
                </a:r>
                <a:endParaRPr lang="en-US" sz="1200" dirty="0"/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4238220" y="1164606"/>
                <a:ext cx="1780994" cy="923330"/>
                <a:chOff x="4238220" y="1164606"/>
                <a:chExt cx="1780994" cy="923330"/>
              </a:xfrm>
            </p:grpSpPr>
            <p:grpSp>
              <p:nvGrpSpPr>
                <p:cNvPr id="87" name="Group 86"/>
                <p:cNvGrpSpPr/>
                <p:nvPr/>
              </p:nvGrpSpPr>
              <p:grpSpPr>
                <a:xfrm>
                  <a:off x="4757845" y="1237994"/>
                  <a:ext cx="1261369" cy="797963"/>
                  <a:chOff x="4757845" y="1237994"/>
                  <a:chExt cx="1526360" cy="797963"/>
                </a:xfrm>
              </p:grpSpPr>
              <p:pic>
                <p:nvPicPr>
                  <p:cNvPr id="89" name="Picture 9" descr="Picture 000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957" t="63014" r="40583" b="34618"/>
                  <a:stretch/>
                </p:blipFill>
                <p:spPr bwMode="auto">
                  <a:xfrm>
                    <a:off x="4757845" y="1509189"/>
                    <a:ext cx="1526359" cy="23362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90" name="Picture 21"/>
                  <p:cNvPicPr>
                    <a:picLocks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416" t="28571" b="17382"/>
                  <a:stretch/>
                </p:blipFill>
                <p:spPr bwMode="auto">
                  <a:xfrm>
                    <a:off x="4757846" y="1237994"/>
                    <a:ext cx="1526359" cy="233627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91" name="Picture 46"/>
                  <p:cNvPicPr>
                    <a:picLocks noChangeArrowheads="1"/>
                  </p:cNvPicPr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858" t="27856" b="-1"/>
                  <a:stretch/>
                </p:blipFill>
                <p:spPr bwMode="auto">
                  <a:xfrm>
                    <a:off x="4757847" y="1807357"/>
                    <a:ext cx="1526358" cy="2286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88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238220" y="1164606"/>
                  <a:ext cx="551753" cy="923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r">
                    <a:lnSpc>
                      <a:spcPct val="150000"/>
                    </a:lnSpc>
                  </a:pPr>
                  <a:r>
                    <a:rPr lang="en-US" sz="1200" dirty="0" smtClean="0"/>
                    <a:t>p-Erk</a:t>
                  </a:r>
                </a:p>
                <a:p>
                  <a:pPr algn="r">
                    <a:lnSpc>
                      <a:spcPct val="150000"/>
                    </a:lnSpc>
                  </a:pPr>
                  <a:r>
                    <a:rPr lang="en-US" sz="1200" dirty="0" smtClean="0"/>
                    <a:t>Erk</a:t>
                  </a:r>
                </a:p>
                <a:p>
                  <a:pPr algn="r">
                    <a:lnSpc>
                      <a:spcPct val="150000"/>
                    </a:lnSpc>
                  </a:pPr>
                  <a:r>
                    <a:rPr lang="en-US" sz="1200" dirty="0" smtClean="0"/>
                    <a:t>Actin</a:t>
                  </a:r>
                  <a:endParaRPr lang="en-US" sz="1200" dirty="0"/>
                </a:p>
              </p:txBody>
            </p:sp>
          </p:grpSp>
        </p:grpSp>
        <p:sp>
          <p:nvSpPr>
            <p:cNvPr id="92" name="TextBox 91"/>
            <p:cNvSpPr txBox="1"/>
            <p:nvPr/>
          </p:nvSpPr>
          <p:spPr>
            <a:xfrm>
              <a:off x="5486400" y="402583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 rot="16200000">
            <a:off x="3457137" y="1296891"/>
            <a:ext cx="1676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MFI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37326" y="3075801"/>
            <a:ext cx="996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HLA class I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06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2276</TotalTime>
  <Words>192</Words>
  <Application>Microsoft Office PowerPoint</Application>
  <PresentationFormat>On-screen Show (4:3)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Kosaku Mimura</dc:creator>
  <cp:lastModifiedBy>Koji Kono</cp:lastModifiedBy>
  <cp:revision>315</cp:revision>
  <cp:lastPrinted>2014-01-04T03:00:01Z</cp:lastPrinted>
  <dcterms:created xsi:type="dcterms:W3CDTF">2012-08-22T09:22:29Z</dcterms:created>
  <dcterms:modified xsi:type="dcterms:W3CDTF">2014-08-04T07:53:27Z</dcterms:modified>
</cp:coreProperties>
</file>