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50" autoAdjust="0"/>
    <p:restoredTop sz="94660"/>
  </p:normalViewPr>
  <p:slideViewPr>
    <p:cSldViewPr snapToGrid="0">
      <p:cViewPr varScale="1">
        <p:scale>
          <a:sx n="46" d="100"/>
          <a:sy n="46" d="100"/>
        </p:scale>
        <p:origin x="22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E00B0B-37DA-44CD-9864-DD45FD6CD716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0744AC-1F3B-4804-96F1-92AAD578B3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806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</p:spTree>
    <p:extLst>
      <p:ext uri="{BB962C8B-B14F-4D97-AF65-F5344CB8AC3E}">
        <p14:creationId xmlns:p14="http://schemas.microsoft.com/office/powerpoint/2010/main" val="3943830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BA03-B9AC-4C79-8539-186F48B463EC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0FEE-64C7-4266-9B67-3F5D179CBF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0847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BA03-B9AC-4C79-8539-186F48B463EC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0FEE-64C7-4266-9B67-3F5D179CBF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7367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BA03-B9AC-4C79-8539-186F48B463EC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0FEE-64C7-4266-9B67-3F5D179CBF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9713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BA03-B9AC-4C79-8539-186F48B463EC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0FEE-64C7-4266-9B67-3F5D179CBF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707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BA03-B9AC-4C79-8539-186F48B463EC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0FEE-64C7-4266-9B67-3F5D179CBF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1827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BA03-B9AC-4C79-8539-186F48B463EC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0FEE-64C7-4266-9B67-3F5D179CBF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1467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BA03-B9AC-4C79-8539-186F48B463EC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0FEE-64C7-4266-9B67-3F5D179CBF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7813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BA03-B9AC-4C79-8539-186F48B463EC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0FEE-64C7-4266-9B67-3F5D179CBF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00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BA03-B9AC-4C79-8539-186F48B463EC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0FEE-64C7-4266-9B67-3F5D179CBF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802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BA03-B9AC-4C79-8539-186F48B463EC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0FEE-64C7-4266-9B67-3F5D179CBF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4400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8BA03-B9AC-4C79-8539-186F48B463EC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50FEE-64C7-4266-9B67-3F5D179CBF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2561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8BA03-B9AC-4C79-8539-186F48B463EC}" type="datetimeFigureOut">
              <a:rPr kumimoji="1" lang="ja-JP" altLang="en-US" smtClean="0"/>
              <a:t>2014/10/3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50FEE-64C7-4266-9B67-3F5D179CBF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8942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タイトル 1"/>
          <p:cNvSpPr>
            <a:spLocks noGrp="1"/>
          </p:cNvSpPr>
          <p:nvPr>
            <p:ph type="title"/>
          </p:nvPr>
        </p:nvSpPr>
        <p:spPr>
          <a:xfrm>
            <a:off x="1981200" y="249238"/>
            <a:ext cx="8229600" cy="436562"/>
          </a:xfrm>
        </p:spPr>
        <p:txBody>
          <a:bodyPr/>
          <a:lstStyle/>
          <a:p>
            <a:r>
              <a:rPr lang="en-US" altLang="ja-JP" sz="2000" b="1" dirty="0"/>
              <a:t>Supplementary Figure S</a:t>
            </a:r>
            <a:r>
              <a:rPr lang="en-US" altLang="ja-JP" sz="2000" b="1" dirty="0">
                <a:solidFill>
                  <a:srgbClr val="000000"/>
                </a:solidFill>
              </a:rPr>
              <a:t>1</a:t>
            </a:r>
            <a:r>
              <a:rPr lang="en-US" altLang="ja-JP" sz="2000" b="1" dirty="0"/>
              <a:t>.  Exome Sequencing and Data Processing</a:t>
            </a:r>
            <a:endParaRPr lang="ja-JP" altLang="en-US" sz="2000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35251" y="1093788"/>
            <a:ext cx="1228725" cy="4000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000" b="1" dirty="0"/>
              <a:t>SCLC DNA</a:t>
            </a:r>
            <a:endParaRPr lang="ja-JP" altLang="en-US" sz="2000" b="1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14776" y="1093788"/>
            <a:ext cx="3730625" cy="4000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000" b="1" dirty="0"/>
              <a:t>Non-cancerous tissue/blood DNA</a:t>
            </a:r>
            <a:endParaRPr lang="ja-JP" altLang="en-US" sz="2000" b="1" dirty="0"/>
          </a:p>
        </p:txBody>
      </p:sp>
      <p:sp>
        <p:nvSpPr>
          <p:cNvPr id="6" name="下矢印 5"/>
          <p:cNvSpPr/>
          <p:nvPr/>
        </p:nvSpPr>
        <p:spPr>
          <a:xfrm>
            <a:off x="3719513" y="1547814"/>
            <a:ext cx="322262" cy="13049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/>
          </a:p>
        </p:txBody>
      </p:sp>
      <p:sp>
        <p:nvSpPr>
          <p:cNvPr id="15365" name="テキスト ボックス 6"/>
          <p:cNvSpPr txBox="1">
            <a:spLocks noChangeArrowheads="1"/>
          </p:cNvSpPr>
          <p:nvPr/>
        </p:nvSpPr>
        <p:spPr bwMode="auto">
          <a:xfrm>
            <a:off x="4627564" y="1712914"/>
            <a:ext cx="44100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 err="1">
                <a:latin typeface="Calibri" pitchFamily="34" charset="0"/>
              </a:rPr>
              <a:t>TruSeq</a:t>
            </a:r>
            <a:r>
              <a:rPr lang="en-US" altLang="ja-JP" dirty="0">
                <a:latin typeface="Calibri" pitchFamily="34" charset="0"/>
              </a:rPr>
              <a:t> DNA Sample Prep Kit (</a:t>
            </a:r>
            <a:r>
              <a:rPr lang="en-US" altLang="ja-JP" dirty="0" err="1">
                <a:latin typeface="Calibri" pitchFamily="34" charset="0"/>
              </a:rPr>
              <a:t>Illumina</a:t>
            </a:r>
            <a:r>
              <a:rPr lang="en-US" altLang="ja-JP" dirty="0">
                <a:latin typeface="Calibri" pitchFamily="34" charset="0"/>
              </a:rPr>
              <a:t>)</a:t>
            </a:r>
          </a:p>
          <a:p>
            <a:r>
              <a:rPr lang="en-US" altLang="ja-JP" dirty="0" err="1">
                <a:latin typeface="Calibri" pitchFamily="34" charset="0"/>
              </a:rPr>
              <a:t>TruSeq</a:t>
            </a:r>
            <a:r>
              <a:rPr lang="en-US" altLang="ja-JP" dirty="0">
                <a:latin typeface="Calibri" pitchFamily="34" charset="0"/>
              </a:rPr>
              <a:t> Exome</a:t>
            </a:r>
            <a:r>
              <a:rPr lang="en-US" altLang="ja-JP" dirty="0">
                <a:latin typeface="Calibri" pitchFamily="34" charset="0"/>
              </a:rPr>
              <a:t>-Enrichment </a:t>
            </a:r>
            <a:r>
              <a:rPr lang="en-US" altLang="ja-JP" dirty="0">
                <a:latin typeface="Calibri" pitchFamily="34" charset="0"/>
              </a:rPr>
              <a:t>Kit (</a:t>
            </a:r>
            <a:r>
              <a:rPr lang="en-US" altLang="ja-JP" dirty="0" err="1">
                <a:latin typeface="Calibri" pitchFamily="34" charset="0"/>
              </a:rPr>
              <a:t>Illumina</a:t>
            </a:r>
            <a:r>
              <a:rPr lang="en-US" altLang="ja-JP" dirty="0">
                <a:latin typeface="Calibri" pitchFamily="34" charset="0"/>
              </a:rPr>
              <a:t>)</a:t>
            </a:r>
          </a:p>
          <a:p>
            <a:r>
              <a:rPr lang="en-US" altLang="ja-JP" dirty="0" err="1">
                <a:latin typeface="Calibri" pitchFamily="34" charset="0"/>
              </a:rPr>
              <a:t>GAIIx</a:t>
            </a:r>
            <a:r>
              <a:rPr lang="en-US" altLang="ja-JP" dirty="0">
                <a:latin typeface="Calibri" pitchFamily="34" charset="0"/>
              </a:rPr>
              <a:t> / HiSeq2000 (</a:t>
            </a:r>
            <a:r>
              <a:rPr lang="en-US" altLang="ja-JP" dirty="0" err="1">
                <a:latin typeface="Calibri" pitchFamily="34" charset="0"/>
              </a:rPr>
              <a:t>Illumina</a:t>
            </a:r>
            <a:r>
              <a:rPr lang="en-US" altLang="ja-JP" dirty="0">
                <a:latin typeface="Calibri" pitchFamily="34" charset="0"/>
              </a:rPr>
              <a:t>): 100bp-PE reads</a:t>
            </a:r>
          </a:p>
        </p:txBody>
      </p:sp>
      <p:sp>
        <p:nvSpPr>
          <p:cNvPr id="11" name="曲折矢印 10"/>
          <p:cNvSpPr/>
          <p:nvPr/>
        </p:nvSpPr>
        <p:spPr>
          <a:xfrm rot="5400000" flipH="1">
            <a:off x="2935288" y="2600326"/>
            <a:ext cx="2736850" cy="523875"/>
          </a:xfrm>
          <a:prstGeom prst="ben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2" name="下矢印 11"/>
          <p:cNvSpPr/>
          <p:nvPr/>
        </p:nvSpPr>
        <p:spPr>
          <a:xfrm>
            <a:off x="3719513" y="2924175"/>
            <a:ext cx="322262" cy="6540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369" name="テキスト ボックス 12"/>
          <p:cNvSpPr txBox="1">
            <a:spLocks noChangeArrowheads="1"/>
          </p:cNvSpPr>
          <p:nvPr/>
        </p:nvSpPr>
        <p:spPr bwMode="auto">
          <a:xfrm>
            <a:off x="4640264" y="2924175"/>
            <a:ext cx="35591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Calibri" pitchFamily="34" charset="0"/>
              </a:rPr>
              <a:t>Mapping: BWA-MEM</a:t>
            </a:r>
          </a:p>
          <a:p>
            <a:r>
              <a:rPr lang="en-US" altLang="ja-JP" dirty="0">
                <a:latin typeface="Calibri" pitchFamily="34" charset="0"/>
              </a:rPr>
              <a:t>Mutation calling: </a:t>
            </a:r>
            <a:r>
              <a:rPr lang="en-US" altLang="ja-JP" dirty="0" err="1">
                <a:latin typeface="Calibri" pitchFamily="34" charset="0"/>
              </a:rPr>
              <a:t>EBCall</a:t>
            </a:r>
            <a:r>
              <a:rPr lang="en-US" altLang="ja-JP" dirty="0">
                <a:latin typeface="Calibri" pitchFamily="34" charset="0"/>
              </a:rPr>
              <a:t> algorithm</a:t>
            </a:r>
            <a:r>
              <a:rPr lang="en-US" altLang="ja-JP" baseline="30000" dirty="0">
                <a:latin typeface="Calibri" pitchFamily="34" charset="0"/>
              </a:rPr>
              <a:t>(1)</a:t>
            </a:r>
            <a:endParaRPr lang="ja-JP" altLang="en-US" baseline="30000" dirty="0">
              <a:latin typeface="Calibri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297238" y="3635375"/>
            <a:ext cx="1155700" cy="3698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ja-JP" b="1" dirty="0"/>
              <a:t>SNV, </a:t>
            </a:r>
            <a:r>
              <a:rPr lang="en-US" altLang="ja-JP" b="1" dirty="0" err="1"/>
              <a:t>Indel</a:t>
            </a:r>
            <a:endParaRPr lang="ja-JP" altLang="en-US" b="1" dirty="0"/>
          </a:p>
        </p:txBody>
      </p:sp>
      <p:sp>
        <p:nvSpPr>
          <p:cNvPr id="14" name="下矢印 13"/>
          <p:cNvSpPr/>
          <p:nvPr/>
        </p:nvSpPr>
        <p:spPr>
          <a:xfrm>
            <a:off x="3719513" y="4071938"/>
            <a:ext cx="322262" cy="10858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372" name="テキスト ボックス 14"/>
          <p:cNvSpPr txBox="1">
            <a:spLocks noChangeArrowheads="1"/>
          </p:cNvSpPr>
          <p:nvPr/>
        </p:nvSpPr>
        <p:spPr bwMode="auto">
          <a:xfrm>
            <a:off x="4595814" y="4149725"/>
            <a:ext cx="370522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ja-JP" dirty="0">
                <a:latin typeface="Calibri" pitchFamily="34" charset="0"/>
              </a:rPr>
              <a:t>detected in non-cancerous sample</a:t>
            </a:r>
          </a:p>
          <a:p>
            <a:pPr marL="285750" indent="-285750">
              <a:buFontTx/>
              <a:buChar char="-"/>
            </a:pPr>
            <a:r>
              <a:rPr lang="en-US" altLang="ja-JP" dirty="0">
                <a:latin typeface="Calibri" pitchFamily="34" charset="0"/>
              </a:rPr>
              <a:t>dbSNP131, 1000 Genomes Project</a:t>
            </a:r>
          </a:p>
          <a:p>
            <a:pPr marL="285750" indent="-285750">
              <a:buFontTx/>
              <a:buChar char="-"/>
            </a:pPr>
            <a:r>
              <a:rPr lang="en-US" altLang="ja-JP" dirty="0">
                <a:latin typeface="Calibri" pitchFamily="34" charset="0"/>
              </a:rPr>
              <a:t>Synonymous</a:t>
            </a:r>
            <a:r>
              <a:rPr lang="en-US" altLang="ja-JP" dirty="0">
                <a:latin typeface="Calibri" pitchFamily="34" charset="0"/>
              </a:rPr>
              <a:t> variations</a:t>
            </a:r>
            <a:endParaRPr lang="ja-JP" altLang="en-US" dirty="0">
              <a:latin typeface="Calibri" pitchFamily="34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895600" y="5291139"/>
            <a:ext cx="1982788" cy="369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altLang="ja-JP" b="1" dirty="0"/>
              <a:t>Somatic mutations</a:t>
            </a:r>
            <a:endParaRPr lang="ja-JP" altLang="en-US" b="1" dirty="0"/>
          </a:p>
        </p:txBody>
      </p:sp>
      <p:sp>
        <p:nvSpPr>
          <p:cNvPr id="15374" name="正方形/長方形 7"/>
          <p:cNvSpPr>
            <a:spLocks noChangeArrowheads="1"/>
          </p:cNvSpPr>
          <p:nvPr/>
        </p:nvSpPr>
        <p:spPr bwMode="auto">
          <a:xfrm>
            <a:off x="5937251" y="5672139"/>
            <a:ext cx="4481513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400" dirty="0">
                <a:solidFill>
                  <a:srgbClr val="000000"/>
                </a:solidFill>
                <a:latin typeface="Calibri" pitchFamily="34" charset="0"/>
              </a:rPr>
              <a:t>(1), </a:t>
            </a:r>
            <a:r>
              <a:rPr lang="en-US" altLang="ja-JP" sz="1400" dirty="0" err="1">
                <a:solidFill>
                  <a:srgbClr val="000000"/>
                </a:solidFill>
                <a:latin typeface="Calibri" pitchFamily="34" charset="0"/>
              </a:rPr>
              <a:t>Shiraishi</a:t>
            </a:r>
            <a:r>
              <a:rPr lang="en-US" altLang="ja-JP" sz="1400" dirty="0">
                <a:solidFill>
                  <a:srgbClr val="000000"/>
                </a:solidFill>
                <a:latin typeface="Calibri" pitchFamily="34" charset="0"/>
              </a:rPr>
              <a:t> Y, et al., </a:t>
            </a:r>
            <a:r>
              <a:rPr lang="en-US" altLang="ja-JP" sz="1400" dirty="0">
                <a:latin typeface="Calibri" pitchFamily="34" charset="0"/>
              </a:rPr>
              <a:t>An empirical Bayesian framework for somatic mutation detection from cancer genome sequencing data. </a:t>
            </a:r>
            <a:r>
              <a:rPr lang="pt-BR" altLang="ja-JP" sz="1400" dirty="0" err="1">
                <a:latin typeface="Calibri" pitchFamily="34" charset="0"/>
              </a:rPr>
              <a:t>Nucleic</a:t>
            </a:r>
            <a:r>
              <a:rPr lang="pt-BR" altLang="ja-JP" sz="1400" dirty="0">
                <a:latin typeface="Calibri" pitchFamily="34" charset="0"/>
              </a:rPr>
              <a:t> </a:t>
            </a:r>
            <a:r>
              <a:rPr lang="pt-BR" altLang="ja-JP" sz="1400" dirty="0" err="1">
                <a:latin typeface="Calibri" pitchFamily="34" charset="0"/>
              </a:rPr>
              <a:t>Acids</a:t>
            </a:r>
            <a:r>
              <a:rPr lang="pt-BR" altLang="ja-JP" sz="1400" dirty="0">
                <a:latin typeface="Calibri" pitchFamily="34" charset="0"/>
              </a:rPr>
              <a:t> Res. </a:t>
            </a:r>
            <a:r>
              <a:rPr lang="pt-BR" altLang="ja-JP" sz="1400" dirty="0">
                <a:latin typeface="Calibri" pitchFamily="34" charset="0"/>
              </a:rPr>
              <a:t>2013;41:</a:t>
            </a:r>
            <a:r>
              <a:rPr lang="pt-BR" altLang="ja-JP" sz="1400" dirty="0">
                <a:latin typeface="Calibri" pitchFamily="34" charset="0"/>
              </a:rPr>
              <a:t>e89.</a:t>
            </a:r>
            <a:endParaRPr lang="ja-JP" altLang="en-US" sz="1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01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</Words>
  <Application>Microsoft Office PowerPoint</Application>
  <PresentationFormat>ワイド画面</PresentationFormat>
  <Paragraphs>14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Supplementary Figure S1.  Exome Sequencing and Data Processing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S1.  Exome Sequencing and Data Processing</dc:title>
  <dc:creator>reika kawabata</dc:creator>
  <cp:lastModifiedBy>reika kawabata</cp:lastModifiedBy>
  <cp:revision>1</cp:revision>
  <dcterms:created xsi:type="dcterms:W3CDTF">2014-10-03T10:25:14Z</dcterms:created>
  <dcterms:modified xsi:type="dcterms:W3CDTF">2014-10-03T10:25:46Z</dcterms:modified>
</cp:coreProperties>
</file>