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5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Backup\Backup_file\Exome_Seq\&#23470;&#37326;&#30740;&#12424;&#12426;&#35299;&#26512;&#12487;&#12540;&#12479;\140424_4_ab_20131119_Comb_Exome.result.ResfSeq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'protein-altering変異variant数 (2)'!$C$2:$C$39</c:f>
              <c:strCache>
                <c:ptCount val="38"/>
                <c:pt idx="0">
                  <c:v>SBM_T08</c:v>
                </c:pt>
                <c:pt idx="1">
                  <c:v>1601T/1602M</c:v>
                </c:pt>
                <c:pt idx="2">
                  <c:v>SM09-010T</c:v>
                </c:pt>
                <c:pt idx="3">
                  <c:v>SM09-001T</c:v>
                </c:pt>
                <c:pt idx="4">
                  <c:v>SM09-004T</c:v>
                </c:pt>
                <c:pt idx="5">
                  <c:v>1591T/1592M/1594M/1595M</c:v>
                </c:pt>
                <c:pt idx="6">
                  <c:v>M288T</c:v>
                </c:pt>
                <c:pt idx="7">
                  <c:v>12878T</c:v>
                </c:pt>
                <c:pt idx="8">
                  <c:v>SBM_T17</c:v>
                </c:pt>
                <c:pt idx="9">
                  <c:v>THB_Lu_3T</c:v>
                </c:pt>
                <c:pt idx="10">
                  <c:v>THB_Lu_5T</c:v>
                </c:pt>
                <c:pt idx="11">
                  <c:v>SM09-003T</c:v>
                </c:pt>
                <c:pt idx="12">
                  <c:v>SM09-013T</c:v>
                </c:pt>
                <c:pt idx="13">
                  <c:v>SBM_T40</c:v>
                </c:pt>
                <c:pt idx="14">
                  <c:v>M189T</c:v>
                </c:pt>
                <c:pt idx="15">
                  <c:v>SM09-014T</c:v>
                </c:pt>
                <c:pt idx="16">
                  <c:v>11169T</c:v>
                </c:pt>
                <c:pt idx="17">
                  <c:v>SM09-018T</c:v>
                </c:pt>
                <c:pt idx="18">
                  <c:v>SM09-008T</c:v>
                </c:pt>
                <c:pt idx="19">
                  <c:v>SM09-012T</c:v>
                </c:pt>
                <c:pt idx="20">
                  <c:v>THB_Lu_1T</c:v>
                </c:pt>
                <c:pt idx="21">
                  <c:v>SM09-019T</c:v>
                </c:pt>
                <c:pt idx="22">
                  <c:v>SM09_002T</c:v>
                </c:pt>
                <c:pt idx="23">
                  <c:v>SBM_T04</c:v>
                </c:pt>
                <c:pt idx="24">
                  <c:v>SBM_T37</c:v>
                </c:pt>
                <c:pt idx="25">
                  <c:v>M153T</c:v>
                </c:pt>
                <c:pt idx="26">
                  <c:v>THB_Lu_4T</c:v>
                </c:pt>
                <c:pt idx="27">
                  <c:v>SM09-005T</c:v>
                </c:pt>
                <c:pt idx="28">
                  <c:v>SM09-017T</c:v>
                </c:pt>
                <c:pt idx="29">
                  <c:v>SM09-007T</c:v>
                </c:pt>
                <c:pt idx="30">
                  <c:v>SM09-006T</c:v>
                </c:pt>
                <c:pt idx="31">
                  <c:v>19100T</c:v>
                </c:pt>
                <c:pt idx="32">
                  <c:v>SM09-011T1/SM09-011T2</c:v>
                </c:pt>
                <c:pt idx="33">
                  <c:v>SM09-020T</c:v>
                </c:pt>
                <c:pt idx="34">
                  <c:v>1581M/1582M</c:v>
                </c:pt>
                <c:pt idx="35">
                  <c:v>THB_Lu_2T</c:v>
                </c:pt>
                <c:pt idx="36">
                  <c:v>SM09-015T</c:v>
                </c:pt>
                <c:pt idx="37">
                  <c:v>SM09-016T</c:v>
                </c:pt>
              </c:strCache>
            </c:strRef>
          </c:cat>
          <c:val>
            <c:numRef>
              <c:f>'protein-altering変異variant数 (2)'!$D$2:$D$39</c:f>
              <c:numCache>
                <c:formatCode>General</c:formatCode>
                <c:ptCount val="38"/>
                <c:pt idx="0">
                  <c:v>1023</c:v>
                </c:pt>
                <c:pt idx="1">
                  <c:v>761</c:v>
                </c:pt>
                <c:pt idx="2">
                  <c:v>509</c:v>
                </c:pt>
                <c:pt idx="3">
                  <c:v>494</c:v>
                </c:pt>
                <c:pt idx="4">
                  <c:v>418</c:v>
                </c:pt>
                <c:pt idx="5">
                  <c:v>370</c:v>
                </c:pt>
                <c:pt idx="6">
                  <c:v>369</c:v>
                </c:pt>
                <c:pt idx="7">
                  <c:v>304</c:v>
                </c:pt>
                <c:pt idx="8">
                  <c:v>298</c:v>
                </c:pt>
                <c:pt idx="9">
                  <c:v>285</c:v>
                </c:pt>
                <c:pt idx="10">
                  <c:v>280</c:v>
                </c:pt>
                <c:pt idx="11">
                  <c:v>239</c:v>
                </c:pt>
                <c:pt idx="12">
                  <c:v>238</c:v>
                </c:pt>
                <c:pt idx="13">
                  <c:v>234</c:v>
                </c:pt>
                <c:pt idx="14">
                  <c:v>230</c:v>
                </c:pt>
                <c:pt idx="15">
                  <c:v>225</c:v>
                </c:pt>
                <c:pt idx="16">
                  <c:v>221</c:v>
                </c:pt>
                <c:pt idx="17">
                  <c:v>210</c:v>
                </c:pt>
                <c:pt idx="18">
                  <c:v>196</c:v>
                </c:pt>
                <c:pt idx="19">
                  <c:v>193</c:v>
                </c:pt>
                <c:pt idx="20">
                  <c:v>189</c:v>
                </c:pt>
                <c:pt idx="21">
                  <c:v>168</c:v>
                </c:pt>
                <c:pt idx="22">
                  <c:v>167</c:v>
                </c:pt>
                <c:pt idx="23">
                  <c:v>159</c:v>
                </c:pt>
                <c:pt idx="24">
                  <c:v>153</c:v>
                </c:pt>
                <c:pt idx="25">
                  <c:v>149</c:v>
                </c:pt>
                <c:pt idx="26">
                  <c:v>132</c:v>
                </c:pt>
                <c:pt idx="27">
                  <c:v>123</c:v>
                </c:pt>
                <c:pt idx="28">
                  <c:v>122</c:v>
                </c:pt>
                <c:pt idx="29">
                  <c:v>119</c:v>
                </c:pt>
                <c:pt idx="30">
                  <c:v>118</c:v>
                </c:pt>
                <c:pt idx="31">
                  <c:v>107</c:v>
                </c:pt>
                <c:pt idx="32">
                  <c:v>105</c:v>
                </c:pt>
                <c:pt idx="33">
                  <c:v>104</c:v>
                </c:pt>
                <c:pt idx="34">
                  <c:v>90</c:v>
                </c:pt>
                <c:pt idx="35">
                  <c:v>80</c:v>
                </c:pt>
                <c:pt idx="36">
                  <c:v>78</c:v>
                </c:pt>
                <c:pt idx="37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354770480"/>
        <c:axId val="-1354767216"/>
      </c:barChart>
      <c:catAx>
        <c:axId val="-1354770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lang="ja-JP"/>
            </a:pPr>
            <a:endParaRPr lang="ja-JP"/>
          </a:p>
        </c:txPr>
        <c:crossAx val="-1354767216"/>
        <c:crosses val="autoZero"/>
        <c:auto val="1"/>
        <c:lblAlgn val="ctr"/>
        <c:lblOffset val="100"/>
        <c:noMultiLvlLbl val="0"/>
      </c:catAx>
      <c:valAx>
        <c:axId val="-1354767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-135477048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2D802-DEA4-4A5B-BFF5-0C048E7F7587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52688-9C64-49F1-9445-0F1EB56826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9792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3863259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714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69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334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33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73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780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189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109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072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993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203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0853A-FD58-4B3E-8130-2EE14627D580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BD580-DDF6-4218-B595-FC4713BAAB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9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タイトル 1"/>
          <p:cNvSpPr>
            <a:spLocks noGrp="1"/>
          </p:cNvSpPr>
          <p:nvPr>
            <p:ph type="title"/>
          </p:nvPr>
        </p:nvSpPr>
        <p:spPr>
          <a:xfrm>
            <a:off x="1600200" y="304801"/>
            <a:ext cx="8991600" cy="511175"/>
          </a:xfrm>
        </p:spPr>
        <p:txBody>
          <a:bodyPr/>
          <a:lstStyle/>
          <a:p>
            <a:r>
              <a:rPr lang="en-US" altLang="ja-JP" sz="1800" b="1" dirty="0"/>
              <a:t>Supplementary Figure S</a:t>
            </a:r>
            <a:r>
              <a:rPr lang="en-US" altLang="ja-JP" sz="1800" b="1" dirty="0">
                <a:solidFill>
                  <a:srgbClr val="000000"/>
                </a:solidFill>
              </a:rPr>
              <a:t>3</a:t>
            </a:r>
            <a:r>
              <a:rPr lang="en-US" altLang="ja-JP" sz="1800" b="1" dirty="0"/>
              <a:t>.  Numbers of Somatic Mutations Detected in 38 SCLC Cases</a:t>
            </a:r>
            <a:endParaRPr lang="ja-JP" altLang="en-US" sz="1800" b="1" dirty="0"/>
          </a:p>
        </p:txBody>
      </p:sp>
      <p:sp>
        <p:nvSpPr>
          <p:cNvPr id="18434" name="テキスト ボックス 3"/>
          <p:cNvSpPr txBox="1">
            <a:spLocks noChangeArrowheads="1"/>
          </p:cNvSpPr>
          <p:nvPr/>
        </p:nvSpPr>
        <p:spPr bwMode="auto">
          <a:xfrm>
            <a:off x="4558485" y="5494070"/>
            <a:ext cx="30750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Calibri" pitchFamily="34" charset="0"/>
              </a:rPr>
              <a:t>Mean (range)</a:t>
            </a:r>
          </a:p>
          <a:p>
            <a:r>
              <a:rPr lang="en-US" altLang="ja-JP" dirty="0">
                <a:latin typeface="Calibri" pitchFamily="34" charset="0"/>
              </a:rPr>
              <a:t>244.2 (19-1023) variants / case</a:t>
            </a:r>
          </a:p>
          <a:p>
            <a:r>
              <a:rPr lang="en-US" altLang="ja-JP" dirty="0">
                <a:latin typeface="Calibri" pitchFamily="34" charset="0"/>
              </a:rPr>
              <a:t>7.4 (0.6-30.8) variants / Mb</a:t>
            </a:r>
            <a:endParaRPr lang="ja-JP" altLang="en-US" dirty="0">
              <a:latin typeface="Calibri" pitchFamily="34" charset="0"/>
            </a:endParaRPr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/>
          </p:nvPr>
        </p:nvGraphicFramePr>
        <p:xfrm>
          <a:off x="2135560" y="980728"/>
          <a:ext cx="8208912" cy="49750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6184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ワイド画面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Supplementary Figure S3.  Numbers of Somatic Mutations Detected in 38 SCLC Cases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S3.  Numbers of Somatic Mutations Detected in 38 SCLC Cases</dc:title>
  <dc:creator>reika kawabata</dc:creator>
  <cp:lastModifiedBy>reika kawabata</cp:lastModifiedBy>
  <cp:revision>1</cp:revision>
  <dcterms:created xsi:type="dcterms:W3CDTF">2014-10-03T10:28:26Z</dcterms:created>
  <dcterms:modified xsi:type="dcterms:W3CDTF">2014-10-03T10:28:43Z</dcterms:modified>
</cp:coreProperties>
</file>