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/>
    <p:restoredTop sz="94666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3.png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13811"/>
          <c:y val="8.6912199999999995E-2"/>
          <c:w val="0.886189"/>
          <c:h val="0.764430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WDC</c:v>
                </c:pt>
              </c:strCache>
            </c:strRef>
          </c:tx>
          <c:spPr>
            <a:blipFill rotWithShape="1">
              <a:blip xmlns:r="http://schemas.openxmlformats.org/officeDocument/2006/relationships" r:embed="rId1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2.4244000000000002E-2</c:v>
                </c:pt>
                <c:pt idx="1">
                  <c:v>5.7149999999999996E-3</c:v>
                </c:pt>
                <c:pt idx="2">
                  <c:v>4.0744000000000002E-2</c:v>
                </c:pt>
              </c:numLit>
            </c:plus>
            <c:spPr>
              <a:noFill/>
              <a:ln w="9525" cap="flat">
                <a:solidFill>
                  <a:srgbClr val="000000"/>
                </a:solidFill>
                <a:prstDash val="solid"/>
                <a:bevel/>
              </a:ln>
              <a:effectLst/>
            </c:spPr>
          </c:errBars>
          <c:cat>
            <c:strRef>
              <c:f>Sheet1!$B$1:$E$1</c:f>
              <c:strCache>
                <c:ptCount val="4"/>
                <c:pt idx="0">
                  <c:v>MCP 1</c:v>
                </c:pt>
                <c:pt idx="1">
                  <c:v>CD 86</c:v>
                </c:pt>
                <c:pt idx="3">
                  <c:v>CD 11b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0.55366700000000002</c:v>
                </c:pt>
                <c:pt idx="1">
                  <c:v>0.494371</c:v>
                </c:pt>
                <c:pt idx="3">
                  <c:v>0.57703599999999999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WDSp</c:v>
                </c:pt>
              </c:strCache>
            </c:strRef>
          </c:tx>
          <c:spPr>
            <a:blipFill rotWithShape="1">
              <a:blip xmlns:r="http://schemas.openxmlformats.org/officeDocument/2006/relationships" r:embed="rId2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3"/>
                <c:pt idx="0">
                  <c:v>1.2937000000000001E-2</c:v>
                </c:pt>
                <c:pt idx="1">
                  <c:v>2.2072999999999999E-2</c:v>
                </c:pt>
                <c:pt idx="2">
                  <c:v>3.0908000000000001E-2</c:v>
                </c:pt>
              </c:numLit>
            </c:plus>
            <c:spPr>
              <a:noFill/>
              <a:ln w="9525" cap="flat">
                <a:solidFill>
                  <a:srgbClr val="000000"/>
                </a:solidFill>
                <a:prstDash val="solid"/>
                <a:bevel/>
              </a:ln>
              <a:effectLst/>
            </c:spPr>
          </c:errBars>
          <c:cat>
            <c:strRef>
              <c:f>Sheet1!$B$1:$E$1</c:f>
              <c:strCache>
                <c:ptCount val="4"/>
                <c:pt idx="0">
                  <c:v>MCP 1</c:v>
                </c:pt>
                <c:pt idx="1">
                  <c:v>CD 86</c:v>
                </c:pt>
                <c:pt idx="3">
                  <c:v>CD 11b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0.79698400000000003</c:v>
                </c:pt>
                <c:pt idx="1">
                  <c:v>0.77581299999999997</c:v>
                </c:pt>
                <c:pt idx="3">
                  <c:v>1.080722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7"/>
        <c:overlap val="-13"/>
        <c:axId val="198449424"/>
        <c:axId val="251105416"/>
      </c:barChart>
      <c:catAx>
        <c:axId val="198449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600" b="1" i="0" u="none" strike="noStrike">
                <a:solidFill>
                  <a:srgbClr val="000000"/>
                </a:solidFill>
                <a:effectLst/>
                <a:latin typeface="Calibri"/>
              </a:defRPr>
            </a:pPr>
            <a:endParaRPr lang="en-US"/>
          </a:p>
        </c:txPr>
        <c:crossAx val="251105416"/>
        <c:crosses val="autoZero"/>
        <c:auto val="1"/>
        <c:lblAlgn val="ctr"/>
        <c:lblOffset val="100"/>
        <c:noMultiLvlLbl val="1"/>
      </c:catAx>
      <c:valAx>
        <c:axId val="251105416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200" b="0" i="0" u="none" strike="noStrike">
                <a:solidFill>
                  <a:srgbClr val="000000"/>
                </a:solidFill>
                <a:effectLst/>
                <a:latin typeface="Calibri"/>
              </a:defRPr>
            </a:pPr>
            <a:endParaRPr lang="en-US"/>
          </a:p>
        </c:txPr>
        <c:crossAx val="198449424"/>
        <c:crosses val="autoZero"/>
        <c:crossBetween val="between"/>
        <c:majorUnit val="0.3"/>
        <c:minorUnit val="0.1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55945400000000001"/>
          <c:y val="0.17755000000000001"/>
          <c:w val="0.252772"/>
          <c:h val="0.16802700000000001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000000"/>
              </a:solidFill>
              <a:effectLst/>
              <a:latin typeface="Calibri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6333"/>
          <c:y val="8.7365799999999993E-2"/>
          <c:w val="0.89366699999999999"/>
          <c:h val="0.7632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CDC</c:v>
                </c:pt>
              </c:strCache>
            </c:strRef>
          </c:tx>
          <c:spPr>
            <a:solidFill>
              <a:srgbClr val="000000"/>
            </a:solidFill>
            <a:ln w="12700" cap="flat">
              <a:noFill/>
              <a:miter lim="400000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4"/>
                <c:pt idx="0">
                  <c:v>3.0099999999999998E-2</c:v>
                </c:pt>
                <c:pt idx="1">
                  <c:v>7.6805999999999999E-2</c:v>
                </c:pt>
                <c:pt idx="2">
                  <c:v>2.3643000000000001E-2</c:v>
                </c:pt>
                <c:pt idx="3">
                  <c:v>5.8623000000000001E-2</c:v>
                </c:pt>
              </c:numLit>
            </c:plus>
            <c:spPr>
              <a:noFill/>
              <a:ln w="9525" cap="flat">
                <a:solidFill>
                  <a:srgbClr val="000000"/>
                </a:solidFill>
                <a:prstDash val="solid"/>
                <a:bevel/>
              </a:ln>
              <a:effectLst/>
            </c:spPr>
          </c:errBars>
          <c:cat>
            <c:strRef>
              <c:f>Sheet1!$B$1:$F$1</c:f>
              <c:strCache>
                <c:ptCount val="5"/>
                <c:pt idx="0">
                  <c:v>MCP 1</c:v>
                </c:pt>
                <c:pt idx="1">
                  <c:v>CD 86</c:v>
                </c:pt>
                <c:pt idx="2">
                  <c:v>CD 11b</c:v>
                </c:pt>
                <c:pt idx="4">
                  <c:v>IL 10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CDSp</c:v>
                </c:pt>
              </c:strCache>
            </c:strRef>
          </c:tx>
          <c:spPr>
            <a:blipFill rotWithShape="1">
              <a:blip xmlns:r="http://schemas.openxmlformats.org/officeDocument/2006/relationships" r:embed="rId1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4"/>
                <c:pt idx="0">
                  <c:v>2.5499999999999998E-2</c:v>
                </c:pt>
                <c:pt idx="1">
                  <c:v>3.4084999999999997E-2</c:v>
                </c:pt>
                <c:pt idx="2">
                  <c:v>5.5663999999999998E-2</c:v>
                </c:pt>
                <c:pt idx="3">
                  <c:v>6.2336999999999997E-2</c:v>
                </c:pt>
              </c:numLit>
            </c:plus>
            <c:spPr>
              <a:noFill/>
              <a:ln w="9525" cap="flat">
                <a:solidFill>
                  <a:srgbClr val="000000"/>
                </a:solidFill>
                <a:prstDash val="solid"/>
                <a:bevel/>
              </a:ln>
              <a:effectLst/>
            </c:spPr>
          </c:errBars>
          <c:cat>
            <c:strRef>
              <c:f>Sheet1!$B$1:$F$1</c:f>
              <c:strCache>
                <c:ptCount val="5"/>
                <c:pt idx="0">
                  <c:v>MCP 1</c:v>
                </c:pt>
                <c:pt idx="1">
                  <c:v>CD 86</c:v>
                </c:pt>
                <c:pt idx="2">
                  <c:v>CD 11b</c:v>
                </c:pt>
                <c:pt idx="4">
                  <c:v>IL 10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0.91339599999999999</c:v>
                </c:pt>
                <c:pt idx="1">
                  <c:v>0.92727499999999996</c:v>
                </c:pt>
                <c:pt idx="2">
                  <c:v>1.037169</c:v>
                </c:pt>
                <c:pt idx="4">
                  <c:v>0.95555100000000004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WDC</c:v>
                </c:pt>
              </c:strCache>
            </c:strRef>
          </c:tx>
          <c:spPr>
            <a:blipFill rotWithShape="1">
              <a:blip xmlns:r="http://schemas.openxmlformats.org/officeDocument/2006/relationships" r:embed="rId2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4"/>
                <c:pt idx="0">
                  <c:v>0.106492</c:v>
                </c:pt>
                <c:pt idx="1">
                  <c:v>2.6546E-2</c:v>
                </c:pt>
                <c:pt idx="2">
                  <c:v>0.111262</c:v>
                </c:pt>
                <c:pt idx="3">
                  <c:v>8.3599999999999994E-2</c:v>
                </c:pt>
              </c:numLit>
            </c:plus>
            <c:spPr>
              <a:noFill/>
              <a:ln w="9525" cap="flat">
                <a:solidFill>
                  <a:srgbClr val="000000"/>
                </a:solidFill>
                <a:prstDash val="solid"/>
                <a:bevel/>
              </a:ln>
              <a:effectLst/>
            </c:spPr>
          </c:errBars>
          <c:cat>
            <c:strRef>
              <c:f>Sheet1!$B$1:$F$1</c:f>
              <c:strCache>
                <c:ptCount val="5"/>
                <c:pt idx="0">
                  <c:v>MCP 1</c:v>
                </c:pt>
                <c:pt idx="1">
                  <c:v>CD 86</c:v>
                </c:pt>
                <c:pt idx="2">
                  <c:v>CD 11b</c:v>
                </c:pt>
                <c:pt idx="4">
                  <c:v>IL 10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2.2247919999999999</c:v>
                </c:pt>
                <c:pt idx="1">
                  <c:v>2.3001499999999999</c:v>
                </c:pt>
                <c:pt idx="2">
                  <c:v>1.7925800000000001</c:v>
                </c:pt>
                <c:pt idx="4">
                  <c:v>1.13768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WDSp</c:v>
                </c:pt>
              </c:strCache>
            </c:strRef>
          </c:tx>
          <c:spPr>
            <a:blipFill rotWithShape="1">
              <a:blip xmlns:r="http://schemas.openxmlformats.org/officeDocument/2006/relationships"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4"/>
                <c:pt idx="0">
                  <c:v>3.1898999999999997E-2</c:v>
                </c:pt>
                <c:pt idx="1">
                  <c:v>5.5056000000000001E-2</c:v>
                </c:pt>
                <c:pt idx="2">
                  <c:v>4.8431000000000002E-2</c:v>
                </c:pt>
                <c:pt idx="3">
                  <c:v>0.113284</c:v>
                </c:pt>
              </c:numLit>
            </c:plus>
            <c:spPr>
              <a:noFill/>
              <a:ln w="9525" cap="flat">
                <a:solidFill>
                  <a:srgbClr val="000000"/>
                </a:solidFill>
                <a:prstDash val="solid"/>
                <a:bevel/>
              </a:ln>
              <a:effectLst/>
            </c:spPr>
          </c:errBars>
          <c:cat>
            <c:strRef>
              <c:f>Sheet1!$B$1:$F$1</c:f>
              <c:strCache>
                <c:ptCount val="5"/>
                <c:pt idx="0">
                  <c:v>MCP 1</c:v>
                </c:pt>
                <c:pt idx="1">
                  <c:v>CD 86</c:v>
                </c:pt>
                <c:pt idx="2">
                  <c:v>CD 11b</c:v>
                </c:pt>
                <c:pt idx="4">
                  <c:v>IL 10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1.999897</c:v>
                </c:pt>
                <c:pt idx="1">
                  <c:v>2.0523440000000002</c:v>
                </c:pt>
                <c:pt idx="2">
                  <c:v>1.5976189999999999</c:v>
                </c:pt>
                <c:pt idx="4">
                  <c:v>1.6440900000000001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6138536"/>
        <c:axId val="436138928"/>
      </c:barChart>
      <c:catAx>
        <c:axId val="436138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600" b="1" i="0" u="none" strike="noStrike">
                <a:solidFill>
                  <a:srgbClr val="000000"/>
                </a:solidFill>
                <a:effectLst/>
                <a:latin typeface="Calibri"/>
              </a:defRPr>
            </a:pPr>
            <a:endParaRPr lang="en-US"/>
          </a:p>
        </c:txPr>
        <c:crossAx val="436138928"/>
        <c:crosses val="autoZero"/>
        <c:auto val="1"/>
        <c:lblAlgn val="ctr"/>
        <c:lblOffset val="100"/>
        <c:noMultiLvlLbl val="1"/>
      </c:catAx>
      <c:valAx>
        <c:axId val="436138928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200" b="0" i="0" u="none" strike="noStrike">
                <a:solidFill>
                  <a:srgbClr val="000000"/>
                </a:solidFill>
                <a:effectLst/>
                <a:latin typeface="Calibri"/>
              </a:defRPr>
            </a:pPr>
            <a:endParaRPr lang="en-US"/>
          </a:p>
        </c:txPr>
        <c:crossAx val="436138536"/>
        <c:crosses val="autoZero"/>
        <c:crossBetween val="between"/>
        <c:majorUnit val="0.6"/>
        <c:minorUnit val="0.3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2449900000000003"/>
          <c:y val="3.7059300000000003E-2"/>
          <c:w val="0.26391399999999998"/>
          <c:h val="0.3251780000000000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400" b="0" i="0" u="none" strike="noStrike">
              <a:solidFill>
                <a:srgbClr val="000000"/>
              </a:solidFill>
              <a:effectLst/>
              <a:latin typeface="Calibri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4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Body Level One</a:t>
            </a:r>
          </a:p>
          <a:p>
            <a:pPr lvl="1">
              <a:defRPr sz="1800" b="0"/>
            </a:pPr>
            <a:r>
              <a:rPr sz="2400" b="1"/>
              <a:t>Body Level Two</a:t>
            </a:r>
          </a:p>
          <a:p>
            <a:pPr lvl="2">
              <a:defRPr sz="1800" b="0"/>
            </a:pPr>
            <a:r>
              <a:rPr sz="2400" b="1"/>
              <a:t>Body Level Three</a:t>
            </a:r>
          </a:p>
          <a:p>
            <a:pPr lvl="3">
              <a:defRPr sz="1800" b="0"/>
            </a:pPr>
            <a:r>
              <a:rPr sz="2400" b="1"/>
              <a:t>Body Level Four</a:t>
            </a:r>
          </a:p>
          <a:p>
            <a:pPr lvl="4">
              <a:defRPr sz="1800" b="0"/>
            </a:pPr>
            <a:r>
              <a:rPr sz="2400" b="1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</a:p>
          <a:p>
            <a:pPr lvl="1">
              <a:defRPr sz="1800"/>
            </a:pPr>
            <a:r>
              <a:rPr sz="1400"/>
              <a:t>Body Level Two</a:t>
            </a:r>
          </a:p>
          <a:p>
            <a:pPr lvl="2">
              <a:defRPr sz="1800"/>
            </a:pPr>
            <a:r>
              <a:rPr sz="1400"/>
              <a:t>Body Level Three</a:t>
            </a:r>
          </a:p>
          <a:p>
            <a:pPr lvl="3">
              <a:defRPr sz="1800"/>
            </a:pPr>
            <a:r>
              <a:rPr sz="1400"/>
              <a:t>Body Level Four</a:t>
            </a:r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61704" y="1489084"/>
            <a:ext cx="473195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A                                                              B</a:t>
            </a:r>
          </a:p>
        </p:txBody>
      </p:sp>
      <p:graphicFrame>
        <p:nvGraphicFramePr>
          <p:cNvPr id="138" name="Chart 138"/>
          <p:cNvGraphicFramePr/>
          <p:nvPr/>
        </p:nvGraphicFramePr>
        <p:xfrm>
          <a:off x="4844468" y="1978532"/>
          <a:ext cx="3517002" cy="2776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9" name="Chart 139"/>
          <p:cNvGraphicFramePr/>
          <p:nvPr/>
        </p:nvGraphicFramePr>
        <p:xfrm>
          <a:off x="308663" y="1978532"/>
          <a:ext cx="3764330" cy="27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0" name="Shape 140"/>
          <p:cNvSpPr/>
          <p:nvPr/>
        </p:nvSpPr>
        <p:spPr>
          <a:xfrm>
            <a:off x="937327" y="2011692"/>
            <a:ext cx="25594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1" name="Shape 141"/>
          <p:cNvSpPr/>
          <p:nvPr/>
        </p:nvSpPr>
        <p:spPr>
          <a:xfrm>
            <a:off x="1625066" y="2019785"/>
            <a:ext cx="25594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2" name="Shape 142"/>
          <p:cNvSpPr/>
          <p:nvPr/>
        </p:nvSpPr>
        <p:spPr>
          <a:xfrm>
            <a:off x="2298053" y="2343635"/>
            <a:ext cx="25594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3" name="Shape 143"/>
          <p:cNvSpPr/>
          <p:nvPr/>
        </p:nvSpPr>
        <p:spPr>
          <a:xfrm>
            <a:off x="3754030" y="2497467"/>
            <a:ext cx="25594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4" name="Shape 144"/>
          <p:cNvSpPr/>
          <p:nvPr/>
        </p:nvSpPr>
        <p:spPr>
          <a:xfrm>
            <a:off x="1036532" y="1664117"/>
            <a:ext cx="7536494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1400" b="1" u="sng"/>
              <a:t>M1 Markers</a:t>
            </a:r>
            <a:r>
              <a:rPr sz="1400" b="1"/>
              <a:t>                                 </a:t>
            </a:r>
            <a:r>
              <a:rPr sz="1400" b="1" u="sng"/>
              <a:t>M2 Marker</a:t>
            </a:r>
            <a:r>
              <a:rPr sz="1400" b="1"/>
              <a:t>                            </a:t>
            </a:r>
            <a:r>
              <a:rPr sz="1400" b="1" u="sng"/>
              <a:t>           M2 / M2        </a:t>
            </a:r>
            <a:r>
              <a:rPr sz="1400" b="1"/>
              <a:t>             </a:t>
            </a:r>
            <a:r>
              <a:rPr sz="1400" b="1" u="sng"/>
              <a:t>M2 / Macrophage</a:t>
            </a:r>
          </a:p>
        </p:txBody>
      </p:sp>
      <p:sp>
        <p:nvSpPr>
          <p:cNvPr id="145" name="Shape 145"/>
          <p:cNvSpPr/>
          <p:nvPr/>
        </p:nvSpPr>
        <p:spPr>
          <a:xfrm>
            <a:off x="5584094" y="2512073"/>
            <a:ext cx="25594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6" name="Shape 146"/>
          <p:cNvSpPr/>
          <p:nvPr/>
        </p:nvSpPr>
        <p:spPr>
          <a:xfrm>
            <a:off x="6362279" y="2560795"/>
            <a:ext cx="25594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7" name="Shape 147"/>
          <p:cNvSpPr/>
          <p:nvPr/>
        </p:nvSpPr>
        <p:spPr>
          <a:xfrm>
            <a:off x="7924800" y="2050507"/>
            <a:ext cx="25594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*</a:t>
            </a:r>
          </a:p>
        </p:txBody>
      </p:sp>
      <p:sp>
        <p:nvSpPr>
          <p:cNvPr id="148" name="Shape 148"/>
          <p:cNvSpPr/>
          <p:nvPr/>
        </p:nvSpPr>
        <p:spPr>
          <a:xfrm rot="16200000">
            <a:off x="3839598" y="3135311"/>
            <a:ext cx="1800707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 b="1"/>
            </a:lvl1pPr>
          </a:lstStyle>
          <a:p>
            <a:pPr lvl="0">
              <a:defRPr sz="1800" b="0"/>
            </a:pPr>
            <a:r>
              <a:rPr sz="1400" b="1"/>
              <a:t>Ratio of M2/M1 mRNA</a:t>
            </a:r>
          </a:p>
        </p:txBody>
      </p:sp>
      <p:sp>
        <p:nvSpPr>
          <p:cNvPr id="149" name="Shape 149"/>
          <p:cNvSpPr/>
          <p:nvPr/>
        </p:nvSpPr>
        <p:spPr>
          <a:xfrm rot="16200000">
            <a:off x="-880699" y="3156059"/>
            <a:ext cx="2131478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 b="1"/>
            </a:lvl1pPr>
          </a:lstStyle>
          <a:p>
            <a:pPr lvl="0">
              <a:defRPr sz="1800" b="0"/>
            </a:pPr>
            <a:r>
              <a:rPr sz="1400" b="1"/>
              <a:t>Fold change in mRNA levels</a:t>
            </a:r>
          </a:p>
        </p:txBody>
      </p:sp>
      <p:sp>
        <p:nvSpPr>
          <p:cNvPr id="150" name="Shape 150"/>
          <p:cNvSpPr/>
          <p:nvPr/>
        </p:nvSpPr>
        <p:spPr>
          <a:xfrm>
            <a:off x="5257800" y="4555816"/>
            <a:ext cx="2970868" cy="5740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1600" b="1"/>
              <a:t>  </a:t>
            </a:r>
            <a:r>
              <a:rPr sz="1600" b="1" u="sng"/>
              <a:t>IL 10</a:t>
            </a:r>
            <a:r>
              <a:rPr sz="1600" b="1"/>
              <a:t>       </a:t>
            </a:r>
            <a:r>
              <a:rPr sz="1600" b="1" u="sng"/>
              <a:t>IL 10</a:t>
            </a:r>
            <a:r>
              <a:rPr sz="1600" b="1"/>
              <a:t>                          </a:t>
            </a:r>
            <a:r>
              <a:rPr sz="1600" b="1" u="sng"/>
              <a:t>IL 10</a:t>
            </a:r>
          </a:p>
          <a:p>
            <a:pPr lvl="0"/>
            <a:r>
              <a:rPr sz="1600" b="1"/>
              <a:t>MCP 1     CD 86                      CD 11b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 Neue</vt:lpstr>
      <vt:lpstr>Default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Hunter, Brenda</dc:creator>
  <cp:lastModifiedBy>Hunter, Brenda</cp:lastModifiedBy>
  <cp:revision>3</cp:revision>
  <dcterms:modified xsi:type="dcterms:W3CDTF">2015-05-04T15:32:48Z</dcterms:modified>
</cp:coreProperties>
</file>