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1F6"/>
    <a:srgbClr val="0087CE"/>
    <a:srgbClr val="622AB6"/>
    <a:srgbClr val="522398"/>
    <a:srgbClr val="5A27A7"/>
    <a:srgbClr val="178088"/>
    <a:srgbClr val="0E6A72"/>
    <a:srgbClr val="00459A"/>
    <a:srgbClr val="002A5C"/>
    <a:srgbClr val="D8166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4628" autoAdjust="0"/>
  </p:normalViewPr>
  <p:slideViewPr>
    <p:cSldViewPr>
      <p:cViewPr varScale="1">
        <p:scale>
          <a:sx n="47" d="100"/>
          <a:sy n="47" d="100"/>
        </p:scale>
        <p:origin x="-14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0A1F6"/>
              </a:buClr>
              <a:defRPr/>
            </a:lvl1pPr>
            <a:lvl2pPr>
              <a:buClr>
                <a:srgbClr val="00A1F6"/>
              </a:buClr>
              <a:defRPr/>
            </a:lvl2pPr>
            <a:lvl3pPr>
              <a:buClr>
                <a:srgbClr val="00A1F6"/>
              </a:buClr>
              <a:defRPr/>
            </a:lvl3pPr>
            <a:lvl4pPr>
              <a:buClr>
                <a:srgbClr val="00A1F6"/>
              </a:buClr>
              <a:defRPr/>
            </a:lvl4pPr>
            <a:lvl5pPr>
              <a:buClr>
                <a:srgbClr val="00A1F6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reference text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52400" y="162000"/>
            <a:ext cx="7507465" cy="6595329"/>
            <a:chOff x="152400" y="162000"/>
            <a:chExt cx="7507465" cy="6595329"/>
          </a:xfrm>
        </p:grpSpPr>
        <p:pic>
          <p:nvPicPr>
            <p:cNvPr id="7" name="Picture 6" descr="Adis_whit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2400" y="6574464"/>
              <a:ext cx="653742" cy="182865"/>
            </a:xfrm>
            <a:prstGeom prst="rect">
              <a:avLst/>
            </a:prstGeom>
          </p:spPr>
        </p:pic>
        <p:pic>
          <p:nvPicPr>
            <p:cNvPr id="8" name="Picture 7" descr="open_access_icon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732000" y="162000"/>
              <a:ext cx="927865" cy="32961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ain Head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2865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848000" y="82800"/>
            <a:ext cx="1296000" cy="461665"/>
          </a:xfrm>
          <a:prstGeom prst="rect">
            <a:avLst/>
          </a:prstGeom>
          <a:solidFill>
            <a:srgbClr val="00A1F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Trebuchet MS" pitchFamily="34" charset="0"/>
              </a:rPr>
              <a:t>PEER REVIEWED SUMMARY SLIDE</a:t>
            </a:r>
            <a:endParaRPr lang="en-US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0087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00A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rgbClr val="00459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1"/>
            <a:ext cx="8686800" cy="4800600"/>
          </a:xfrm>
        </p:spPr>
        <p:txBody>
          <a:bodyPr/>
          <a:lstStyle/>
          <a:p>
            <a:pPr lvl="0"/>
            <a:r>
              <a:rPr lang="en-US" dirty="0"/>
              <a:t>The topical analgesic 5</a:t>
            </a:r>
            <a:r>
              <a:rPr lang="en-US"/>
              <a:t>% </a:t>
            </a:r>
            <a:r>
              <a:rPr lang="en-US" smtClean="0"/>
              <a:t>lidocaine medicated </a:t>
            </a:r>
            <a:r>
              <a:rPr lang="en-US" dirty="0"/>
              <a:t>plaster shows an excellent safety profile in the management of postherpetic neuralgia with a low treatment discontinuation rate.</a:t>
            </a:r>
            <a:endParaRPr lang="en-GB" dirty="0"/>
          </a:p>
          <a:p>
            <a:pPr lvl="0"/>
            <a:r>
              <a:rPr lang="en-US" dirty="0"/>
              <a:t>The majority of the mostly mild to moderate side effects were skin-related.</a:t>
            </a:r>
            <a:endParaRPr lang="en-GB" dirty="0"/>
          </a:p>
          <a:p>
            <a:pPr lvl="0"/>
            <a:r>
              <a:rPr lang="en-US" dirty="0"/>
              <a:t>Owing to a low systemic uptake, there is a minimal risk for systemic adverse drug reactions; the plaster is therefore suitable for long-term pain treatment.</a:t>
            </a:r>
            <a:endParaRPr lang="en-GB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err="1" smtClean="0"/>
              <a:t>Navez</a:t>
            </a:r>
            <a:r>
              <a:rPr lang="en-US" dirty="0" smtClean="0"/>
              <a:t>  ML, et al. Pain </a:t>
            </a:r>
            <a:r>
              <a:rPr lang="en-US" dirty="0" err="1" smtClean="0"/>
              <a:t>Ther</a:t>
            </a:r>
            <a:r>
              <a:rPr lang="en-US" dirty="0" smtClean="0"/>
              <a:t>. </a:t>
            </a:r>
            <a:r>
              <a:rPr lang="en-US" smtClean="0"/>
              <a:t>2015.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600" y="5621923"/>
            <a:ext cx="8686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prstClr val="black"/>
                </a:solidFill>
              </a:rPr>
              <a:t>This summary slide represents the opinions of the authors. </a:t>
            </a:r>
            <a:r>
              <a:rPr lang="en-US" sz="1100" dirty="0"/>
              <a:t>Writing and editorial assistance for the preparation of the manuscript was provided by </a:t>
            </a:r>
            <a:r>
              <a:rPr lang="en-US" sz="1100" dirty="0" err="1"/>
              <a:t>Elke</a:t>
            </a:r>
            <a:r>
              <a:rPr lang="en-US" sz="1100" dirty="0"/>
              <a:t> </a:t>
            </a:r>
            <a:r>
              <a:rPr lang="en-US" sz="1100" dirty="0" err="1"/>
              <a:t>Grosselindemann</a:t>
            </a:r>
            <a:r>
              <a:rPr lang="en-US" sz="1100" dirty="0"/>
              <a:t> and Birgit Brett. This assistance and the publication fee was supported by </a:t>
            </a:r>
            <a:r>
              <a:rPr lang="en-US" sz="1100" dirty="0" err="1"/>
              <a:t>Grünenthal</a:t>
            </a:r>
            <a:r>
              <a:rPr lang="en-US" sz="1100" dirty="0"/>
              <a:t> GmbH, Aachen, Germany. </a:t>
            </a:r>
            <a:r>
              <a:rPr lang="en-GB" sz="1100" dirty="0" smtClean="0">
                <a:solidFill>
                  <a:prstClr val="black"/>
                </a:solidFill>
              </a:rPr>
              <a:t>For </a:t>
            </a:r>
            <a:r>
              <a:rPr lang="en-GB" sz="1100" dirty="0">
                <a:solidFill>
                  <a:prstClr val="black"/>
                </a:solidFill>
              </a:rPr>
              <a:t>a full list of acknowledgments and conflicts of interest for all authors of this article, please see the full text online. </a:t>
            </a:r>
            <a:r>
              <a:rPr lang="en-US" sz="1100" dirty="0">
                <a:solidFill>
                  <a:prstClr val="black"/>
                </a:solidFill>
              </a:rPr>
              <a:t>Copyright © The </a:t>
            </a:r>
            <a:r>
              <a:rPr lang="en-US" sz="1100" dirty="0" smtClean="0">
                <a:solidFill>
                  <a:prstClr val="black"/>
                </a:solidFill>
              </a:rPr>
              <a:t>Author(s) 2015. </a:t>
            </a:r>
            <a:r>
              <a:rPr lang="en-US" sz="1100" dirty="0">
                <a:solidFill>
                  <a:prstClr val="black"/>
                </a:solidFill>
              </a:rPr>
              <a:t>Creative Commons Attribution Noncommercial License (CC BY-NC).</a:t>
            </a:r>
            <a:endParaRPr lang="en-GB" sz="11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Slide 1</vt:lpstr>
    </vt:vector>
  </TitlesOfParts>
  <Company>Springer-SBM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hayw01</dc:creator>
  <cp:lastModifiedBy>Elke Grosselindemann</cp:lastModifiedBy>
  <cp:revision>44</cp:revision>
  <dcterms:created xsi:type="dcterms:W3CDTF">2010-11-02T11:52:55Z</dcterms:created>
  <dcterms:modified xsi:type="dcterms:W3CDTF">2015-03-24T04:51:19Z</dcterms:modified>
</cp:coreProperties>
</file>