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oyera\Documents\HAREC\PVY\Real%20Time%20QRTPCR\Genes_for_RealTimePC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oyera\Documents\HAREC\PVY\Real%20Time%20QRTPCR\Genes_for_RealTimePC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oyera\Documents\HAREC\PVY\Real%20Time%20QRTPCR\Genes_for_RealTimePC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oyera\Documents\HAREC\PVY\Real%20Time%20QRTPCR\Genes_for_RealTimePC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50"/>
            </a:pPr>
            <a:r>
              <a:rPr lang="en-US" sz="1050"/>
              <a:t>PGSC0003DMG400024770</a:t>
            </a:r>
          </a:p>
        </c:rich>
      </c:tx>
      <c:layout>
        <c:manualLayout>
          <c:xMode val="edge"/>
          <c:yMode val="edge"/>
          <c:x val="0.16258760418105633"/>
          <c:y val="9.7465886939571145E-3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'Po_qPCR-3 4-8-15'!$Y$16</c:f>
              <c:strCache>
                <c:ptCount val="1"/>
                <c:pt idx="0">
                  <c:v>RNA-Seq</c:v>
                </c:pt>
              </c:strCache>
            </c:strRef>
          </c:tx>
          <c:invertIfNegative val="0"/>
          <c:cat>
            <c:strRef>
              <c:f>'Po_qPCR-3 4-8-15'!$Z$15:$AE$15</c:f>
              <c:strCache>
                <c:ptCount val="6"/>
                <c:pt idx="0">
                  <c:v>PR-O_4h</c:v>
                </c:pt>
                <c:pt idx="1">
                  <c:v>PR-O_10h</c:v>
                </c:pt>
                <c:pt idx="2">
                  <c:v>PR-NTN_4h</c:v>
                </c:pt>
                <c:pt idx="3">
                  <c:v>PR-NTN_10h</c:v>
                </c:pt>
                <c:pt idx="4">
                  <c:v>RB-O_4h</c:v>
                </c:pt>
                <c:pt idx="5">
                  <c:v>RB-O_10h</c:v>
                </c:pt>
              </c:strCache>
            </c:strRef>
          </c:cat>
          <c:val>
            <c:numRef>
              <c:f>'Po_qPCR-3 4-8-15'!$Z$16:$AE$16</c:f>
              <c:numCache>
                <c:formatCode>General</c:formatCode>
                <c:ptCount val="6"/>
                <c:pt idx="0" formatCode="0.00000">
                  <c:v>-1.6373684861383395</c:v>
                </c:pt>
                <c:pt idx="1">
                  <c:v>1.2780780888392449</c:v>
                </c:pt>
                <c:pt idx="2">
                  <c:v>-1.56406</c:v>
                </c:pt>
                <c:pt idx="3">
                  <c:v>1.57836</c:v>
                </c:pt>
                <c:pt idx="4">
                  <c:v>-1.47977</c:v>
                </c:pt>
                <c:pt idx="5">
                  <c:v>0.16</c:v>
                </c:pt>
              </c:numCache>
            </c:numRef>
          </c:val>
        </c:ser>
        <c:ser>
          <c:idx val="1"/>
          <c:order val="1"/>
          <c:tx>
            <c:strRef>
              <c:f>'Po_qPCR-3 4-8-15'!$Y$17</c:f>
              <c:strCache>
                <c:ptCount val="1"/>
                <c:pt idx="0">
                  <c:v>RealTime</c:v>
                </c:pt>
              </c:strCache>
            </c:strRef>
          </c:tx>
          <c:invertIfNegative val="0"/>
          <c:cat>
            <c:strRef>
              <c:f>'Po_qPCR-3 4-8-15'!$Z$15:$AE$15</c:f>
              <c:strCache>
                <c:ptCount val="6"/>
                <c:pt idx="0">
                  <c:v>PR-O_4h</c:v>
                </c:pt>
                <c:pt idx="1">
                  <c:v>PR-O_10h</c:v>
                </c:pt>
                <c:pt idx="2">
                  <c:v>PR-NTN_4h</c:v>
                </c:pt>
                <c:pt idx="3">
                  <c:v>PR-NTN_10h</c:v>
                </c:pt>
                <c:pt idx="4">
                  <c:v>RB-O_4h</c:v>
                </c:pt>
                <c:pt idx="5">
                  <c:v>RB-O_10h</c:v>
                </c:pt>
              </c:strCache>
            </c:strRef>
          </c:cat>
          <c:val>
            <c:numRef>
              <c:f>'Po_qPCR-3 4-8-15'!$Z$17:$AE$17</c:f>
              <c:numCache>
                <c:formatCode>General</c:formatCode>
                <c:ptCount val="6"/>
                <c:pt idx="0" formatCode="0.00000">
                  <c:v>-1.5488888888888896</c:v>
                </c:pt>
                <c:pt idx="1">
                  <c:v>1.619999999999999</c:v>
                </c:pt>
                <c:pt idx="2">
                  <c:v>-1.54</c:v>
                </c:pt>
                <c:pt idx="3">
                  <c:v>2.330000000000001</c:v>
                </c:pt>
                <c:pt idx="4">
                  <c:v>-1.9811111111111119</c:v>
                </c:pt>
                <c:pt idx="5">
                  <c:v>-0.18444444444444391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572160"/>
        <c:axId val="74573696"/>
      </c:barChart>
      <c:catAx>
        <c:axId val="74572160"/>
        <c:scaling>
          <c:orientation val="minMax"/>
        </c:scaling>
        <c:delete val="0"/>
        <c:axPos val="b"/>
        <c:majorTickMark val="out"/>
        <c:minorTickMark val="none"/>
        <c:tickLblPos val="nextTo"/>
        <c:crossAx val="74573696"/>
        <c:crosses val="autoZero"/>
        <c:auto val="1"/>
        <c:lblAlgn val="ctr"/>
        <c:lblOffset val="100"/>
        <c:noMultiLvlLbl val="0"/>
      </c:catAx>
      <c:valAx>
        <c:axId val="745736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Log(FC)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74572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50"/>
            </a:pPr>
            <a:r>
              <a:rPr lang="en-US" sz="1050"/>
              <a:t>PGSC0003DMG400002880</a:t>
            </a:r>
          </a:p>
        </c:rich>
      </c:tx>
      <c:layout>
        <c:manualLayout>
          <c:xMode val="edge"/>
          <c:yMode val="edge"/>
          <c:x val="0.15673949290394296"/>
          <c:y val="4.8396844983000136E-3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'Po_qPCR-5 4-8-15'!$X$20</c:f>
              <c:strCache>
                <c:ptCount val="1"/>
                <c:pt idx="0">
                  <c:v>RNA-Seq</c:v>
                </c:pt>
              </c:strCache>
            </c:strRef>
          </c:tx>
          <c:invertIfNegative val="0"/>
          <c:cat>
            <c:strRef>
              <c:f>'Po_qPCR-5 4-8-15'!$Y$19:$AD$19</c:f>
              <c:strCache>
                <c:ptCount val="6"/>
                <c:pt idx="0">
                  <c:v>PR-O_4h</c:v>
                </c:pt>
                <c:pt idx="1">
                  <c:v>PR-O_10h</c:v>
                </c:pt>
                <c:pt idx="2">
                  <c:v>PR-NTN_4h</c:v>
                </c:pt>
                <c:pt idx="3">
                  <c:v>PR-NTN_10h</c:v>
                </c:pt>
                <c:pt idx="4">
                  <c:v>RB-O_4h</c:v>
                </c:pt>
                <c:pt idx="5">
                  <c:v>RB-O_10h</c:v>
                </c:pt>
              </c:strCache>
            </c:strRef>
          </c:cat>
          <c:val>
            <c:numRef>
              <c:f>'Po_qPCR-5 4-8-15'!$Y$20:$AD$20</c:f>
              <c:numCache>
                <c:formatCode>General</c:formatCode>
                <c:ptCount val="6"/>
                <c:pt idx="0">
                  <c:v>-0.14000000000000001</c:v>
                </c:pt>
                <c:pt idx="1">
                  <c:v>1.4909008510763595</c:v>
                </c:pt>
                <c:pt idx="2">
                  <c:v>-1.66587</c:v>
                </c:pt>
                <c:pt idx="3">
                  <c:v>2.8359800000000002</c:v>
                </c:pt>
                <c:pt idx="4">
                  <c:v>-1.5861400000000001</c:v>
                </c:pt>
                <c:pt idx="5">
                  <c:v>2.8423799999999999</c:v>
                </c:pt>
              </c:numCache>
            </c:numRef>
          </c:val>
        </c:ser>
        <c:ser>
          <c:idx val="1"/>
          <c:order val="1"/>
          <c:tx>
            <c:strRef>
              <c:f>'Po_qPCR-5 4-8-15'!$X$21</c:f>
              <c:strCache>
                <c:ptCount val="1"/>
                <c:pt idx="0">
                  <c:v>RealTime</c:v>
                </c:pt>
              </c:strCache>
            </c:strRef>
          </c:tx>
          <c:invertIfNegative val="0"/>
          <c:cat>
            <c:strRef>
              <c:f>'Po_qPCR-5 4-8-15'!$Y$19:$AD$19</c:f>
              <c:strCache>
                <c:ptCount val="6"/>
                <c:pt idx="0">
                  <c:v>PR-O_4h</c:v>
                </c:pt>
                <c:pt idx="1">
                  <c:v>PR-O_10h</c:v>
                </c:pt>
                <c:pt idx="2">
                  <c:v>PR-NTN_4h</c:v>
                </c:pt>
                <c:pt idx="3">
                  <c:v>PR-NTN_10h</c:v>
                </c:pt>
                <c:pt idx="4">
                  <c:v>RB-O_4h</c:v>
                </c:pt>
                <c:pt idx="5">
                  <c:v>RB-O_10h</c:v>
                </c:pt>
              </c:strCache>
            </c:strRef>
          </c:cat>
          <c:val>
            <c:numRef>
              <c:f>'Po_qPCR-5 4-8-15'!$Y$21:$AD$21</c:f>
              <c:numCache>
                <c:formatCode>General</c:formatCode>
                <c:ptCount val="6"/>
                <c:pt idx="0" formatCode="0.00000">
                  <c:v>-0.51333333333333286</c:v>
                </c:pt>
                <c:pt idx="1">
                  <c:v>2.262222222222221</c:v>
                </c:pt>
                <c:pt idx="2">
                  <c:v>-1.99</c:v>
                </c:pt>
                <c:pt idx="3">
                  <c:v>3.2511111111111104</c:v>
                </c:pt>
                <c:pt idx="4">
                  <c:v>-1.859999999999999</c:v>
                </c:pt>
                <c:pt idx="5">
                  <c:v>3.0494444444444464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088832"/>
        <c:axId val="76090368"/>
      </c:barChart>
      <c:catAx>
        <c:axId val="76088832"/>
        <c:scaling>
          <c:orientation val="minMax"/>
        </c:scaling>
        <c:delete val="0"/>
        <c:axPos val="b"/>
        <c:majorTickMark val="out"/>
        <c:minorTickMark val="none"/>
        <c:tickLblPos val="nextTo"/>
        <c:crossAx val="76090368"/>
        <c:crosses val="autoZero"/>
        <c:auto val="1"/>
        <c:lblAlgn val="ctr"/>
        <c:lblOffset val="100"/>
        <c:noMultiLvlLbl val="0"/>
      </c:catAx>
      <c:valAx>
        <c:axId val="760903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Log(FC)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crossAx val="76088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50"/>
            </a:pPr>
            <a:r>
              <a:rPr lang="en-US" sz="1050"/>
              <a:t>PGSC0003DMG400009514</a:t>
            </a:r>
          </a:p>
        </c:rich>
      </c:tx>
      <c:layout>
        <c:manualLayout>
          <c:xMode val="edge"/>
          <c:yMode val="edge"/>
          <c:x val="0.17390266841644797"/>
          <c:y val="4.1666666666666664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'Po_qPCR-2 4-20-15'!$N$2</c:f>
              <c:strCache>
                <c:ptCount val="1"/>
                <c:pt idx="0">
                  <c:v>RNA-Seq</c:v>
                </c:pt>
              </c:strCache>
            </c:strRef>
          </c:tx>
          <c:invertIfNegative val="0"/>
          <c:cat>
            <c:strRef>
              <c:f>'Po_qPCR-2 4-20-15'!$O$1:$T$1</c:f>
              <c:strCache>
                <c:ptCount val="6"/>
                <c:pt idx="0">
                  <c:v>PR-O_4h</c:v>
                </c:pt>
                <c:pt idx="1">
                  <c:v>PR-O_10h</c:v>
                </c:pt>
                <c:pt idx="2">
                  <c:v>PR-NTN_4h</c:v>
                </c:pt>
                <c:pt idx="3">
                  <c:v>PR-NTN_10h</c:v>
                </c:pt>
                <c:pt idx="4">
                  <c:v>RB-O_4h</c:v>
                </c:pt>
                <c:pt idx="5">
                  <c:v>RB-O_10h</c:v>
                </c:pt>
              </c:strCache>
            </c:strRef>
          </c:cat>
          <c:val>
            <c:numRef>
              <c:f>'Po_qPCR-2 4-20-15'!$O$2:$T$2</c:f>
              <c:numCache>
                <c:formatCode>General</c:formatCode>
                <c:ptCount val="6"/>
                <c:pt idx="0" formatCode="0.00000">
                  <c:v>1.1183355138104092</c:v>
                </c:pt>
                <c:pt idx="1">
                  <c:v>0.86666359309192298</c:v>
                </c:pt>
                <c:pt idx="2">
                  <c:v>1.0900000000000001</c:v>
                </c:pt>
                <c:pt idx="3">
                  <c:v>0.96155500000000005</c:v>
                </c:pt>
                <c:pt idx="4">
                  <c:v>1.7620100000000001</c:v>
                </c:pt>
                <c:pt idx="5">
                  <c:v>0.96119200000000005</c:v>
                </c:pt>
              </c:numCache>
            </c:numRef>
          </c:val>
        </c:ser>
        <c:ser>
          <c:idx val="1"/>
          <c:order val="1"/>
          <c:tx>
            <c:strRef>
              <c:f>'Po_qPCR-2 4-20-15'!$N$3</c:f>
              <c:strCache>
                <c:ptCount val="1"/>
                <c:pt idx="0">
                  <c:v>RealTime</c:v>
                </c:pt>
              </c:strCache>
            </c:strRef>
          </c:tx>
          <c:invertIfNegative val="0"/>
          <c:cat>
            <c:strRef>
              <c:f>'Po_qPCR-2 4-20-15'!$O$1:$T$1</c:f>
              <c:strCache>
                <c:ptCount val="6"/>
                <c:pt idx="0">
                  <c:v>PR-O_4h</c:v>
                </c:pt>
                <c:pt idx="1">
                  <c:v>PR-O_10h</c:v>
                </c:pt>
                <c:pt idx="2">
                  <c:v>PR-NTN_4h</c:v>
                </c:pt>
                <c:pt idx="3">
                  <c:v>PR-NTN_10h</c:v>
                </c:pt>
                <c:pt idx="4">
                  <c:v>RB-O_4h</c:v>
                </c:pt>
                <c:pt idx="5">
                  <c:v>RB-O_10h</c:v>
                </c:pt>
              </c:strCache>
            </c:strRef>
          </c:cat>
          <c:val>
            <c:numRef>
              <c:f>'Po_qPCR-2 4-20-15'!$O$3:$T$3</c:f>
              <c:numCache>
                <c:formatCode>General</c:formatCode>
                <c:ptCount val="6"/>
                <c:pt idx="0" formatCode="0.00000">
                  <c:v>1.0766666666666644</c:v>
                </c:pt>
                <c:pt idx="1">
                  <c:v>1.0933333333333337</c:v>
                </c:pt>
                <c:pt idx="2">
                  <c:v>0.89444444444444393</c:v>
                </c:pt>
                <c:pt idx="3">
                  <c:v>1.4288888888888913</c:v>
                </c:pt>
                <c:pt idx="4">
                  <c:v>1.4355555555555553</c:v>
                </c:pt>
                <c:pt idx="5">
                  <c:v>0.83888888888888957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120448"/>
        <c:axId val="76121984"/>
      </c:barChart>
      <c:catAx>
        <c:axId val="76120448"/>
        <c:scaling>
          <c:orientation val="minMax"/>
        </c:scaling>
        <c:delete val="0"/>
        <c:axPos val="b"/>
        <c:majorTickMark val="out"/>
        <c:minorTickMark val="none"/>
        <c:tickLblPos val="nextTo"/>
        <c:crossAx val="76121984"/>
        <c:crosses val="autoZero"/>
        <c:auto val="1"/>
        <c:lblAlgn val="ctr"/>
        <c:lblOffset val="100"/>
        <c:noMultiLvlLbl val="0"/>
      </c:catAx>
      <c:valAx>
        <c:axId val="761219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Log(FC)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761204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50"/>
            </a:pPr>
            <a:r>
              <a:rPr lang="en-US" sz="1050" b="1" i="0" baseline="0">
                <a:effectLst/>
              </a:rPr>
              <a:t>PGSC0003DMG400011740</a:t>
            </a:r>
            <a:endParaRPr lang="en-US" sz="1050">
              <a:effectLst/>
            </a:endParaRPr>
          </a:p>
        </c:rich>
      </c:tx>
      <c:layout>
        <c:manualLayout>
          <c:xMode val="edge"/>
          <c:yMode val="edge"/>
          <c:x val="0.14747432886678638"/>
          <c:y val="3.6549707602339179E-2"/>
        </c:manualLayout>
      </c:layout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'Po_qPCR-4 4-20-15'!$W$22</c:f>
              <c:strCache>
                <c:ptCount val="1"/>
                <c:pt idx="0">
                  <c:v>RNA-Seq</c:v>
                </c:pt>
              </c:strCache>
            </c:strRef>
          </c:tx>
          <c:invertIfNegative val="0"/>
          <c:cat>
            <c:strRef>
              <c:f>'Po_qPCR-4 4-20-15'!$X$21:$AC$21</c:f>
              <c:strCache>
                <c:ptCount val="6"/>
                <c:pt idx="0">
                  <c:v>PR-O_4h</c:v>
                </c:pt>
                <c:pt idx="1">
                  <c:v>PR-O_10h</c:v>
                </c:pt>
                <c:pt idx="2">
                  <c:v>PR-NTN_4h</c:v>
                </c:pt>
                <c:pt idx="3">
                  <c:v>PR-NTN_10h</c:v>
                </c:pt>
                <c:pt idx="4">
                  <c:v>RB-O_4h</c:v>
                </c:pt>
                <c:pt idx="5">
                  <c:v>RB-O_10h</c:v>
                </c:pt>
              </c:strCache>
            </c:strRef>
          </c:cat>
          <c:val>
            <c:numRef>
              <c:f>'Po_qPCR-4 4-20-15'!$X$22:$AC$22</c:f>
              <c:numCache>
                <c:formatCode>General</c:formatCode>
                <c:ptCount val="6"/>
                <c:pt idx="0" formatCode="0.00000">
                  <c:v>-0.86759925238447577</c:v>
                </c:pt>
                <c:pt idx="1">
                  <c:v>0.79133375981663168</c:v>
                </c:pt>
                <c:pt idx="2">
                  <c:v>1.01607</c:v>
                </c:pt>
                <c:pt idx="3">
                  <c:v>1.3855900000000001</c:v>
                </c:pt>
                <c:pt idx="4">
                  <c:v>-1.9592700000000001</c:v>
                </c:pt>
                <c:pt idx="5">
                  <c:v>-0.75</c:v>
                </c:pt>
              </c:numCache>
            </c:numRef>
          </c:val>
        </c:ser>
        <c:ser>
          <c:idx val="1"/>
          <c:order val="1"/>
          <c:tx>
            <c:strRef>
              <c:f>'Po_qPCR-4 4-20-15'!$W$23</c:f>
              <c:strCache>
                <c:ptCount val="1"/>
                <c:pt idx="0">
                  <c:v>RealTime</c:v>
                </c:pt>
              </c:strCache>
            </c:strRef>
          </c:tx>
          <c:invertIfNegative val="0"/>
          <c:cat>
            <c:strRef>
              <c:f>'Po_qPCR-4 4-20-15'!$X$21:$AC$21</c:f>
              <c:strCache>
                <c:ptCount val="6"/>
                <c:pt idx="0">
                  <c:v>PR-O_4h</c:v>
                </c:pt>
                <c:pt idx="1">
                  <c:v>PR-O_10h</c:v>
                </c:pt>
                <c:pt idx="2">
                  <c:v>PR-NTN_4h</c:v>
                </c:pt>
                <c:pt idx="3">
                  <c:v>PR-NTN_10h</c:v>
                </c:pt>
                <c:pt idx="4">
                  <c:v>RB-O_4h</c:v>
                </c:pt>
                <c:pt idx="5">
                  <c:v>RB-O_10h</c:v>
                </c:pt>
              </c:strCache>
            </c:strRef>
          </c:cat>
          <c:val>
            <c:numRef>
              <c:f>'Po_qPCR-4 4-20-15'!$X$23:$AC$23</c:f>
              <c:numCache>
                <c:formatCode>General</c:formatCode>
                <c:ptCount val="6"/>
                <c:pt idx="0" formatCode="0.00000">
                  <c:v>-1.0009999999999999</c:v>
                </c:pt>
                <c:pt idx="1">
                  <c:v>0.63444444444444514</c:v>
                </c:pt>
                <c:pt idx="2">
                  <c:v>0.96</c:v>
                </c:pt>
                <c:pt idx="3">
                  <c:v>1.5611111111111122</c:v>
                </c:pt>
                <c:pt idx="4">
                  <c:v>-2.4955555555555557</c:v>
                </c:pt>
                <c:pt idx="5">
                  <c:v>-1.2216666666666667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270016"/>
        <c:axId val="77271808"/>
      </c:barChart>
      <c:catAx>
        <c:axId val="77270016"/>
        <c:scaling>
          <c:orientation val="minMax"/>
        </c:scaling>
        <c:delete val="0"/>
        <c:axPos val="b"/>
        <c:majorTickMark val="out"/>
        <c:minorTickMark val="none"/>
        <c:tickLblPos val="nextTo"/>
        <c:crossAx val="77271808"/>
        <c:crosses val="autoZero"/>
        <c:auto val="1"/>
        <c:lblAlgn val="ctr"/>
        <c:lblOffset val="100"/>
        <c:noMultiLvlLbl val="0"/>
      </c:catAx>
      <c:valAx>
        <c:axId val="772718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Log(FC)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772700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333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45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51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6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80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96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8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88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46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3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F20A3-4E9B-4EC3-81A3-509CFD4F5096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ADA4F-F18C-4268-8CF1-F4A9E4BB8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7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880466"/>
              </p:ext>
            </p:extLst>
          </p:nvPr>
        </p:nvGraphicFramePr>
        <p:xfrm>
          <a:off x="76200" y="176795"/>
          <a:ext cx="4343400" cy="2606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1789345"/>
              </p:ext>
            </p:extLst>
          </p:nvPr>
        </p:nvGraphicFramePr>
        <p:xfrm>
          <a:off x="4767945" y="176795"/>
          <a:ext cx="4343398" cy="262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52233" y="5514201"/>
            <a:ext cx="2255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*, ≤ 0.05; **, ≤ 0.01, ***, ≤ 0.005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 rot="5400000">
            <a:off x="814064" y="2297145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694674" y="2301521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11" name="Rectangle 10"/>
          <p:cNvSpPr/>
          <p:nvPr/>
        </p:nvSpPr>
        <p:spPr>
          <a:xfrm rot="5400000">
            <a:off x="1189748" y="696099"/>
            <a:ext cx="2551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</a:t>
            </a:r>
            <a:endParaRPr lang="en-US" sz="1100" dirty="0"/>
          </a:p>
        </p:txBody>
      </p:sp>
      <p:sp>
        <p:nvSpPr>
          <p:cNvPr id="12" name="Rectangle 11"/>
          <p:cNvSpPr/>
          <p:nvPr/>
        </p:nvSpPr>
        <p:spPr>
          <a:xfrm rot="5400000">
            <a:off x="1283029" y="629944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 rot="5400000">
            <a:off x="1739702" y="2268863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14" name="Rectangle 13"/>
          <p:cNvSpPr/>
          <p:nvPr/>
        </p:nvSpPr>
        <p:spPr>
          <a:xfrm rot="5400000">
            <a:off x="1608720" y="2268865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15" name="Rectangle 14"/>
          <p:cNvSpPr/>
          <p:nvPr/>
        </p:nvSpPr>
        <p:spPr>
          <a:xfrm rot="5400000">
            <a:off x="2055741" y="622930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16" name="Rectangle 15"/>
          <p:cNvSpPr/>
          <p:nvPr/>
        </p:nvSpPr>
        <p:spPr>
          <a:xfrm rot="5400000">
            <a:off x="2208491" y="378222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17" name="Rectangle 16"/>
          <p:cNvSpPr/>
          <p:nvPr/>
        </p:nvSpPr>
        <p:spPr>
          <a:xfrm rot="5400000">
            <a:off x="2664988" y="2440846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18" name="Rectangle 17"/>
          <p:cNvSpPr/>
          <p:nvPr/>
        </p:nvSpPr>
        <p:spPr>
          <a:xfrm rot="5400000">
            <a:off x="2523297" y="2247093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19" name="Rectangle 18"/>
          <p:cNvSpPr/>
          <p:nvPr/>
        </p:nvSpPr>
        <p:spPr>
          <a:xfrm rot="5400000">
            <a:off x="5753680" y="905116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20" name="Rectangle 19"/>
          <p:cNvSpPr/>
          <p:nvPr/>
        </p:nvSpPr>
        <p:spPr>
          <a:xfrm rot="5400000">
            <a:off x="5895194" y="657779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22" name="Rectangle 21"/>
          <p:cNvSpPr/>
          <p:nvPr/>
        </p:nvSpPr>
        <p:spPr>
          <a:xfrm rot="5400000">
            <a:off x="6377016" y="2331986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23" name="Rectangle 22"/>
          <p:cNvSpPr/>
          <p:nvPr/>
        </p:nvSpPr>
        <p:spPr>
          <a:xfrm rot="5400000">
            <a:off x="6224618" y="2225321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24" name="Rectangle 23"/>
          <p:cNvSpPr/>
          <p:nvPr/>
        </p:nvSpPr>
        <p:spPr>
          <a:xfrm rot="5400000">
            <a:off x="6715176" y="472718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25" name="Rectangle 24"/>
          <p:cNvSpPr/>
          <p:nvPr/>
        </p:nvSpPr>
        <p:spPr>
          <a:xfrm rot="5400000">
            <a:off x="6856690" y="331207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26" name="Rectangle 25"/>
          <p:cNvSpPr/>
          <p:nvPr/>
        </p:nvSpPr>
        <p:spPr>
          <a:xfrm rot="5400000">
            <a:off x="7394606" y="2220103"/>
            <a:ext cx="2551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</a:t>
            </a:r>
            <a:endParaRPr lang="en-US" sz="1100" dirty="0"/>
          </a:p>
        </p:txBody>
      </p:sp>
      <p:sp>
        <p:nvSpPr>
          <p:cNvPr id="27" name="Rectangle 26"/>
          <p:cNvSpPr/>
          <p:nvPr/>
        </p:nvSpPr>
        <p:spPr>
          <a:xfrm rot="5400000">
            <a:off x="7206263" y="2175720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28" name="Rectangle 27"/>
          <p:cNvSpPr/>
          <p:nvPr/>
        </p:nvSpPr>
        <p:spPr>
          <a:xfrm rot="5400000">
            <a:off x="7672416" y="457457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29" name="Rectangle 28"/>
          <p:cNvSpPr/>
          <p:nvPr/>
        </p:nvSpPr>
        <p:spPr>
          <a:xfrm rot="5400000">
            <a:off x="7803044" y="396521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40" name="TextBox 39"/>
          <p:cNvSpPr txBox="1"/>
          <p:nvPr/>
        </p:nvSpPr>
        <p:spPr>
          <a:xfrm>
            <a:off x="2083659" y="6096000"/>
            <a:ext cx="4861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-PCR on selected genes.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1" name="Char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8695588"/>
              </p:ext>
            </p:extLst>
          </p:nvPr>
        </p:nvGraphicFramePr>
        <p:xfrm>
          <a:off x="119742" y="2956560"/>
          <a:ext cx="4343400" cy="2606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2" name="Rectangle 41"/>
          <p:cNvSpPr/>
          <p:nvPr/>
        </p:nvSpPr>
        <p:spPr>
          <a:xfrm rot="5400000">
            <a:off x="2218672" y="3336116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43" name="Rectangle 42"/>
          <p:cNvSpPr/>
          <p:nvPr/>
        </p:nvSpPr>
        <p:spPr>
          <a:xfrm rot="5400000">
            <a:off x="683786" y="3622255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44" name="Rectangle 43"/>
          <p:cNvSpPr/>
          <p:nvPr/>
        </p:nvSpPr>
        <p:spPr>
          <a:xfrm rot="5400000">
            <a:off x="1187140" y="3857712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</a:t>
            </a:r>
            <a:endParaRPr lang="en-US" sz="1100" dirty="0"/>
          </a:p>
        </p:txBody>
      </p:sp>
      <p:sp>
        <p:nvSpPr>
          <p:cNvPr id="45" name="Rectangle 44"/>
          <p:cNvSpPr/>
          <p:nvPr/>
        </p:nvSpPr>
        <p:spPr>
          <a:xfrm rot="5400000">
            <a:off x="2088046" y="3741077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46" name="Rectangle 45"/>
          <p:cNvSpPr/>
          <p:nvPr/>
        </p:nvSpPr>
        <p:spPr>
          <a:xfrm rot="5400000">
            <a:off x="2556656" y="3057831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47" name="Rectangle 46"/>
          <p:cNvSpPr/>
          <p:nvPr/>
        </p:nvSpPr>
        <p:spPr>
          <a:xfrm rot="5400000">
            <a:off x="3105634" y="3804284"/>
            <a:ext cx="2551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</a:t>
            </a:r>
            <a:endParaRPr lang="en-US" sz="1100" dirty="0"/>
          </a:p>
        </p:txBody>
      </p:sp>
      <p:graphicFrame>
        <p:nvGraphicFramePr>
          <p:cNvPr id="48" name="Char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799183"/>
              </p:ext>
            </p:extLst>
          </p:nvPr>
        </p:nvGraphicFramePr>
        <p:xfrm>
          <a:off x="4752316" y="2848363"/>
          <a:ext cx="4343400" cy="2606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9" name="Rectangle 48"/>
          <p:cNvSpPr/>
          <p:nvPr/>
        </p:nvSpPr>
        <p:spPr>
          <a:xfrm rot="5400000">
            <a:off x="5576692" y="4394624"/>
            <a:ext cx="2551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</a:t>
            </a:r>
            <a:endParaRPr lang="en-US" sz="1100" dirty="0"/>
          </a:p>
        </p:txBody>
      </p:sp>
      <p:sp>
        <p:nvSpPr>
          <p:cNvPr id="50" name="Rectangle 49"/>
          <p:cNvSpPr/>
          <p:nvPr/>
        </p:nvSpPr>
        <p:spPr>
          <a:xfrm rot="5400000">
            <a:off x="5376233" y="4340194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51" name="Rectangle 50"/>
          <p:cNvSpPr/>
          <p:nvPr/>
        </p:nvSpPr>
        <p:spPr>
          <a:xfrm rot="5400000">
            <a:off x="5819169" y="3309551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52" name="Rectangle 51"/>
          <p:cNvSpPr/>
          <p:nvPr/>
        </p:nvSpPr>
        <p:spPr>
          <a:xfrm rot="5400000">
            <a:off x="6287433" y="3203301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53" name="Rectangle 52"/>
          <p:cNvSpPr/>
          <p:nvPr/>
        </p:nvSpPr>
        <p:spPr>
          <a:xfrm rot="5400000">
            <a:off x="6753529" y="3001736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54" name="Rectangle 53"/>
          <p:cNvSpPr/>
          <p:nvPr/>
        </p:nvSpPr>
        <p:spPr>
          <a:xfrm rot="5400000">
            <a:off x="6877760" y="2952040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55" name="Rectangle 54"/>
          <p:cNvSpPr/>
          <p:nvPr/>
        </p:nvSpPr>
        <p:spPr>
          <a:xfrm rot="5400000">
            <a:off x="7418486" y="5025992"/>
            <a:ext cx="2551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</a:t>
            </a:r>
            <a:endParaRPr lang="en-US" sz="1100" dirty="0"/>
          </a:p>
        </p:txBody>
      </p:sp>
      <p:sp>
        <p:nvSpPr>
          <p:cNvPr id="56" name="Rectangle 55"/>
          <p:cNvSpPr/>
          <p:nvPr/>
        </p:nvSpPr>
        <p:spPr>
          <a:xfrm rot="5400000">
            <a:off x="7207317" y="4854849"/>
            <a:ext cx="39626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***</a:t>
            </a:r>
            <a:endParaRPr lang="en-US" sz="1100" dirty="0"/>
          </a:p>
        </p:txBody>
      </p:sp>
      <p:sp>
        <p:nvSpPr>
          <p:cNvPr id="57" name="Rectangle 56"/>
          <p:cNvSpPr/>
          <p:nvPr/>
        </p:nvSpPr>
        <p:spPr>
          <a:xfrm rot="5400000">
            <a:off x="7841649" y="4464308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**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65702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67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Oregon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Support</dc:creator>
  <cp:lastModifiedBy>Support</cp:lastModifiedBy>
  <cp:revision>22</cp:revision>
  <dcterms:created xsi:type="dcterms:W3CDTF">2015-04-10T22:17:26Z</dcterms:created>
  <dcterms:modified xsi:type="dcterms:W3CDTF">2015-05-14T17:00:30Z</dcterms:modified>
</cp:coreProperties>
</file>