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70" r:id="rId2"/>
    <p:sldId id="275" r:id="rId3"/>
    <p:sldId id="267" r:id="rId4"/>
    <p:sldId id="268" r:id="rId5"/>
    <p:sldId id="269"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31" d="100"/>
          <a:sy n="131" d="100"/>
        </p:scale>
        <p:origin x="-104" y="-4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printerSettings" Target="printerSettings/printerSettings1.bin"/><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1EEC14B-BE38-E842-B8BD-FE5AFA7973CC}" type="datetimeFigureOut">
              <a:rPr lang="en-US" smtClean="0"/>
              <a:t>6/6/15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96758D9-1CE7-DA41-913A-770363C004D6}" type="slidenum">
              <a:rPr lang="en-US" smtClean="0"/>
              <a:t>‹#›</a:t>
            </a:fld>
            <a:endParaRPr lang="en-US" dirty="0"/>
          </a:p>
        </p:txBody>
      </p:sp>
    </p:spTree>
    <p:extLst>
      <p:ext uri="{BB962C8B-B14F-4D97-AF65-F5344CB8AC3E}">
        <p14:creationId xmlns:p14="http://schemas.microsoft.com/office/powerpoint/2010/main" val="34244535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EEC14B-BE38-E842-B8BD-FE5AFA7973CC}" type="datetimeFigureOut">
              <a:rPr lang="en-US" smtClean="0"/>
              <a:t>6/6/15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96758D9-1CE7-DA41-913A-770363C004D6}" type="slidenum">
              <a:rPr lang="en-US" smtClean="0"/>
              <a:t>‹#›</a:t>
            </a:fld>
            <a:endParaRPr lang="en-US" dirty="0"/>
          </a:p>
        </p:txBody>
      </p:sp>
    </p:spTree>
    <p:extLst>
      <p:ext uri="{BB962C8B-B14F-4D97-AF65-F5344CB8AC3E}">
        <p14:creationId xmlns:p14="http://schemas.microsoft.com/office/powerpoint/2010/main" val="956746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EEC14B-BE38-E842-B8BD-FE5AFA7973CC}" type="datetimeFigureOut">
              <a:rPr lang="en-US" smtClean="0"/>
              <a:t>6/6/15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96758D9-1CE7-DA41-913A-770363C004D6}" type="slidenum">
              <a:rPr lang="en-US" smtClean="0"/>
              <a:t>‹#›</a:t>
            </a:fld>
            <a:endParaRPr lang="en-US" dirty="0"/>
          </a:p>
        </p:txBody>
      </p:sp>
    </p:spTree>
    <p:extLst>
      <p:ext uri="{BB962C8B-B14F-4D97-AF65-F5344CB8AC3E}">
        <p14:creationId xmlns:p14="http://schemas.microsoft.com/office/powerpoint/2010/main" val="21368510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1EEC14B-BE38-E842-B8BD-FE5AFA7973CC}" type="datetimeFigureOut">
              <a:rPr lang="en-US" smtClean="0"/>
              <a:t>6/6/15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96758D9-1CE7-DA41-913A-770363C004D6}" type="slidenum">
              <a:rPr lang="en-US" smtClean="0"/>
              <a:t>‹#›</a:t>
            </a:fld>
            <a:endParaRPr lang="en-US" dirty="0"/>
          </a:p>
        </p:txBody>
      </p:sp>
    </p:spTree>
    <p:extLst>
      <p:ext uri="{BB962C8B-B14F-4D97-AF65-F5344CB8AC3E}">
        <p14:creationId xmlns:p14="http://schemas.microsoft.com/office/powerpoint/2010/main" val="2245998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1EEC14B-BE38-E842-B8BD-FE5AFA7973CC}" type="datetimeFigureOut">
              <a:rPr lang="en-US" smtClean="0"/>
              <a:t>6/6/15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96758D9-1CE7-DA41-913A-770363C004D6}" type="slidenum">
              <a:rPr lang="en-US" smtClean="0"/>
              <a:t>‹#›</a:t>
            </a:fld>
            <a:endParaRPr lang="en-US" dirty="0"/>
          </a:p>
        </p:txBody>
      </p:sp>
    </p:spTree>
    <p:extLst>
      <p:ext uri="{BB962C8B-B14F-4D97-AF65-F5344CB8AC3E}">
        <p14:creationId xmlns:p14="http://schemas.microsoft.com/office/powerpoint/2010/main" val="20429658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1EEC14B-BE38-E842-B8BD-FE5AFA7973CC}" type="datetimeFigureOut">
              <a:rPr lang="en-US" smtClean="0"/>
              <a:t>6/6/15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96758D9-1CE7-DA41-913A-770363C004D6}" type="slidenum">
              <a:rPr lang="en-US" smtClean="0"/>
              <a:t>‹#›</a:t>
            </a:fld>
            <a:endParaRPr lang="en-US" dirty="0"/>
          </a:p>
        </p:txBody>
      </p:sp>
    </p:spTree>
    <p:extLst>
      <p:ext uri="{BB962C8B-B14F-4D97-AF65-F5344CB8AC3E}">
        <p14:creationId xmlns:p14="http://schemas.microsoft.com/office/powerpoint/2010/main" val="2986689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1EEC14B-BE38-E842-B8BD-FE5AFA7973CC}" type="datetimeFigureOut">
              <a:rPr lang="en-US" smtClean="0"/>
              <a:t>6/6/15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96758D9-1CE7-DA41-913A-770363C004D6}" type="slidenum">
              <a:rPr lang="en-US" smtClean="0"/>
              <a:t>‹#›</a:t>
            </a:fld>
            <a:endParaRPr lang="en-US" dirty="0"/>
          </a:p>
        </p:txBody>
      </p:sp>
    </p:spTree>
    <p:extLst>
      <p:ext uri="{BB962C8B-B14F-4D97-AF65-F5344CB8AC3E}">
        <p14:creationId xmlns:p14="http://schemas.microsoft.com/office/powerpoint/2010/main" val="30859777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1EEC14B-BE38-E842-B8BD-FE5AFA7973CC}" type="datetimeFigureOut">
              <a:rPr lang="en-US" smtClean="0"/>
              <a:t>6/6/15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96758D9-1CE7-DA41-913A-770363C004D6}" type="slidenum">
              <a:rPr lang="en-US" smtClean="0"/>
              <a:t>‹#›</a:t>
            </a:fld>
            <a:endParaRPr lang="en-US" dirty="0"/>
          </a:p>
        </p:txBody>
      </p:sp>
    </p:spTree>
    <p:extLst>
      <p:ext uri="{BB962C8B-B14F-4D97-AF65-F5344CB8AC3E}">
        <p14:creationId xmlns:p14="http://schemas.microsoft.com/office/powerpoint/2010/main" val="21914949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EEC14B-BE38-E842-B8BD-FE5AFA7973CC}" type="datetimeFigureOut">
              <a:rPr lang="en-US" smtClean="0"/>
              <a:t>6/6/15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96758D9-1CE7-DA41-913A-770363C004D6}" type="slidenum">
              <a:rPr lang="en-US" smtClean="0"/>
              <a:t>‹#›</a:t>
            </a:fld>
            <a:endParaRPr lang="en-US" dirty="0"/>
          </a:p>
        </p:txBody>
      </p:sp>
    </p:spTree>
    <p:extLst>
      <p:ext uri="{BB962C8B-B14F-4D97-AF65-F5344CB8AC3E}">
        <p14:creationId xmlns:p14="http://schemas.microsoft.com/office/powerpoint/2010/main" val="7238832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EEC14B-BE38-E842-B8BD-FE5AFA7973CC}" type="datetimeFigureOut">
              <a:rPr lang="en-US" smtClean="0"/>
              <a:t>6/6/15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96758D9-1CE7-DA41-913A-770363C004D6}" type="slidenum">
              <a:rPr lang="en-US" smtClean="0"/>
              <a:t>‹#›</a:t>
            </a:fld>
            <a:endParaRPr lang="en-US" dirty="0"/>
          </a:p>
        </p:txBody>
      </p:sp>
    </p:spTree>
    <p:extLst>
      <p:ext uri="{BB962C8B-B14F-4D97-AF65-F5344CB8AC3E}">
        <p14:creationId xmlns:p14="http://schemas.microsoft.com/office/powerpoint/2010/main" val="2711355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1EEC14B-BE38-E842-B8BD-FE5AFA7973CC}" type="datetimeFigureOut">
              <a:rPr lang="en-US" smtClean="0"/>
              <a:t>6/6/15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96758D9-1CE7-DA41-913A-770363C004D6}" type="slidenum">
              <a:rPr lang="en-US" smtClean="0"/>
              <a:t>‹#›</a:t>
            </a:fld>
            <a:endParaRPr lang="en-US" dirty="0"/>
          </a:p>
        </p:txBody>
      </p:sp>
    </p:spTree>
    <p:extLst>
      <p:ext uri="{BB962C8B-B14F-4D97-AF65-F5344CB8AC3E}">
        <p14:creationId xmlns:p14="http://schemas.microsoft.com/office/powerpoint/2010/main" val="37269574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a:defRPr>
            </a:lvl1pPr>
          </a:lstStyle>
          <a:p>
            <a:fld id="{F1EEC14B-BE38-E842-B8BD-FE5AFA7973CC}" type="datetimeFigureOut">
              <a:rPr lang="en-US" smtClean="0"/>
              <a:pPr/>
              <a:t>6/6/15</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a:defRPr>
            </a:lvl1pPr>
          </a:lstStyle>
          <a:p>
            <a:fld id="{D96758D9-1CE7-DA41-913A-770363C004D6}" type="slidenum">
              <a:rPr lang="en-US" smtClean="0"/>
              <a:pPr/>
              <a:t>‹#›</a:t>
            </a:fld>
            <a:endParaRPr lang="en-US" dirty="0"/>
          </a:p>
        </p:txBody>
      </p:sp>
    </p:spTree>
    <p:extLst>
      <p:ext uri="{BB962C8B-B14F-4D97-AF65-F5344CB8AC3E}">
        <p14:creationId xmlns:p14="http://schemas.microsoft.com/office/powerpoint/2010/main" val="16826928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Arial"/>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Arial"/>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Arial"/>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Arial"/>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Arial"/>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Arial"/>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ncdc.noaa.gov/ca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9815" y="241192"/>
            <a:ext cx="8124377" cy="1801519"/>
          </a:xfrm>
          <a:prstGeom prst="rect">
            <a:avLst/>
          </a:prstGeom>
          <a:noFill/>
        </p:spPr>
        <p:txBody>
          <a:bodyPr wrap="none" rtlCol="0">
            <a:spAutoFit/>
          </a:bodyPr>
          <a:lstStyle/>
          <a:p>
            <a:pPr algn="ctr">
              <a:lnSpc>
                <a:spcPct val="150000"/>
              </a:lnSpc>
            </a:pPr>
            <a:r>
              <a:rPr lang="en-US" b="1" dirty="0" smtClean="0">
                <a:latin typeface="Arial"/>
                <a:cs typeface="Arial"/>
              </a:rPr>
              <a:t>S1 </a:t>
            </a:r>
            <a:r>
              <a:rPr lang="en-US" b="1" dirty="0" smtClean="0">
                <a:latin typeface="Arial"/>
                <a:cs typeface="Arial"/>
              </a:rPr>
              <a:t>File </a:t>
            </a:r>
            <a:endParaRPr lang="en-US" b="1" dirty="0" smtClean="0">
              <a:latin typeface="Arial"/>
              <a:cs typeface="Arial"/>
            </a:endParaRPr>
          </a:p>
          <a:p>
            <a:pPr algn="ctr">
              <a:lnSpc>
                <a:spcPct val="150000"/>
              </a:lnSpc>
            </a:pPr>
            <a:r>
              <a:rPr lang="en-US" b="1" dirty="0" smtClean="0">
                <a:latin typeface="Arial"/>
                <a:cs typeface="Arial"/>
              </a:rPr>
              <a:t>Principal component analysis for contiguous U.S. </a:t>
            </a:r>
            <a:r>
              <a:rPr lang="en-US" b="1" smtClean="0">
                <a:latin typeface="Arial"/>
                <a:cs typeface="Arial"/>
              </a:rPr>
              <a:t>regional </a:t>
            </a:r>
            <a:r>
              <a:rPr lang="en-US" b="1" smtClean="0">
                <a:latin typeface="Arial"/>
                <a:cs typeface="Arial"/>
              </a:rPr>
              <a:t>temperatures</a:t>
            </a:r>
            <a:endParaRPr lang="en-US" b="1" dirty="0" smtClean="0">
              <a:latin typeface="Arial"/>
              <a:cs typeface="Arial"/>
            </a:endParaRPr>
          </a:p>
          <a:p>
            <a:pPr algn="ctr">
              <a:lnSpc>
                <a:spcPct val="120000"/>
              </a:lnSpc>
            </a:pPr>
            <a:r>
              <a:rPr lang="en-US" sz="1600" dirty="0">
                <a:latin typeface="Arial"/>
                <a:cs typeface="Arial"/>
              </a:rPr>
              <a:t>C</a:t>
            </a:r>
            <a:r>
              <a:rPr lang="en-US" sz="1600" dirty="0" smtClean="0">
                <a:latin typeface="Arial"/>
                <a:cs typeface="Arial"/>
              </a:rPr>
              <a:t>ontiguous U.S. regional atmospheric temperatures</a:t>
            </a:r>
          </a:p>
          <a:p>
            <a:pPr algn="ctr">
              <a:lnSpc>
                <a:spcPct val="120000"/>
              </a:lnSpc>
            </a:pPr>
            <a:r>
              <a:rPr lang="en-US" sz="1600" dirty="0" smtClean="0">
                <a:latin typeface="Arial"/>
                <a:cs typeface="Arial"/>
              </a:rPr>
              <a:t>1935-2013, 13-year moving average filter (</a:t>
            </a:r>
            <a:r>
              <a:rPr lang="en-US" sz="1600" dirty="0">
                <a:solidFill>
                  <a:srgbClr val="000000"/>
                </a:solidFill>
                <a:latin typeface="Lucida Grande"/>
                <a:ea typeface="Lucida Grande"/>
                <a:cs typeface="Lucida Grande"/>
                <a:hlinkClick r:id="rId2"/>
              </a:rPr>
              <a:t>http://www.ncdc.noaa.gov/cag</a:t>
            </a:r>
            <a:r>
              <a:rPr lang="en-US" sz="1600" dirty="0" smtClean="0">
                <a:solidFill>
                  <a:srgbClr val="000000"/>
                </a:solidFill>
                <a:latin typeface="Lucida Grande"/>
                <a:ea typeface="Lucida Grande"/>
                <a:cs typeface="Lucida Grande"/>
                <a:hlinkClick r:id="rId2"/>
              </a:rPr>
              <a:t>/</a:t>
            </a:r>
            <a:r>
              <a:rPr lang="en-US" sz="1600" dirty="0" smtClean="0">
                <a:solidFill>
                  <a:srgbClr val="000000"/>
                </a:solidFill>
                <a:latin typeface="Lucida Grande"/>
                <a:ea typeface="Lucida Grande"/>
                <a:cs typeface="Lucida Grande"/>
              </a:rPr>
              <a:t>)</a:t>
            </a:r>
          </a:p>
          <a:p>
            <a:pPr algn="ctr">
              <a:lnSpc>
                <a:spcPct val="120000"/>
              </a:lnSpc>
            </a:pPr>
            <a:r>
              <a:rPr lang="en-US" sz="1600" dirty="0">
                <a:solidFill>
                  <a:srgbClr val="000000"/>
                </a:solidFill>
                <a:latin typeface="Arial"/>
                <a:ea typeface="Lucida Grande"/>
                <a:cs typeface="Lucida Grande"/>
              </a:rPr>
              <a:t>XLSTAT </a:t>
            </a:r>
            <a:r>
              <a:rPr lang="en-US" sz="1600" dirty="0" smtClean="0">
                <a:solidFill>
                  <a:srgbClr val="000000"/>
                </a:solidFill>
                <a:latin typeface="Arial"/>
                <a:ea typeface="Lucida Grande"/>
                <a:cs typeface="Lucida Grande"/>
              </a:rPr>
              <a:t>Version 2015.1.03.16410</a:t>
            </a:r>
            <a:endParaRPr lang="en-US" sz="1600" dirty="0">
              <a:latin typeface="Arial"/>
              <a:cs typeface="Arial"/>
            </a:endParaRPr>
          </a:p>
        </p:txBody>
      </p:sp>
      <p:sp>
        <p:nvSpPr>
          <p:cNvPr id="5" name="TextBox 4"/>
          <p:cNvSpPr txBox="1"/>
          <p:nvPr/>
        </p:nvSpPr>
        <p:spPr>
          <a:xfrm>
            <a:off x="409903" y="2516404"/>
            <a:ext cx="8324193" cy="1600438"/>
          </a:xfrm>
          <a:prstGeom prst="rect">
            <a:avLst/>
          </a:prstGeom>
          <a:noFill/>
        </p:spPr>
        <p:txBody>
          <a:bodyPr wrap="square" rtlCol="0">
            <a:spAutoFit/>
          </a:bodyPr>
          <a:lstStyle/>
          <a:p>
            <a:r>
              <a:rPr lang="en-US" sz="1400" dirty="0" smtClean="0">
                <a:latin typeface="Arial"/>
                <a:cs typeface="Arial"/>
              </a:rPr>
              <a:t>PCA is used here to identify non-correlated factors that are linear combinations of the measured variables. Since a non-linear relationship (the AMO) is postulated, a new variable (time transformation) comprising a sinusoid fitted to the 13-year moving average AMO (normalized) is added to the directly measured variables. The complete list of variables is: (1) year, (2) moving average (atmospheric) temperature, (3) moving average AMO, (4) phase angle (used for calculating the sinusoid), (5) sinusoid AMO, (6)  monotonic </a:t>
            </a:r>
            <a:r>
              <a:rPr lang="en-US" sz="1400" dirty="0">
                <a:latin typeface="Arial"/>
                <a:cs typeface="Arial"/>
              </a:rPr>
              <a:t>temperature (atmospheric) component</a:t>
            </a:r>
            <a:r>
              <a:rPr lang="en-US" sz="1400" dirty="0" smtClean="0">
                <a:latin typeface="Arial"/>
                <a:cs typeface="Arial"/>
              </a:rPr>
              <a:t>, (7) temperature </a:t>
            </a:r>
            <a:r>
              <a:rPr lang="en-US" sz="1400" dirty="0">
                <a:latin typeface="Arial"/>
                <a:cs typeface="Arial"/>
              </a:rPr>
              <a:t>(atmospheric) departure </a:t>
            </a:r>
            <a:r>
              <a:rPr lang="en-US" sz="1400" dirty="0" smtClean="0">
                <a:latin typeface="Arial"/>
                <a:cs typeface="Arial"/>
              </a:rPr>
              <a:t>(from the monotonic component). The Pearson correlation is used as the measure of similarity.</a:t>
            </a:r>
            <a:endParaRPr lang="en-US" sz="1400" dirty="0">
              <a:latin typeface="Arial"/>
              <a:cs typeface="Arial"/>
            </a:endParaRPr>
          </a:p>
        </p:txBody>
      </p:sp>
      <p:sp>
        <p:nvSpPr>
          <p:cNvPr id="7" name="TextBox 6"/>
          <p:cNvSpPr txBox="1"/>
          <p:nvPr/>
        </p:nvSpPr>
        <p:spPr>
          <a:xfrm>
            <a:off x="409903" y="4502953"/>
            <a:ext cx="8324193" cy="1815882"/>
          </a:xfrm>
          <a:prstGeom prst="rect">
            <a:avLst/>
          </a:prstGeom>
          <a:noFill/>
        </p:spPr>
        <p:txBody>
          <a:bodyPr wrap="square" rtlCol="0">
            <a:spAutoFit/>
          </a:bodyPr>
          <a:lstStyle/>
          <a:p>
            <a:r>
              <a:rPr lang="en-US" sz="1400" dirty="0" smtClean="0">
                <a:latin typeface="Arial"/>
                <a:cs typeface="Arial"/>
              </a:rPr>
              <a:t>The results of the PCA are consistent with the grouping of the contiguous U.S. climate regions into three mega-regions: southeastern, central, and northwestern. Each figure shows the PCA results for each of the three climate regions included within the mega-region: the cumulative percent of the variance accounted for by the first two eigenvalues (from the </a:t>
            </a:r>
            <a:r>
              <a:rPr lang="en-US" sz="1400" dirty="0">
                <a:latin typeface="Arial"/>
                <a:cs typeface="Arial"/>
              </a:rPr>
              <a:t>s</a:t>
            </a:r>
            <a:r>
              <a:rPr lang="en-US" sz="1400" dirty="0" smtClean="0">
                <a:latin typeface="Arial"/>
                <a:cs typeface="Arial"/>
              </a:rPr>
              <a:t>cree plot) and the correlation circle, which is a projection of the variables onto the factor space (F1 and F2). When two variables are far from the center of the circle and close to each other they are significantly correlated. If they are far from the center and orthogonal they are not correlated. Variables close to the center should not be interpreted.</a:t>
            </a:r>
            <a:endParaRPr lang="en-US" sz="1400" dirty="0">
              <a:latin typeface="Arial"/>
              <a:cs typeface="Arial"/>
            </a:endParaRPr>
          </a:p>
        </p:txBody>
      </p:sp>
    </p:spTree>
    <p:extLst>
      <p:ext uri="{BB962C8B-B14F-4D97-AF65-F5344CB8AC3E}">
        <p14:creationId xmlns:p14="http://schemas.microsoft.com/office/powerpoint/2010/main" val="2040080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209642" y="191376"/>
            <a:ext cx="2750773" cy="338554"/>
          </a:xfrm>
          <a:prstGeom prst="rect">
            <a:avLst/>
          </a:prstGeom>
          <a:noFill/>
        </p:spPr>
        <p:txBody>
          <a:bodyPr wrap="none" rtlCol="0">
            <a:spAutoFit/>
          </a:bodyPr>
          <a:lstStyle/>
          <a:p>
            <a:r>
              <a:rPr lang="en-US" sz="1600" dirty="0" smtClean="0">
                <a:latin typeface="Arial"/>
                <a:cs typeface="Arial"/>
              </a:rPr>
              <a:t>Interpretation of PCA results</a:t>
            </a:r>
            <a:endParaRPr lang="en-US" sz="1600" dirty="0">
              <a:latin typeface="Arial"/>
              <a:cs typeface="Arial"/>
            </a:endParaRPr>
          </a:p>
        </p:txBody>
      </p:sp>
      <p:sp>
        <p:nvSpPr>
          <p:cNvPr id="7" name="TextBox 6"/>
          <p:cNvSpPr txBox="1"/>
          <p:nvPr/>
        </p:nvSpPr>
        <p:spPr>
          <a:xfrm>
            <a:off x="974194" y="965568"/>
            <a:ext cx="7214705" cy="5047535"/>
          </a:xfrm>
          <a:prstGeom prst="rect">
            <a:avLst/>
          </a:prstGeom>
          <a:noFill/>
        </p:spPr>
        <p:txBody>
          <a:bodyPr wrap="square" rtlCol="0">
            <a:spAutoFit/>
          </a:bodyPr>
          <a:lstStyle/>
          <a:p>
            <a:r>
              <a:rPr lang="en-US" sz="1400" dirty="0" smtClean="0">
                <a:latin typeface="Arial"/>
                <a:cs typeface="Arial"/>
              </a:rPr>
              <a:t>Southeastern mega-region:</a:t>
            </a:r>
          </a:p>
          <a:p>
            <a:r>
              <a:rPr lang="en-US" sz="1400" dirty="0">
                <a:latin typeface="Arial"/>
                <a:cs typeface="Arial"/>
              </a:rPr>
              <a:t>T</a:t>
            </a:r>
            <a:r>
              <a:rPr lang="en-US" sz="1400" dirty="0" smtClean="0">
                <a:latin typeface="Arial"/>
                <a:cs typeface="Arial"/>
              </a:rPr>
              <a:t>he percent of the variability accounted for by the first two eigenvalues is &gt;95%. </a:t>
            </a:r>
            <a:r>
              <a:rPr lang="en-US" sz="1400" dirty="0">
                <a:latin typeface="Arial"/>
                <a:cs typeface="Arial"/>
              </a:rPr>
              <a:t>T</a:t>
            </a:r>
            <a:r>
              <a:rPr lang="en-US" sz="1400" dirty="0" smtClean="0">
                <a:latin typeface="Arial"/>
                <a:cs typeface="Arial"/>
              </a:rPr>
              <a:t>he temperature departure and sinusoidal AMO are almost perfectly correlated (the two lines on the correlation circle are nearly indistinguishable). The correlation of the temperature departure with the moving average AMO is also very good, but not as good as with the sinusoidal AMO. Since the phase angle and monotonic component variables are calculated from the time variable (year) all three are perfectly correlated. All three are retained as a check on the data validity. The temperature departure is orthogonal to the time variable, implying zero correlation.</a:t>
            </a:r>
          </a:p>
          <a:p>
            <a:endParaRPr lang="en-US" sz="1400" dirty="0">
              <a:latin typeface="Arial"/>
              <a:cs typeface="Arial"/>
            </a:endParaRPr>
          </a:p>
          <a:p>
            <a:r>
              <a:rPr lang="en-US" sz="1400" dirty="0" smtClean="0">
                <a:latin typeface="Arial"/>
                <a:cs typeface="Arial"/>
              </a:rPr>
              <a:t>Central mega-region: </a:t>
            </a:r>
          </a:p>
          <a:p>
            <a:r>
              <a:rPr lang="en-US" sz="1400" dirty="0">
                <a:latin typeface="Arial"/>
                <a:cs typeface="Arial"/>
              </a:rPr>
              <a:t>The percent of the variability accounted for by the first two eigenvalues </a:t>
            </a:r>
            <a:r>
              <a:rPr lang="en-US" sz="1400" dirty="0" smtClean="0">
                <a:latin typeface="Arial"/>
                <a:cs typeface="Arial"/>
              </a:rPr>
              <a:t>is </a:t>
            </a:r>
            <a:r>
              <a:rPr lang="en-US" sz="1400" dirty="0">
                <a:latin typeface="Arial"/>
                <a:cs typeface="Arial"/>
              </a:rPr>
              <a:t>&gt;</a:t>
            </a:r>
            <a:r>
              <a:rPr lang="en-US" sz="1400" dirty="0" smtClean="0">
                <a:latin typeface="Arial"/>
                <a:cs typeface="Arial"/>
              </a:rPr>
              <a:t>96% and the temperature departure and sinusoidal AMO are again almost perfectly correlated, with the correlation with the moving average AMO not quite so good. The orientation of the variables within the correlation circle is different from that for the southeastern mega-region, implying a different relationship among the variables.</a:t>
            </a:r>
          </a:p>
          <a:p>
            <a:endParaRPr lang="en-US" sz="1400" dirty="0">
              <a:latin typeface="Arial"/>
              <a:cs typeface="Arial"/>
            </a:endParaRPr>
          </a:p>
          <a:p>
            <a:r>
              <a:rPr lang="en-US" sz="1400" dirty="0" smtClean="0">
                <a:latin typeface="Arial"/>
                <a:cs typeface="Arial"/>
              </a:rPr>
              <a:t>Northwestern mega-region:</a:t>
            </a:r>
          </a:p>
          <a:p>
            <a:r>
              <a:rPr lang="en-US" sz="1400" dirty="0">
                <a:latin typeface="Arial"/>
                <a:cs typeface="Arial"/>
              </a:rPr>
              <a:t>The percent of the variability accounted for by the first two eigenvalues </a:t>
            </a:r>
            <a:r>
              <a:rPr lang="en-US" sz="1400" dirty="0" smtClean="0">
                <a:latin typeface="Arial"/>
                <a:cs typeface="Arial"/>
              </a:rPr>
              <a:t>is much lower, ranging from 77.9% for the W climate region to 92.3% for the NR&amp;P. The correlation of the temperature departure with the sinusoidal and moving average AMOs is not as good as for the other two climate mega-regions, especially for the W climate region. There are obviously variables other than the AMO at work in the northwestern mega-region.</a:t>
            </a:r>
            <a:endParaRPr lang="en-US" sz="1400" dirty="0">
              <a:latin typeface="Arial"/>
              <a:cs typeface="Arial"/>
            </a:endParaRPr>
          </a:p>
        </p:txBody>
      </p:sp>
    </p:spTree>
    <p:extLst>
      <p:ext uri="{BB962C8B-B14F-4D97-AF65-F5344CB8AC3E}">
        <p14:creationId xmlns:p14="http://schemas.microsoft.com/office/powerpoint/2010/main" val="59883646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stretch>
            <a:fillRect/>
          </a:stretch>
        </p:blipFill>
        <p:spPr>
          <a:xfrm>
            <a:off x="5427694" y="3129492"/>
            <a:ext cx="3180062" cy="2783490"/>
          </a:xfrm>
          <a:prstGeom prst="rect">
            <a:avLst/>
          </a:prstGeom>
        </p:spPr>
      </p:pic>
      <p:pic>
        <p:nvPicPr>
          <p:cNvPr id="18" name="Picture 17"/>
          <p:cNvPicPr>
            <a:picLocks noChangeAspect="1"/>
          </p:cNvPicPr>
          <p:nvPr/>
        </p:nvPicPr>
        <p:blipFill>
          <a:blip r:embed="rId3"/>
          <a:stretch>
            <a:fillRect/>
          </a:stretch>
        </p:blipFill>
        <p:spPr>
          <a:xfrm>
            <a:off x="865383" y="3131603"/>
            <a:ext cx="3334348" cy="2807476"/>
          </a:xfrm>
          <a:prstGeom prst="rect">
            <a:avLst/>
          </a:prstGeom>
        </p:spPr>
      </p:pic>
      <p:pic>
        <p:nvPicPr>
          <p:cNvPr id="19" name="Picture 18"/>
          <p:cNvPicPr>
            <a:picLocks noChangeAspect="1"/>
          </p:cNvPicPr>
          <p:nvPr/>
        </p:nvPicPr>
        <p:blipFill>
          <a:blip r:embed="rId4"/>
          <a:stretch>
            <a:fillRect/>
          </a:stretch>
        </p:blipFill>
        <p:spPr>
          <a:xfrm>
            <a:off x="3122791" y="370444"/>
            <a:ext cx="3374651" cy="2828640"/>
          </a:xfrm>
          <a:prstGeom prst="rect">
            <a:avLst/>
          </a:prstGeom>
        </p:spPr>
      </p:pic>
      <p:sp>
        <p:nvSpPr>
          <p:cNvPr id="20" name="TextBox 19"/>
          <p:cNvSpPr txBox="1"/>
          <p:nvPr/>
        </p:nvSpPr>
        <p:spPr>
          <a:xfrm>
            <a:off x="1113372" y="1252643"/>
            <a:ext cx="1405252" cy="584776"/>
          </a:xfrm>
          <a:prstGeom prst="rect">
            <a:avLst/>
          </a:prstGeom>
          <a:solidFill>
            <a:srgbClr val="FFFF00"/>
          </a:solidFill>
        </p:spPr>
        <p:txBody>
          <a:bodyPr wrap="none" rtlCol="0">
            <a:spAutoFit/>
          </a:bodyPr>
          <a:lstStyle/>
          <a:p>
            <a:pPr algn="ctr"/>
            <a:r>
              <a:rPr lang="en-US" sz="1600" dirty="0" smtClean="0">
                <a:latin typeface="Arial"/>
                <a:cs typeface="Arial"/>
              </a:rPr>
              <a:t>Southeastern </a:t>
            </a:r>
          </a:p>
          <a:p>
            <a:pPr algn="ctr"/>
            <a:r>
              <a:rPr lang="en-US" sz="1600" dirty="0" smtClean="0">
                <a:latin typeface="Arial"/>
                <a:cs typeface="Arial"/>
              </a:rPr>
              <a:t>mega-region</a:t>
            </a:r>
            <a:endParaRPr lang="en-US" sz="1600" dirty="0">
              <a:latin typeface="Arial"/>
              <a:cs typeface="Arial"/>
            </a:endParaRPr>
          </a:p>
        </p:txBody>
      </p:sp>
      <p:sp>
        <p:nvSpPr>
          <p:cNvPr id="22" name="TextBox 21"/>
          <p:cNvSpPr txBox="1"/>
          <p:nvPr/>
        </p:nvSpPr>
        <p:spPr>
          <a:xfrm>
            <a:off x="5988085" y="1265625"/>
            <a:ext cx="1327281" cy="307777"/>
          </a:xfrm>
          <a:prstGeom prst="rect">
            <a:avLst/>
          </a:prstGeom>
          <a:noFill/>
        </p:spPr>
        <p:txBody>
          <a:bodyPr wrap="none" rtlCol="0">
            <a:spAutoFit/>
          </a:bodyPr>
          <a:lstStyle/>
          <a:p>
            <a:r>
              <a:rPr lang="en-US" sz="1400" dirty="0">
                <a:latin typeface="Arial"/>
                <a:cs typeface="Arial"/>
              </a:rPr>
              <a:t>C</a:t>
            </a:r>
            <a:r>
              <a:rPr lang="en-US" sz="1400" dirty="0" smtClean="0">
                <a:latin typeface="Arial"/>
                <a:cs typeface="Arial"/>
              </a:rPr>
              <a:t>um % = 96.7</a:t>
            </a:r>
            <a:endParaRPr lang="en-US" sz="1400" dirty="0">
              <a:latin typeface="Arial"/>
              <a:cs typeface="Arial"/>
            </a:endParaRPr>
          </a:p>
        </p:txBody>
      </p:sp>
      <p:sp>
        <p:nvSpPr>
          <p:cNvPr id="23" name="TextBox 22"/>
          <p:cNvSpPr txBox="1"/>
          <p:nvPr/>
        </p:nvSpPr>
        <p:spPr>
          <a:xfrm>
            <a:off x="905751" y="2821715"/>
            <a:ext cx="1327281" cy="307777"/>
          </a:xfrm>
          <a:prstGeom prst="rect">
            <a:avLst/>
          </a:prstGeom>
          <a:noFill/>
        </p:spPr>
        <p:txBody>
          <a:bodyPr wrap="none" rtlCol="0">
            <a:spAutoFit/>
          </a:bodyPr>
          <a:lstStyle/>
          <a:p>
            <a:r>
              <a:rPr lang="en-US" sz="1400" dirty="0">
                <a:latin typeface="Arial"/>
                <a:cs typeface="Arial"/>
              </a:rPr>
              <a:t>C</a:t>
            </a:r>
            <a:r>
              <a:rPr lang="en-US" sz="1400" dirty="0" smtClean="0">
                <a:latin typeface="Arial"/>
                <a:cs typeface="Arial"/>
              </a:rPr>
              <a:t>um % = 97.8</a:t>
            </a:r>
            <a:endParaRPr lang="en-US" sz="1400" dirty="0">
              <a:latin typeface="Arial"/>
              <a:cs typeface="Arial"/>
            </a:endParaRPr>
          </a:p>
        </p:txBody>
      </p:sp>
      <p:sp>
        <p:nvSpPr>
          <p:cNvPr id="30" name="TextBox 29"/>
          <p:cNvSpPr txBox="1"/>
          <p:nvPr/>
        </p:nvSpPr>
        <p:spPr>
          <a:xfrm>
            <a:off x="6970984" y="2877269"/>
            <a:ext cx="1327281" cy="307777"/>
          </a:xfrm>
          <a:prstGeom prst="rect">
            <a:avLst/>
          </a:prstGeom>
          <a:noFill/>
        </p:spPr>
        <p:txBody>
          <a:bodyPr wrap="none" rtlCol="0">
            <a:spAutoFit/>
          </a:bodyPr>
          <a:lstStyle/>
          <a:p>
            <a:r>
              <a:rPr lang="en-US" sz="1400" dirty="0">
                <a:latin typeface="Arial"/>
                <a:cs typeface="Arial"/>
              </a:rPr>
              <a:t>C</a:t>
            </a:r>
            <a:r>
              <a:rPr lang="en-US" sz="1400" dirty="0" smtClean="0">
                <a:latin typeface="Arial"/>
                <a:cs typeface="Arial"/>
              </a:rPr>
              <a:t>um % = 95.4</a:t>
            </a:r>
            <a:endParaRPr lang="en-US" sz="1400" dirty="0">
              <a:latin typeface="Arial"/>
              <a:cs typeface="Arial"/>
            </a:endParaRPr>
          </a:p>
        </p:txBody>
      </p:sp>
    </p:spTree>
    <p:extLst>
      <p:ext uri="{BB962C8B-B14F-4D97-AF65-F5344CB8AC3E}">
        <p14:creationId xmlns:p14="http://schemas.microsoft.com/office/powerpoint/2010/main" val="4618910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800237" y="3134510"/>
            <a:ext cx="2983489" cy="2722796"/>
          </a:xfrm>
          <a:prstGeom prst="rect">
            <a:avLst/>
          </a:prstGeom>
        </p:spPr>
      </p:pic>
      <p:pic>
        <p:nvPicPr>
          <p:cNvPr id="7" name="Picture 6"/>
          <p:cNvPicPr>
            <a:picLocks noChangeAspect="1"/>
          </p:cNvPicPr>
          <p:nvPr/>
        </p:nvPicPr>
        <p:blipFill>
          <a:blip r:embed="rId3"/>
          <a:stretch>
            <a:fillRect/>
          </a:stretch>
        </p:blipFill>
        <p:spPr>
          <a:xfrm>
            <a:off x="3205968" y="359561"/>
            <a:ext cx="2926269" cy="2683604"/>
          </a:xfrm>
          <a:prstGeom prst="rect">
            <a:avLst/>
          </a:prstGeom>
        </p:spPr>
      </p:pic>
      <p:sp>
        <p:nvSpPr>
          <p:cNvPr id="8" name="TextBox 7"/>
          <p:cNvSpPr txBox="1"/>
          <p:nvPr/>
        </p:nvSpPr>
        <p:spPr>
          <a:xfrm>
            <a:off x="1147535" y="1252643"/>
            <a:ext cx="1336925" cy="584776"/>
          </a:xfrm>
          <a:prstGeom prst="rect">
            <a:avLst/>
          </a:prstGeom>
          <a:noFill/>
        </p:spPr>
        <p:txBody>
          <a:bodyPr wrap="none" rtlCol="0">
            <a:spAutoFit/>
          </a:bodyPr>
          <a:lstStyle/>
          <a:p>
            <a:pPr algn="ctr"/>
            <a:r>
              <a:rPr lang="en-US" sz="1600" dirty="0" smtClean="0">
                <a:latin typeface="Arial"/>
                <a:cs typeface="Arial"/>
              </a:rPr>
              <a:t>Central </a:t>
            </a:r>
          </a:p>
          <a:p>
            <a:pPr algn="ctr"/>
            <a:r>
              <a:rPr lang="en-US" sz="1600" dirty="0" smtClean="0">
                <a:latin typeface="Arial"/>
                <a:cs typeface="Arial"/>
              </a:rPr>
              <a:t>mega-region</a:t>
            </a:r>
            <a:endParaRPr lang="en-US" sz="1600" dirty="0">
              <a:latin typeface="Arial"/>
              <a:cs typeface="Arial"/>
            </a:endParaRPr>
          </a:p>
        </p:txBody>
      </p:sp>
      <p:sp>
        <p:nvSpPr>
          <p:cNvPr id="10" name="TextBox 9"/>
          <p:cNvSpPr txBox="1"/>
          <p:nvPr/>
        </p:nvSpPr>
        <p:spPr>
          <a:xfrm>
            <a:off x="1157179" y="2835431"/>
            <a:ext cx="1327281" cy="307777"/>
          </a:xfrm>
          <a:prstGeom prst="rect">
            <a:avLst/>
          </a:prstGeom>
          <a:noFill/>
        </p:spPr>
        <p:txBody>
          <a:bodyPr wrap="none" rtlCol="0">
            <a:spAutoFit/>
          </a:bodyPr>
          <a:lstStyle/>
          <a:p>
            <a:r>
              <a:rPr lang="en-US" sz="1400" dirty="0">
                <a:latin typeface="Arial"/>
                <a:cs typeface="Arial"/>
              </a:rPr>
              <a:t>C</a:t>
            </a:r>
            <a:r>
              <a:rPr lang="en-US" sz="1400" dirty="0" smtClean="0">
                <a:latin typeface="Arial"/>
                <a:cs typeface="Arial"/>
              </a:rPr>
              <a:t>um % = 96.4</a:t>
            </a:r>
          </a:p>
        </p:txBody>
      </p:sp>
      <p:pic>
        <p:nvPicPr>
          <p:cNvPr id="11" name="Picture 10"/>
          <p:cNvPicPr>
            <a:picLocks noChangeAspect="1"/>
          </p:cNvPicPr>
          <p:nvPr/>
        </p:nvPicPr>
        <p:blipFill>
          <a:blip r:embed="rId4"/>
          <a:stretch>
            <a:fillRect/>
          </a:stretch>
        </p:blipFill>
        <p:spPr>
          <a:xfrm>
            <a:off x="5358072" y="3134510"/>
            <a:ext cx="2806139" cy="2737864"/>
          </a:xfrm>
          <a:prstGeom prst="rect">
            <a:avLst/>
          </a:prstGeom>
        </p:spPr>
      </p:pic>
      <p:sp>
        <p:nvSpPr>
          <p:cNvPr id="12" name="TextBox 11"/>
          <p:cNvSpPr txBox="1"/>
          <p:nvPr/>
        </p:nvSpPr>
        <p:spPr>
          <a:xfrm>
            <a:off x="5953293" y="1441326"/>
            <a:ext cx="1327281" cy="307777"/>
          </a:xfrm>
          <a:prstGeom prst="rect">
            <a:avLst/>
          </a:prstGeom>
          <a:noFill/>
        </p:spPr>
        <p:txBody>
          <a:bodyPr wrap="none" rtlCol="0">
            <a:spAutoFit/>
          </a:bodyPr>
          <a:lstStyle/>
          <a:p>
            <a:r>
              <a:rPr lang="en-US" sz="1400" dirty="0">
                <a:latin typeface="Arial"/>
                <a:cs typeface="Arial"/>
              </a:rPr>
              <a:t>C</a:t>
            </a:r>
            <a:r>
              <a:rPr lang="en-US" sz="1400" dirty="0" smtClean="0">
                <a:latin typeface="Arial"/>
                <a:cs typeface="Arial"/>
              </a:rPr>
              <a:t>um % = 97.1</a:t>
            </a:r>
            <a:endParaRPr lang="en-US" sz="1400" dirty="0">
              <a:latin typeface="Arial"/>
              <a:cs typeface="Arial"/>
            </a:endParaRPr>
          </a:p>
        </p:txBody>
      </p:sp>
      <p:sp>
        <p:nvSpPr>
          <p:cNvPr id="13" name="TextBox 12"/>
          <p:cNvSpPr txBox="1"/>
          <p:nvPr/>
        </p:nvSpPr>
        <p:spPr>
          <a:xfrm>
            <a:off x="6414297" y="2835431"/>
            <a:ext cx="1327281" cy="307777"/>
          </a:xfrm>
          <a:prstGeom prst="rect">
            <a:avLst/>
          </a:prstGeom>
          <a:noFill/>
        </p:spPr>
        <p:txBody>
          <a:bodyPr wrap="none" rtlCol="0">
            <a:spAutoFit/>
          </a:bodyPr>
          <a:lstStyle/>
          <a:p>
            <a:r>
              <a:rPr lang="en-US" sz="1400" dirty="0">
                <a:latin typeface="Arial"/>
                <a:cs typeface="Arial"/>
              </a:rPr>
              <a:t>C</a:t>
            </a:r>
            <a:r>
              <a:rPr lang="en-US" sz="1400" dirty="0" smtClean="0">
                <a:latin typeface="Arial"/>
                <a:cs typeface="Arial"/>
              </a:rPr>
              <a:t>um % = 96.6</a:t>
            </a:r>
            <a:endParaRPr lang="en-US" sz="1400" dirty="0">
              <a:latin typeface="Arial"/>
              <a:cs typeface="Arial"/>
            </a:endParaRPr>
          </a:p>
        </p:txBody>
      </p:sp>
    </p:spTree>
    <p:extLst>
      <p:ext uri="{BB962C8B-B14F-4D97-AF65-F5344CB8AC3E}">
        <p14:creationId xmlns:p14="http://schemas.microsoft.com/office/powerpoint/2010/main" val="5287579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905406" y="3142276"/>
            <a:ext cx="3139271" cy="2790463"/>
          </a:xfrm>
          <a:prstGeom prst="rect">
            <a:avLst/>
          </a:prstGeom>
        </p:spPr>
      </p:pic>
      <p:pic>
        <p:nvPicPr>
          <p:cNvPr id="5" name="Picture 4"/>
          <p:cNvPicPr>
            <a:picLocks noChangeAspect="1"/>
          </p:cNvPicPr>
          <p:nvPr/>
        </p:nvPicPr>
        <p:blipFill>
          <a:blip r:embed="rId3"/>
          <a:stretch>
            <a:fillRect/>
          </a:stretch>
        </p:blipFill>
        <p:spPr>
          <a:xfrm>
            <a:off x="3143841" y="399408"/>
            <a:ext cx="3262964" cy="2792559"/>
          </a:xfrm>
          <a:prstGeom prst="rect">
            <a:avLst/>
          </a:prstGeom>
        </p:spPr>
      </p:pic>
      <p:pic>
        <p:nvPicPr>
          <p:cNvPr id="6" name="Picture 5"/>
          <p:cNvPicPr>
            <a:picLocks noChangeAspect="1"/>
          </p:cNvPicPr>
          <p:nvPr/>
        </p:nvPicPr>
        <p:blipFill>
          <a:blip r:embed="rId4"/>
          <a:stretch>
            <a:fillRect/>
          </a:stretch>
        </p:blipFill>
        <p:spPr>
          <a:xfrm>
            <a:off x="5432607" y="3129905"/>
            <a:ext cx="3202204" cy="2776737"/>
          </a:xfrm>
          <a:prstGeom prst="rect">
            <a:avLst/>
          </a:prstGeom>
        </p:spPr>
      </p:pic>
      <p:sp>
        <p:nvSpPr>
          <p:cNvPr id="7" name="TextBox 6"/>
          <p:cNvSpPr txBox="1"/>
          <p:nvPr/>
        </p:nvSpPr>
        <p:spPr>
          <a:xfrm>
            <a:off x="1113572" y="1252643"/>
            <a:ext cx="1404852" cy="584776"/>
          </a:xfrm>
          <a:prstGeom prst="rect">
            <a:avLst/>
          </a:prstGeom>
          <a:solidFill>
            <a:srgbClr val="CCFFCC"/>
          </a:solidFill>
        </p:spPr>
        <p:txBody>
          <a:bodyPr wrap="none" rtlCol="0">
            <a:spAutoFit/>
          </a:bodyPr>
          <a:lstStyle/>
          <a:p>
            <a:pPr algn="ctr"/>
            <a:r>
              <a:rPr lang="en-US" sz="1600" dirty="0" smtClean="0">
                <a:latin typeface="Arial"/>
                <a:cs typeface="Arial"/>
              </a:rPr>
              <a:t>Northwestern </a:t>
            </a:r>
          </a:p>
          <a:p>
            <a:pPr algn="ctr"/>
            <a:r>
              <a:rPr lang="en-US" sz="1600" dirty="0" smtClean="0">
                <a:latin typeface="Arial"/>
                <a:cs typeface="Arial"/>
              </a:rPr>
              <a:t>mega-region</a:t>
            </a:r>
            <a:endParaRPr lang="en-US" sz="1600" dirty="0">
              <a:latin typeface="Arial"/>
              <a:cs typeface="Arial"/>
            </a:endParaRPr>
          </a:p>
        </p:txBody>
      </p:sp>
      <p:sp>
        <p:nvSpPr>
          <p:cNvPr id="9" name="TextBox 8"/>
          <p:cNvSpPr txBox="1"/>
          <p:nvPr/>
        </p:nvSpPr>
        <p:spPr>
          <a:xfrm>
            <a:off x="5866310" y="1252643"/>
            <a:ext cx="1327281" cy="307777"/>
          </a:xfrm>
          <a:prstGeom prst="rect">
            <a:avLst/>
          </a:prstGeom>
          <a:noFill/>
        </p:spPr>
        <p:txBody>
          <a:bodyPr wrap="none" rtlCol="0">
            <a:spAutoFit/>
          </a:bodyPr>
          <a:lstStyle/>
          <a:p>
            <a:r>
              <a:rPr lang="en-US" sz="1400" dirty="0">
                <a:latin typeface="Arial"/>
                <a:cs typeface="Arial"/>
              </a:rPr>
              <a:t>C</a:t>
            </a:r>
            <a:r>
              <a:rPr lang="en-US" sz="1400" dirty="0" smtClean="0">
                <a:latin typeface="Arial"/>
                <a:cs typeface="Arial"/>
              </a:rPr>
              <a:t>um % = 77.9</a:t>
            </a:r>
            <a:endParaRPr lang="en-US" sz="1400" dirty="0">
              <a:latin typeface="Arial"/>
              <a:cs typeface="Arial"/>
            </a:endParaRPr>
          </a:p>
        </p:txBody>
      </p:sp>
      <p:sp>
        <p:nvSpPr>
          <p:cNvPr id="10" name="TextBox 9"/>
          <p:cNvSpPr txBox="1"/>
          <p:nvPr/>
        </p:nvSpPr>
        <p:spPr>
          <a:xfrm>
            <a:off x="1113572" y="2822128"/>
            <a:ext cx="1327281" cy="307777"/>
          </a:xfrm>
          <a:prstGeom prst="rect">
            <a:avLst/>
          </a:prstGeom>
          <a:noFill/>
        </p:spPr>
        <p:txBody>
          <a:bodyPr wrap="none" rtlCol="0">
            <a:spAutoFit/>
          </a:bodyPr>
          <a:lstStyle/>
          <a:p>
            <a:r>
              <a:rPr lang="en-US" sz="1400" dirty="0">
                <a:latin typeface="Arial"/>
                <a:cs typeface="Arial"/>
              </a:rPr>
              <a:t>C</a:t>
            </a:r>
            <a:r>
              <a:rPr lang="en-US" sz="1400" dirty="0" smtClean="0">
                <a:latin typeface="Arial"/>
                <a:cs typeface="Arial"/>
              </a:rPr>
              <a:t>um % = 92.3</a:t>
            </a:r>
            <a:endParaRPr lang="en-US" sz="1400" dirty="0">
              <a:latin typeface="Arial"/>
              <a:cs typeface="Arial"/>
            </a:endParaRPr>
          </a:p>
        </p:txBody>
      </p:sp>
      <p:sp>
        <p:nvSpPr>
          <p:cNvPr id="11" name="TextBox 10"/>
          <p:cNvSpPr txBox="1"/>
          <p:nvPr/>
        </p:nvSpPr>
        <p:spPr>
          <a:xfrm>
            <a:off x="6797020" y="2822128"/>
            <a:ext cx="1327281" cy="307777"/>
          </a:xfrm>
          <a:prstGeom prst="rect">
            <a:avLst/>
          </a:prstGeom>
          <a:noFill/>
        </p:spPr>
        <p:txBody>
          <a:bodyPr wrap="none" rtlCol="0">
            <a:spAutoFit/>
          </a:bodyPr>
          <a:lstStyle/>
          <a:p>
            <a:r>
              <a:rPr lang="en-US" sz="1400" dirty="0">
                <a:latin typeface="Arial"/>
                <a:cs typeface="Arial"/>
              </a:rPr>
              <a:t>C</a:t>
            </a:r>
            <a:r>
              <a:rPr lang="en-US" sz="1400" dirty="0" smtClean="0">
                <a:latin typeface="Arial"/>
                <a:cs typeface="Arial"/>
              </a:rPr>
              <a:t>um % = 89.5</a:t>
            </a:r>
            <a:endParaRPr lang="en-US" sz="1400" dirty="0">
              <a:latin typeface="Arial"/>
              <a:cs typeface="Arial"/>
            </a:endParaRPr>
          </a:p>
        </p:txBody>
      </p:sp>
    </p:spTree>
    <p:extLst>
      <p:ext uri="{BB962C8B-B14F-4D97-AF65-F5344CB8AC3E}">
        <p14:creationId xmlns:p14="http://schemas.microsoft.com/office/powerpoint/2010/main" val="32528192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1503</TotalTime>
  <Words>659</Words>
  <Application>Microsoft Macintosh PowerPoint</Application>
  <PresentationFormat>On-screen Show (4:3)</PresentationFormat>
  <Paragraphs>31</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Bruce Kurtz</dc:creator>
  <cp:lastModifiedBy>Bruce Kurtz</cp:lastModifiedBy>
  <cp:revision>52</cp:revision>
  <dcterms:created xsi:type="dcterms:W3CDTF">2015-05-09T15:41:37Z</dcterms:created>
  <dcterms:modified xsi:type="dcterms:W3CDTF">2015-06-06T13:47:28Z</dcterms:modified>
</cp:coreProperties>
</file>