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842"/>
    <a:srgbClr val="404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71" d="100"/>
          <a:sy n="71" d="100"/>
        </p:scale>
        <p:origin x="-10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reference text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52400" y="162000"/>
            <a:ext cx="7507465" cy="6595329"/>
            <a:chOff x="152400" y="162000"/>
            <a:chExt cx="7507465" cy="6595329"/>
          </a:xfrm>
        </p:grpSpPr>
        <p:pic>
          <p:nvPicPr>
            <p:cNvPr id="7" name="Picture 6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8" name="Picture 7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732000" y="162000"/>
              <a:ext cx="927865" cy="32961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343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404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7" name="Picture 6" descr="Diabetes Therapy Hea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2865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48600" y="82800"/>
            <a:ext cx="1295400" cy="461665"/>
          </a:xfrm>
          <a:prstGeom prst="rect">
            <a:avLst/>
          </a:prstGeom>
          <a:solidFill>
            <a:srgbClr val="92D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rebuchet MS" pitchFamily="34" charset="0"/>
              </a:rPr>
              <a:t>PEER REVIEWED SUMMARY SLIDE</a:t>
            </a:r>
            <a:endParaRPr lang="en-US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4800600"/>
          </a:xfrm>
        </p:spPr>
        <p:txBody>
          <a:bodyPr/>
          <a:lstStyle/>
          <a:p>
            <a:pPr lvl="0"/>
            <a:r>
              <a:rPr lang="en-US" dirty="0"/>
              <a:t>This study assessed the effect of sitagliptin on insulin dose in patients who titrate basal insulin to a target fasting glucose level of 4.0-5.6 mmol/L (72-100 mg/dL) after initiating sitagliptin 100 mg/day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/>
              <a:t>placebo.</a:t>
            </a:r>
          </a:p>
          <a:p>
            <a:pPr lvl="0"/>
            <a:r>
              <a:rPr lang="en-US" dirty="0"/>
              <a:t>The study was a multicenter, double-blind, placebo-controlled, 24-week clinical trial which randomized 660 patients with type 2 diabetes and inadequate glycemic control on insulin, with or without metformin (</a:t>
            </a:r>
            <a:r>
              <a:rPr lang="en-US" dirty="0">
                <a:sym typeface="Symbol"/>
              </a:rPr>
              <a:t></a:t>
            </a:r>
            <a:r>
              <a:rPr lang="en-US" dirty="0"/>
              <a:t>1500 </a:t>
            </a:r>
            <a:r>
              <a:rPr lang="en-US"/>
              <a:t>mg/day</a:t>
            </a:r>
            <a:r>
              <a:rPr lang="en-US" smtClean="0"/>
              <a:t>) </a:t>
            </a:r>
            <a:r>
              <a:rPr lang="en-US" dirty="0"/>
              <a:t>for </a:t>
            </a:r>
            <a:r>
              <a:rPr lang="en-US" dirty="0">
                <a:sym typeface="Symbol"/>
              </a:rPr>
              <a:t></a:t>
            </a:r>
            <a:r>
              <a:rPr lang="en-US" dirty="0"/>
              <a:t>10 weeks.  </a:t>
            </a:r>
          </a:p>
          <a:p>
            <a:pPr lvl="0"/>
            <a:r>
              <a:rPr lang="en-US" dirty="0"/>
              <a:t>After 24 weeks, the increase from baseline in the daily dose of insulin was less in the sitagliptin group compared to placebo.</a:t>
            </a:r>
          </a:p>
          <a:p>
            <a:pPr lvl="0"/>
            <a:r>
              <a:rPr lang="en-US" dirty="0"/>
              <a:t>After 24 weeks, patients in the sitagliptin group achieved lower glycated hemoglobin (HbA1c) levels and had a greater likelihood of reaching the HbA1c goal of &lt;7.0% while experiencing a lower rate of an adverse event of hypoglycemia.</a:t>
            </a:r>
          </a:p>
          <a:p>
            <a:pPr lvl="0"/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Mathieu </a:t>
            </a:r>
            <a:r>
              <a:rPr lang="en-US" dirty="0" smtClean="0"/>
              <a:t>C, et al. Diabetes </a:t>
            </a:r>
            <a:r>
              <a:rPr lang="en-US" dirty="0" err="1" smtClean="0"/>
              <a:t>Ther</a:t>
            </a:r>
            <a:r>
              <a:rPr lang="en-US" dirty="0" smtClean="0"/>
              <a:t>. 2015.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5791200"/>
            <a:ext cx="86106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pPr lvl="0"/>
            <a:r>
              <a:rPr lang="en-US" sz="1100" dirty="0">
                <a:solidFill>
                  <a:prstClr val="black"/>
                </a:solidFill>
              </a:rPr>
              <a:t>This summary slide represents the opinions of the authors. </a:t>
            </a:r>
            <a:r>
              <a:rPr lang="en-US" sz="1100" dirty="0" smtClean="0">
                <a:solidFill>
                  <a:prstClr val="black"/>
                </a:solidFill>
              </a:rPr>
              <a:t>Sponsorship </a:t>
            </a:r>
            <a:r>
              <a:rPr lang="en-US" sz="1100" dirty="0">
                <a:solidFill>
                  <a:prstClr val="black"/>
                </a:solidFill>
              </a:rPr>
              <a:t>for this study was funded by </a:t>
            </a:r>
            <a:r>
              <a:rPr lang="en-US" sz="1100" dirty="0"/>
              <a:t>Merck &amp; </a:t>
            </a:r>
            <a:r>
              <a:rPr lang="en-US" sz="1100" dirty="0" smtClean="0"/>
              <a:t>Co</a:t>
            </a:r>
            <a:r>
              <a:rPr lang="en-US" sz="1100" dirty="0" smtClean="0">
                <a:solidFill>
                  <a:prstClr val="black"/>
                </a:solidFill>
              </a:rPr>
              <a:t>.</a:t>
            </a:r>
            <a:r>
              <a:rPr lang="en-US" sz="1100" b="1" dirty="0" smtClean="0">
                <a:solidFill>
                  <a:prstClr val="black"/>
                </a:solidFill>
              </a:rPr>
              <a:t> </a:t>
            </a:r>
            <a:r>
              <a:rPr lang="en-GB" sz="1100" dirty="0">
                <a:solidFill>
                  <a:prstClr val="black"/>
                </a:solidFill>
              </a:rPr>
              <a:t>For a full list of acknowledgments and conflicts of interest for all authors of this article, please see the full text online. </a:t>
            </a:r>
            <a:r>
              <a:rPr lang="en-US" sz="1100" dirty="0">
                <a:solidFill>
                  <a:prstClr val="black"/>
                </a:solidFill>
              </a:rPr>
              <a:t>Copyright © The </a:t>
            </a:r>
            <a:r>
              <a:rPr lang="en-US" sz="1100" dirty="0" smtClean="0">
                <a:solidFill>
                  <a:prstClr val="black"/>
                </a:solidFill>
              </a:rPr>
              <a:t>Authors 2015. </a:t>
            </a:r>
            <a:r>
              <a:rPr lang="en-US" sz="1100" dirty="0">
                <a:solidFill>
                  <a:prstClr val="black"/>
                </a:solidFill>
              </a:rPr>
              <a:t>Creative Commons Attribution Noncommercial License (CC BY-NC).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Hooson, Matthew, Springer Healthcare UK</cp:lastModifiedBy>
  <cp:revision>42</cp:revision>
  <dcterms:created xsi:type="dcterms:W3CDTF">2010-11-02T11:52:55Z</dcterms:created>
  <dcterms:modified xsi:type="dcterms:W3CDTF">2015-03-25T11:35:23Z</dcterms:modified>
</cp:coreProperties>
</file>