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napToObjects="1">
      <p:cViewPr varScale="1">
        <p:scale>
          <a:sx n="135" d="100"/>
          <a:sy n="135" d="100"/>
        </p:scale>
        <p:origin x="-30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4A4C648-C9B1-4A3C-941E-730B8ED30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139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D7BC68-B0F4-4A33-AE2D-4C7EF8A601DD}" type="slidenum">
              <a:rPr lang="en-US"/>
              <a:pPr/>
              <a:t>1</a:t>
            </a:fld>
            <a:endParaRPr 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48217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C8211-31D6-4A39-8624-BDCFD1E456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EF136-8164-49A8-9A57-CBD5888601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8198A-9933-461E-A18E-2D02ECCB0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CF47D-20C6-4B88-801E-7D38D45A5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681A7-4BEF-4534-A319-3DB0B993C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E9788-18B1-4D85-A4C2-9940FA702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76A4D-3BFA-48CC-B6D8-19561F054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E49BB-D7D1-43B5-AF91-1427C5C952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56BF8-EAF8-4883-AC46-19544A02F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352D9-1C6F-47EB-A9CD-D5FC719F2F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3B022-20F6-4F02-95D7-2207F39709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C3B8456-D711-4904-9505-C3FBA9B5B3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emf"/><Relationship Id="rId6" Type="http://schemas.openxmlformats.org/officeDocument/2006/relationships/image" Target="../media/image4.jpeg"/><Relationship Id="rId7" Type="http://schemas.openxmlformats.org/officeDocument/2006/relationships/image" Target="../media/image5.jpeg"/><Relationship Id="rId8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2" descr="7-20-06 GAPDH #2 blended 40x copy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309" y="595195"/>
            <a:ext cx="1335088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44" descr="7-20-06 GFP #2 blended 40x cop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2634" y="592020"/>
            <a:ext cx="1335088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147"/>
          <p:cNvSpPr txBox="1">
            <a:spLocks noChangeArrowheads="1"/>
          </p:cNvSpPr>
          <p:nvPr/>
        </p:nvSpPr>
        <p:spPr bwMode="auto">
          <a:xfrm>
            <a:off x="838009" y="287220"/>
            <a:ext cx="13096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GAPDH siRNA</a:t>
            </a:r>
          </a:p>
        </p:txBody>
      </p:sp>
      <p:sp>
        <p:nvSpPr>
          <p:cNvPr id="2053" name="Text Box 148"/>
          <p:cNvSpPr txBox="1">
            <a:spLocks noChangeArrowheads="1"/>
          </p:cNvSpPr>
          <p:nvPr/>
        </p:nvSpPr>
        <p:spPr bwMode="auto">
          <a:xfrm>
            <a:off x="2403284" y="287220"/>
            <a:ext cx="10937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GFP siRNA</a:t>
            </a:r>
          </a:p>
        </p:txBody>
      </p:sp>
      <p:sp>
        <p:nvSpPr>
          <p:cNvPr id="2054" name="Text Box 50"/>
          <p:cNvSpPr txBox="1">
            <a:spLocks noChangeArrowheads="1"/>
          </p:cNvSpPr>
          <p:nvPr/>
        </p:nvSpPr>
        <p:spPr bwMode="auto">
          <a:xfrm>
            <a:off x="447484" y="9407"/>
            <a:ext cx="3029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43462" y="6560356"/>
            <a:ext cx="88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91503" y="1773592"/>
            <a:ext cx="3420585" cy="2368374"/>
            <a:chOff x="3962400" y="256401"/>
            <a:chExt cx="3901119" cy="2625447"/>
          </a:xfrm>
        </p:grpSpPr>
        <p:sp>
          <p:nvSpPr>
            <p:cNvPr id="2101" name="Text Box 51"/>
            <p:cNvSpPr txBox="1">
              <a:spLocks noChangeArrowheads="1"/>
            </p:cNvSpPr>
            <p:nvPr/>
          </p:nvSpPr>
          <p:spPr bwMode="auto">
            <a:xfrm>
              <a:off x="3962400" y="256401"/>
              <a:ext cx="305668" cy="255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 b="1" dirty="0" smtClean="0"/>
                <a:t>B</a:t>
              </a:r>
              <a:endParaRPr lang="en-US" sz="900" b="1" dirty="0"/>
            </a:p>
          </p:txBody>
        </p:sp>
        <p:sp>
          <p:nvSpPr>
            <p:cNvPr id="2102" name="Rectangle 53"/>
            <p:cNvSpPr>
              <a:spLocks noChangeArrowheads="1"/>
            </p:cNvSpPr>
            <p:nvPr/>
          </p:nvSpPr>
          <p:spPr bwMode="auto">
            <a:xfrm rot="16200000">
              <a:off x="3502126" y="1584598"/>
              <a:ext cx="1955082" cy="157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 dirty="0">
                  <a:solidFill>
                    <a:srgbClr val="000000"/>
                  </a:solidFill>
                  <a:cs typeface="Times New Roman" pitchFamily="18" charset="0"/>
                </a:rPr>
                <a:t>% GAPDH Transcript Remaining</a:t>
              </a:r>
              <a:endParaRPr lang="en-US" sz="9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03" name="Freeform 65"/>
            <p:cNvSpPr>
              <a:spLocks/>
            </p:cNvSpPr>
            <p:nvPr/>
          </p:nvSpPr>
          <p:spPr bwMode="auto">
            <a:xfrm>
              <a:off x="5757685" y="1802050"/>
              <a:ext cx="1248" cy="193949"/>
            </a:xfrm>
            <a:custGeom>
              <a:avLst/>
              <a:gdLst>
                <a:gd name="T0" fmla="*/ 0 w 3175"/>
                <a:gd name="T1" fmla="*/ 2147483647 h 248"/>
                <a:gd name="T2" fmla="*/ 0 w 3175"/>
                <a:gd name="T3" fmla="*/ 1032756327 h 248"/>
                <a:gd name="T4" fmla="*/ 0 w 3175"/>
                <a:gd name="T5" fmla="*/ 0 h 248"/>
                <a:gd name="T6" fmla="*/ 0 60000 65536"/>
                <a:gd name="T7" fmla="*/ 0 60000 65536"/>
                <a:gd name="T8" fmla="*/ 0 60000 65536"/>
                <a:gd name="T9" fmla="*/ 0 w 3175"/>
                <a:gd name="T10" fmla="*/ 0 h 248"/>
                <a:gd name="T11" fmla="*/ 3175 w 3175"/>
                <a:gd name="T12" fmla="*/ 248 h 2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75" h="248">
                  <a:moveTo>
                    <a:pt x="0" y="248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05" name="Freeform 74"/>
            <p:cNvSpPr>
              <a:spLocks/>
            </p:cNvSpPr>
            <p:nvPr/>
          </p:nvSpPr>
          <p:spPr bwMode="auto">
            <a:xfrm>
              <a:off x="6917517" y="2232335"/>
              <a:ext cx="1247" cy="16697"/>
            </a:xfrm>
            <a:custGeom>
              <a:avLst/>
              <a:gdLst>
                <a:gd name="T0" fmla="*/ 0 w 1587"/>
                <a:gd name="T1" fmla="*/ 2147483647 h 23"/>
                <a:gd name="T2" fmla="*/ 0 w 1587"/>
                <a:gd name="T3" fmla="*/ 682075280 h 23"/>
                <a:gd name="T4" fmla="*/ 0 w 1587"/>
                <a:gd name="T5" fmla="*/ 0 h 23"/>
                <a:gd name="T6" fmla="*/ 0 60000 65536"/>
                <a:gd name="T7" fmla="*/ 0 60000 65536"/>
                <a:gd name="T8" fmla="*/ 0 60000 65536"/>
                <a:gd name="T9" fmla="*/ 0 w 1587"/>
                <a:gd name="T10" fmla="*/ 0 h 23"/>
                <a:gd name="T11" fmla="*/ 1587 w 1587"/>
                <a:gd name="T12" fmla="*/ 23 h 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7" h="23">
                  <a:moveTo>
                    <a:pt x="0" y="23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08" name="Freeform 79"/>
            <p:cNvSpPr>
              <a:spLocks/>
            </p:cNvSpPr>
            <p:nvPr/>
          </p:nvSpPr>
          <p:spPr bwMode="auto">
            <a:xfrm>
              <a:off x="4855165" y="2144994"/>
              <a:ext cx="33696" cy="0"/>
            </a:xfrm>
            <a:custGeom>
              <a:avLst/>
              <a:gdLst>
                <a:gd name="T0" fmla="*/ 0 w 52"/>
                <a:gd name="T1" fmla="*/ 2147483647 w 52"/>
                <a:gd name="T2" fmla="*/ 2147483647 w 52"/>
                <a:gd name="T3" fmla="*/ 0 60000 65536"/>
                <a:gd name="T4" fmla="*/ 0 60000 65536"/>
                <a:gd name="T5" fmla="*/ 0 60000 65536"/>
                <a:gd name="T6" fmla="*/ 0 w 52"/>
                <a:gd name="T7" fmla="*/ 52 w 52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52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09" name="Freeform 80"/>
            <p:cNvSpPr>
              <a:spLocks/>
            </p:cNvSpPr>
            <p:nvPr/>
          </p:nvSpPr>
          <p:spPr bwMode="auto">
            <a:xfrm>
              <a:off x="4855165" y="1816180"/>
              <a:ext cx="33696" cy="1284"/>
            </a:xfrm>
            <a:custGeom>
              <a:avLst/>
              <a:gdLst>
                <a:gd name="T0" fmla="*/ 0 w 52"/>
                <a:gd name="T1" fmla="*/ 0 h 1588"/>
                <a:gd name="T2" fmla="*/ 2147483647 w 52"/>
                <a:gd name="T3" fmla="*/ 0 h 1588"/>
                <a:gd name="T4" fmla="*/ 2147483647 w 52"/>
                <a:gd name="T5" fmla="*/ 0 h 1588"/>
                <a:gd name="T6" fmla="*/ 0 60000 65536"/>
                <a:gd name="T7" fmla="*/ 0 60000 65536"/>
                <a:gd name="T8" fmla="*/ 0 60000 65536"/>
                <a:gd name="T9" fmla="*/ 0 w 52"/>
                <a:gd name="T10" fmla="*/ 0 h 1588"/>
                <a:gd name="T11" fmla="*/ 52 w 52"/>
                <a:gd name="T12" fmla="*/ 1588 h 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1588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10" name="Freeform 81"/>
            <p:cNvSpPr>
              <a:spLocks/>
            </p:cNvSpPr>
            <p:nvPr/>
          </p:nvSpPr>
          <p:spPr bwMode="auto">
            <a:xfrm>
              <a:off x="4855165" y="1488649"/>
              <a:ext cx="33696" cy="1285"/>
            </a:xfrm>
            <a:custGeom>
              <a:avLst/>
              <a:gdLst>
                <a:gd name="T0" fmla="*/ 0 w 52"/>
                <a:gd name="T1" fmla="*/ 0 h 3175"/>
                <a:gd name="T2" fmla="*/ 2147483647 w 52"/>
                <a:gd name="T3" fmla="*/ 0 h 3175"/>
                <a:gd name="T4" fmla="*/ 2147483647 w 52"/>
                <a:gd name="T5" fmla="*/ 0 h 3175"/>
                <a:gd name="T6" fmla="*/ 0 60000 65536"/>
                <a:gd name="T7" fmla="*/ 0 60000 65536"/>
                <a:gd name="T8" fmla="*/ 0 60000 65536"/>
                <a:gd name="T9" fmla="*/ 0 w 52"/>
                <a:gd name="T10" fmla="*/ 0 h 3175"/>
                <a:gd name="T11" fmla="*/ 52 w 52"/>
                <a:gd name="T12" fmla="*/ 3175 h 31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3175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11" name="Freeform 82"/>
            <p:cNvSpPr>
              <a:spLocks/>
            </p:cNvSpPr>
            <p:nvPr/>
          </p:nvSpPr>
          <p:spPr bwMode="auto">
            <a:xfrm>
              <a:off x="4855165" y="1161120"/>
              <a:ext cx="33696" cy="1284"/>
            </a:xfrm>
            <a:custGeom>
              <a:avLst/>
              <a:gdLst>
                <a:gd name="T0" fmla="*/ 0 w 52"/>
                <a:gd name="T1" fmla="*/ 0 h 1587"/>
                <a:gd name="T2" fmla="*/ 2147483647 w 52"/>
                <a:gd name="T3" fmla="*/ 0 h 1587"/>
                <a:gd name="T4" fmla="*/ 2147483647 w 52"/>
                <a:gd name="T5" fmla="*/ 0 h 1587"/>
                <a:gd name="T6" fmla="*/ 0 60000 65536"/>
                <a:gd name="T7" fmla="*/ 0 60000 65536"/>
                <a:gd name="T8" fmla="*/ 0 60000 65536"/>
                <a:gd name="T9" fmla="*/ 0 w 52"/>
                <a:gd name="T10" fmla="*/ 0 h 1587"/>
                <a:gd name="T11" fmla="*/ 52 w 52"/>
                <a:gd name="T12" fmla="*/ 1587 h 15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1587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12" name="Freeform 83"/>
            <p:cNvSpPr>
              <a:spLocks/>
            </p:cNvSpPr>
            <p:nvPr/>
          </p:nvSpPr>
          <p:spPr bwMode="auto">
            <a:xfrm>
              <a:off x="4855165" y="834875"/>
              <a:ext cx="33696" cy="1284"/>
            </a:xfrm>
            <a:custGeom>
              <a:avLst/>
              <a:gdLst>
                <a:gd name="T0" fmla="*/ 0 w 52"/>
                <a:gd name="T1" fmla="*/ 0 h 1588"/>
                <a:gd name="T2" fmla="*/ 2147483647 w 52"/>
                <a:gd name="T3" fmla="*/ 0 h 1588"/>
                <a:gd name="T4" fmla="*/ 2147483647 w 52"/>
                <a:gd name="T5" fmla="*/ 0 h 1588"/>
                <a:gd name="T6" fmla="*/ 0 60000 65536"/>
                <a:gd name="T7" fmla="*/ 0 60000 65536"/>
                <a:gd name="T8" fmla="*/ 0 60000 65536"/>
                <a:gd name="T9" fmla="*/ 0 w 52"/>
                <a:gd name="T10" fmla="*/ 0 h 1588"/>
                <a:gd name="T11" fmla="*/ 52 w 52"/>
                <a:gd name="T12" fmla="*/ 1588 h 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1588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13" name="Freeform 84"/>
            <p:cNvSpPr>
              <a:spLocks/>
            </p:cNvSpPr>
            <p:nvPr/>
          </p:nvSpPr>
          <p:spPr bwMode="auto">
            <a:xfrm>
              <a:off x="4855165" y="515773"/>
              <a:ext cx="33696" cy="0"/>
            </a:xfrm>
            <a:custGeom>
              <a:avLst/>
              <a:gdLst>
                <a:gd name="T0" fmla="*/ 0 w 52"/>
                <a:gd name="T1" fmla="*/ 2147483647 w 52"/>
                <a:gd name="T2" fmla="*/ 2147483647 w 52"/>
                <a:gd name="T3" fmla="*/ 0 60000 65536"/>
                <a:gd name="T4" fmla="*/ 0 60000 65536"/>
                <a:gd name="T5" fmla="*/ 0 60000 65536"/>
                <a:gd name="T6" fmla="*/ 0 w 52"/>
                <a:gd name="T7" fmla="*/ 52 w 52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52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14" name="Freeform 85"/>
            <p:cNvSpPr>
              <a:spLocks/>
            </p:cNvSpPr>
            <p:nvPr/>
          </p:nvSpPr>
          <p:spPr bwMode="auto">
            <a:xfrm>
              <a:off x="4855165" y="2430137"/>
              <a:ext cx="2496" cy="41102"/>
            </a:xfrm>
            <a:custGeom>
              <a:avLst/>
              <a:gdLst>
                <a:gd name="T0" fmla="*/ 0 w 3175"/>
                <a:gd name="T1" fmla="*/ 2147483647 h 52"/>
                <a:gd name="T2" fmla="*/ 0 w 3175"/>
                <a:gd name="T3" fmla="*/ 1045837366 h 52"/>
                <a:gd name="T4" fmla="*/ 0 w 3175"/>
                <a:gd name="T5" fmla="*/ 0 h 52"/>
                <a:gd name="T6" fmla="*/ 0 60000 65536"/>
                <a:gd name="T7" fmla="*/ 0 60000 65536"/>
                <a:gd name="T8" fmla="*/ 0 60000 65536"/>
                <a:gd name="T9" fmla="*/ 0 w 3175"/>
                <a:gd name="T10" fmla="*/ 0 h 52"/>
                <a:gd name="T11" fmla="*/ 3175 w 3175"/>
                <a:gd name="T12" fmla="*/ 52 h 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75" h="52">
                  <a:moveTo>
                    <a:pt x="0" y="52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15" name="Freeform 89"/>
            <p:cNvSpPr>
              <a:spLocks/>
            </p:cNvSpPr>
            <p:nvPr/>
          </p:nvSpPr>
          <p:spPr bwMode="auto">
            <a:xfrm>
              <a:off x="4855165" y="506061"/>
              <a:ext cx="2496" cy="1965178"/>
            </a:xfrm>
            <a:custGeom>
              <a:avLst/>
              <a:gdLst>
                <a:gd name="T0" fmla="*/ 0 w 3175"/>
                <a:gd name="T1" fmla="*/ 2147483647 h 2513"/>
                <a:gd name="T2" fmla="*/ 0 w 3175"/>
                <a:gd name="T3" fmla="*/ 1046267220 h 2513"/>
                <a:gd name="T4" fmla="*/ 0 w 3175"/>
                <a:gd name="T5" fmla="*/ 0 h 2513"/>
                <a:gd name="T6" fmla="*/ 0 60000 65536"/>
                <a:gd name="T7" fmla="*/ 0 60000 65536"/>
                <a:gd name="T8" fmla="*/ 0 60000 65536"/>
                <a:gd name="T9" fmla="*/ 0 w 3175"/>
                <a:gd name="T10" fmla="*/ 0 h 2513"/>
                <a:gd name="T11" fmla="*/ 3175 w 3175"/>
                <a:gd name="T12" fmla="*/ 2513 h 251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75" h="2513">
                  <a:moveTo>
                    <a:pt x="0" y="2513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16" name="Rectangle 90"/>
            <p:cNvSpPr>
              <a:spLocks noChangeArrowheads="1"/>
            </p:cNvSpPr>
            <p:nvPr/>
          </p:nvSpPr>
          <p:spPr bwMode="auto">
            <a:xfrm>
              <a:off x="4709373" y="2372338"/>
              <a:ext cx="73206" cy="153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0</a:t>
              </a:r>
              <a:endParaRPr lang="en-US" sz="9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7" name="Rectangle 91"/>
            <p:cNvSpPr>
              <a:spLocks noChangeArrowheads="1"/>
            </p:cNvSpPr>
            <p:nvPr/>
          </p:nvSpPr>
          <p:spPr bwMode="auto">
            <a:xfrm>
              <a:off x="4643230" y="2066642"/>
              <a:ext cx="146413" cy="153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20</a:t>
              </a:r>
              <a:endParaRPr lang="en-US" sz="9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8" name="Rectangle 92"/>
            <p:cNvSpPr>
              <a:spLocks noChangeArrowheads="1"/>
            </p:cNvSpPr>
            <p:nvPr/>
          </p:nvSpPr>
          <p:spPr bwMode="auto">
            <a:xfrm>
              <a:off x="4643230" y="1740043"/>
              <a:ext cx="146413" cy="153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40</a:t>
              </a:r>
              <a:endParaRPr lang="en-US" sz="9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19" name="Rectangle 93"/>
            <p:cNvSpPr>
              <a:spLocks noChangeArrowheads="1"/>
            </p:cNvSpPr>
            <p:nvPr/>
          </p:nvSpPr>
          <p:spPr bwMode="auto">
            <a:xfrm>
              <a:off x="4643230" y="1434348"/>
              <a:ext cx="146413" cy="153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60</a:t>
              </a:r>
              <a:endParaRPr lang="en-US" sz="9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0" name="Rectangle 94"/>
            <p:cNvSpPr>
              <a:spLocks noChangeArrowheads="1"/>
            </p:cNvSpPr>
            <p:nvPr/>
          </p:nvSpPr>
          <p:spPr bwMode="auto">
            <a:xfrm>
              <a:off x="4643230" y="1096365"/>
              <a:ext cx="146413" cy="153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80</a:t>
              </a:r>
              <a:endParaRPr lang="en-US" sz="9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1" name="Rectangle 95"/>
            <p:cNvSpPr>
              <a:spLocks noChangeArrowheads="1"/>
            </p:cNvSpPr>
            <p:nvPr/>
          </p:nvSpPr>
          <p:spPr bwMode="auto">
            <a:xfrm>
              <a:off x="4568009" y="768835"/>
              <a:ext cx="219619" cy="153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100</a:t>
              </a:r>
              <a:endParaRPr lang="en-US" sz="9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2" name="Rectangle 96"/>
            <p:cNvSpPr>
              <a:spLocks noChangeArrowheads="1"/>
            </p:cNvSpPr>
            <p:nvPr/>
          </p:nvSpPr>
          <p:spPr bwMode="auto">
            <a:xfrm>
              <a:off x="4568009" y="451759"/>
              <a:ext cx="219619" cy="1535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120</a:t>
              </a:r>
              <a:endParaRPr lang="en-US" sz="9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3" name="Rectangle 97"/>
            <p:cNvSpPr>
              <a:spLocks noChangeArrowheads="1"/>
            </p:cNvSpPr>
            <p:nvPr/>
          </p:nvSpPr>
          <p:spPr bwMode="auto">
            <a:xfrm>
              <a:off x="4940372" y="2502421"/>
              <a:ext cx="475360" cy="307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Neg Ctr</a:t>
              </a:r>
            </a:p>
            <a:p>
              <a:pPr algn="ctr"/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48 hr</a:t>
              </a:r>
              <a:endParaRPr lang="en-US" sz="9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4" name="Rectangle 98"/>
            <p:cNvSpPr>
              <a:spLocks noChangeArrowheads="1"/>
            </p:cNvSpPr>
            <p:nvPr/>
          </p:nvSpPr>
          <p:spPr bwMode="auto">
            <a:xfrm>
              <a:off x="5533450" y="2502421"/>
              <a:ext cx="475360" cy="307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GAPDH</a:t>
              </a:r>
            </a:p>
            <a:p>
              <a:pPr algn="ctr"/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24 hr</a:t>
              </a:r>
              <a:endParaRPr lang="en-US" sz="9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5" name="Rectangle 99"/>
            <p:cNvSpPr>
              <a:spLocks noChangeArrowheads="1"/>
            </p:cNvSpPr>
            <p:nvPr/>
          </p:nvSpPr>
          <p:spPr bwMode="auto">
            <a:xfrm>
              <a:off x="6708597" y="2502421"/>
              <a:ext cx="475360" cy="307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 dirty="0">
                  <a:solidFill>
                    <a:srgbClr val="000000"/>
                  </a:solidFill>
                  <a:cs typeface="Times New Roman" pitchFamily="18" charset="0"/>
                </a:rPr>
                <a:t>GAPDH</a:t>
              </a:r>
            </a:p>
            <a:p>
              <a:pPr algn="ctr"/>
              <a:r>
                <a:rPr lang="en-US" sz="900" b="1" dirty="0">
                  <a:solidFill>
                    <a:srgbClr val="000000"/>
                  </a:solidFill>
                  <a:cs typeface="Times New Roman" pitchFamily="18" charset="0"/>
                </a:rPr>
                <a:t>72 </a:t>
              </a:r>
              <a:r>
                <a:rPr lang="en-US" sz="900" b="1" dirty="0" err="1">
                  <a:solidFill>
                    <a:srgbClr val="000000"/>
                  </a:solidFill>
                  <a:cs typeface="Times New Roman" pitchFamily="18" charset="0"/>
                </a:rPr>
                <a:t>hr</a:t>
              </a:r>
              <a:r>
                <a:rPr lang="en-US" sz="900" b="1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endParaRPr lang="en-US" sz="9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6" name="Freeform 108"/>
            <p:cNvSpPr>
              <a:spLocks/>
            </p:cNvSpPr>
            <p:nvPr/>
          </p:nvSpPr>
          <p:spPr bwMode="auto">
            <a:xfrm>
              <a:off x="6333516" y="2029395"/>
              <a:ext cx="2496" cy="132296"/>
            </a:xfrm>
            <a:custGeom>
              <a:avLst/>
              <a:gdLst>
                <a:gd name="T0" fmla="*/ 0 w 4763"/>
                <a:gd name="T1" fmla="*/ 2147483647 h 186"/>
                <a:gd name="T2" fmla="*/ 0 w 4763"/>
                <a:gd name="T3" fmla="*/ 559298107 h 186"/>
                <a:gd name="T4" fmla="*/ 0 w 4763"/>
                <a:gd name="T5" fmla="*/ 0 h 186"/>
                <a:gd name="T6" fmla="*/ 0 60000 65536"/>
                <a:gd name="T7" fmla="*/ 0 60000 65536"/>
                <a:gd name="T8" fmla="*/ 0 60000 65536"/>
                <a:gd name="T9" fmla="*/ 0 w 4763"/>
                <a:gd name="T10" fmla="*/ 0 h 186"/>
                <a:gd name="T11" fmla="*/ 4763 w 4763"/>
                <a:gd name="T12" fmla="*/ 186 h 18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763" h="186">
                  <a:moveTo>
                    <a:pt x="0" y="186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28" name="Rectangle 114"/>
            <p:cNvSpPr>
              <a:spLocks noChangeArrowheads="1"/>
            </p:cNvSpPr>
            <p:nvPr/>
          </p:nvSpPr>
          <p:spPr bwMode="auto">
            <a:xfrm>
              <a:off x="6109903" y="2502421"/>
              <a:ext cx="475360" cy="307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GAPDH</a:t>
              </a:r>
            </a:p>
            <a:p>
              <a:pPr algn="ctr"/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48 hr</a:t>
              </a:r>
              <a:endParaRPr lang="en-US" sz="9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29" name="Freeform 54"/>
            <p:cNvSpPr>
              <a:spLocks/>
            </p:cNvSpPr>
            <p:nvPr/>
          </p:nvSpPr>
          <p:spPr bwMode="auto">
            <a:xfrm flipV="1">
              <a:off x="4845999" y="2478321"/>
              <a:ext cx="3017520" cy="0"/>
            </a:xfrm>
            <a:custGeom>
              <a:avLst/>
              <a:gdLst>
                <a:gd name="T0" fmla="*/ 0 w 3000"/>
                <a:gd name="T1" fmla="*/ 0 h 65087"/>
                <a:gd name="T2" fmla="*/ 2147483647 w 3000"/>
                <a:gd name="T3" fmla="*/ 0 h 65087"/>
                <a:gd name="T4" fmla="*/ 2147483647 w 3000"/>
                <a:gd name="T5" fmla="*/ 0 h 65087"/>
                <a:gd name="T6" fmla="*/ 0 60000 65536"/>
                <a:gd name="T7" fmla="*/ 0 60000 65536"/>
                <a:gd name="T8" fmla="*/ 0 60000 65536"/>
                <a:gd name="T9" fmla="*/ 0 w 3000"/>
                <a:gd name="T10" fmla="*/ 0 h 65087"/>
                <a:gd name="T11" fmla="*/ 3000 w 3000"/>
                <a:gd name="T12" fmla="*/ 65087 h 650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00" h="65087">
                  <a:moveTo>
                    <a:pt x="0" y="0"/>
                  </a:moveTo>
                  <a:lnTo>
                    <a:pt x="2998" y="0"/>
                  </a:lnTo>
                  <a:lnTo>
                    <a:pt x="300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rot="10800000"/>
            <a:lstStyle/>
            <a:p>
              <a:endParaRPr lang="en-US" sz="900" b="1"/>
            </a:p>
          </p:txBody>
        </p:sp>
        <p:sp>
          <p:nvSpPr>
            <p:cNvPr id="2130" name="Rectangle 103"/>
            <p:cNvSpPr>
              <a:spLocks noChangeArrowheads="1"/>
            </p:cNvSpPr>
            <p:nvPr/>
          </p:nvSpPr>
          <p:spPr bwMode="auto">
            <a:xfrm>
              <a:off x="6073310" y="2133433"/>
              <a:ext cx="522908" cy="344227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31" name="Rectangle 69"/>
            <p:cNvSpPr>
              <a:spLocks noChangeArrowheads="1"/>
            </p:cNvSpPr>
            <p:nvPr/>
          </p:nvSpPr>
          <p:spPr bwMode="auto">
            <a:xfrm>
              <a:off x="6665423" y="2249032"/>
              <a:ext cx="506684" cy="224776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32" name="Rectangle 60"/>
            <p:cNvSpPr>
              <a:spLocks noChangeArrowheads="1"/>
            </p:cNvSpPr>
            <p:nvPr/>
          </p:nvSpPr>
          <p:spPr bwMode="auto">
            <a:xfrm>
              <a:off x="5505591" y="1996000"/>
              <a:ext cx="505436" cy="477808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33" name="Rectangle 55"/>
            <p:cNvSpPr>
              <a:spLocks noChangeArrowheads="1"/>
            </p:cNvSpPr>
            <p:nvPr/>
          </p:nvSpPr>
          <p:spPr bwMode="auto">
            <a:xfrm>
              <a:off x="4940028" y="834875"/>
              <a:ext cx="505436" cy="1638933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 sz="900" b="1"/>
            </a:p>
          </p:txBody>
        </p:sp>
        <p:sp>
          <p:nvSpPr>
            <p:cNvPr id="2135" name="Rectangle 211"/>
            <p:cNvSpPr>
              <a:spLocks noChangeArrowheads="1"/>
            </p:cNvSpPr>
            <p:nvPr/>
          </p:nvSpPr>
          <p:spPr bwMode="auto">
            <a:xfrm>
              <a:off x="7247893" y="2246463"/>
              <a:ext cx="496700" cy="224776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36" name="Line 212"/>
            <p:cNvSpPr>
              <a:spLocks noChangeShapeType="1"/>
            </p:cNvSpPr>
            <p:nvPr/>
          </p:nvSpPr>
          <p:spPr bwMode="auto">
            <a:xfrm flipV="1">
              <a:off x="7496242" y="2224628"/>
              <a:ext cx="0" cy="2055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900" b="1"/>
            </a:p>
          </p:txBody>
        </p:sp>
        <p:sp>
          <p:nvSpPr>
            <p:cNvPr id="2137" name="Rectangle 99"/>
            <p:cNvSpPr>
              <a:spLocks noChangeArrowheads="1"/>
            </p:cNvSpPr>
            <p:nvPr/>
          </p:nvSpPr>
          <p:spPr bwMode="auto">
            <a:xfrm>
              <a:off x="7286075" y="2502421"/>
              <a:ext cx="475360" cy="307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GAPDH</a:t>
              </a:r>
            </a:p>
            <a:p>
              <a:pPr algn="ctr"/>
              <a:r>
                <a:rPr lang="en-US" sz="900" b="1">
                  <a:solidFill>
                    <a:srgbClr val="000000"/>
                  </a:solidFill>
                  <a:cs typeface="Times New Roman" pitchFamily="18" charset="0"/>
                </a:rPr>
                <a:t>96 hr </a:t>
              </a:r>
              <a:endParaRPr lang="en-US" sz="900" b="1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37" name="Straight Connector 136"/>
            <p:cNvCxnSpPr/>
            <p:nvPr/>
          </p:nvCxnSpPr>
          <p:spPr>
            <a:xfrm>
              <a:off x="7450523" y="2217385"/>
              <a:ext cx="914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6873045" y="2224528"/>
              <a:ext cx="914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6289044" y="2022119"/>
              <a:ext cx="914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>
              <a:off x="5712589" y="1805432"/>
              <a:ext cx="9144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4343400" y="457199"/>
              <a:ext cx="228600" cy="24246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3402793" y="1327659"/>
              <a:ext cx="1847178" cy="421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 smtClean="0"/>
                <a:t>Relative GAPDH Transcript </a:t>
              </a:r>
            </a:p>
            <a:p>
              <a:pPr algn="ctr"/>
              <a:r>
                <a:rPr lang="en-US" sz="900" b="1" dirty="0" smtClean="0"/>
                <a:t>Abundance(%)</a:t>
              </a:r>
              <a:endParaRPr lang="en-US" sz="900" b="1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43459" y="3862890"/>
            <a:ext cx="3448998" cy="2743200"/>
            <a:chOff x="228600" y="2819400"/>
            <a:chExt cx="3627120" cy="305249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1000" y="3048000"/>
              <a:ext cx="3474720" cy="2823899"/>
            </a:xfrm>
            <a:prstGeom prst="rect">
              <a:avLst/>
            </a:prstGeom>
          </p:spPr>
        </p:pic>
        <p:sp>
          <p:nvSpPr>
            <p:cNvPr id="101" name="Rectangle 100"/>
            <p:cNvSpPr/>
            <p:nvPr/>
          </p:nvSpPr>
          <p:spPr>
            <a:xfrm>
              <a:off x="457200" y="3048000"/>
              <a:ext cx="228600" cy="2362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TextBox 102"/>
            <p:cNvSpPr txBox="1"/>
            <p:nvPr/>
          </p:nvSpPr>
          <p:spPr>
            <a:xfrm rot="16200000">
              <a:off x="-296369" y="3981867"/>
              <a:ext cx="1737779" cy="4855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/>
                <a:t>Relative </a:t>
              </a:r>
              <a:r>
                <a:rPr lang="en-US" sz="1200" b="1" dirty="0" smtClean="0"/>
                <a:t>Transcript</a:t>
              </a:r>
            </a:p>
            <a:p>
              <a:pPr algn="ctr"/>
              <a:r>
                <a:rPr lang="en-US" sz="1200" b="1" dirty="0" smtClean="0"/>
                <a:t> </a:t>
              </a:r>
              <a:r>
                <a:rPr lang="en-US" sz="1200" b="1" dirty="0" smtClean="0"/>
                <a:t>Abundance(%)</a:t>
              </a:r>
              <a:endParaRPr lang="en-US" sz="1200" b="1" dirty="0"/>
            </a:p>
          </p:txBody>
        </p:sp>
        <p:sp>
          <p:nvSpPr>
            <p:cNvPr id="104" name="Text Box 106"/>
            <p:cNvSpPr txBox="1">
              <a:spLocks noChangeArrowheads="1"/>
            </p:cNvSpPr>
            <p:nvPr/>
          </p:nvSpPr>
          <p:spPr bwMode="auto">
            <a:xfrm>
              <a:off x="228600" y="2819400"/>
              <a:ext cx="2957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 smtClean="0"/>
                <a:t>C</a:t>
              </a:r>
              <a:endParaRPr lang="en-US" sz="1200" b="1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315881" y="4344876"/>
            <a:ext cx="4754880" cy="2085201"/>
            <a:chOff x="6827520" y="3477073"/>
            <a:chExt cx="4754880" cy="2085201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5" t="6670" r="3569" b="7520"/>
            <a:stretch/>
          </p:blipFill>
          <p:spPr>
            <a:xfrm>
              <a:off x="7086600" y="3780040"/>
              <a:ext cx="1468966" cy="1706034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45" t="3963" b="14036"/>
            <a:stretch/>
          </p:blipFill>
          <p:spPr>
            <a:xfrm>
              <a:off x="8892321" y="3627777"/>
              <a:ext cx="1426429" cy="1934497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91" t="4403" b="26461"/>
            <a:stretch/>
          </p:blipFill>
          <p:spPr>
            <a:xfrm>
              <a:off x="10241722" y="3660874"/>
              <a:ext cx="1340678" cy="1896533"/>
            </a:xfrm>
            <a:prstGeom prst="rect">
              <a:avLst/>
            </a:prstGeom>
          </p:spPr>
        </p:pic>
        <p:sp>
          <p:nvSpPr>
            <p:cNvPr id="53" name="Text Box 106"/>
            <p:cNvSpPr txBox="1">
              <a:spLocks noChangeArrowheads="1"/>
            </p:cNvSpPr>
            <p:nvPr/>
          </p:nvSpPr>
          <p:spPr bwMode="auto">
            <a:xfrm>
              <a:off x="6827520" y="3477073"/>
              <a:ext cx="29527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 smtClean="0"/>
                <a:t>E</a:t>
              </a:r>
              <a:endParaRPr lang="en-US" sz="1200" b="1" dirty="0"/>
            </a:p>
          </p:txBody>
        </p:sp>
        <p:sp>
          <p:nvSpPr>
            <p:cNvPr id="54" name="Text Box 106"/>
            <p:cNvSpPr txBox="1">
              <a:spLocks noChangeArrowheads="1"/>
            </p:cNvSpPr>
            <p:nvPr/>
          </p:nvSpPr>
          <p:spPr bwMode="auto">
            <a:xfrm>
              <a:off x="8813170" y="3477073"/>
              <a:ext cx="287258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 dirty="0" smtClean="0"/>
                <a:t>F</a:t>
              </a:r>
              <a:endParaRPr lang="en-US" sz="1200" b="1" dirty="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553297" y="309285"/>
            <a:ext cx="3687763" cy="3290888"/>
            <a:chOff x="787400" y="2881311"/>
            <a:chExt cx="3687763" cy="3290888"/>
          </a:xfrm>
        </p:grpSpPr>
        <p:sp>
          <p:nvSpPr>
            <p:cNvPr id="60" name="Rectangle 114"/>
            <p:cNvSpPr>
              <a:spLocks noChangeArrowheads="1"/>
            </p:cNvSpPr>
            <p:nvPr/>
          </p:nvSpPr>
          <p:spPr bwMode="auto">
            <a:xfrm rot="-5400000">
              <a:off x="782106" y="5887506"/>
              <a:ext cx="384721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dirty="0">
                  <a:solidFill>
                    <a:srgbClr val="000000"/>
                  </a:solidFill>
                </a:rPr>
                <a:t>Log</a:t>
              </a:r>
              <a:r>
                <a:rPr lang="en-US" sz="1200" b="1" baseline="-25000" dirty="0">
                  <a:solidFill>
                    <a:srgbClr val="000000"/>
                  </a:solidFill>
                </a:rPr>
                <a:t>2</a:t>
              </a:r>
              <a:r>
                <a:rPr lang="en-US" sz="1200" b="1" dirty="0">
                  <a:solidFill>
                    <a:srgbClr val="000000"/>
                  </a:solidFill>
                </a:rPr>
                <a:t> </a:t>
              </a:r>
              <a:endParaRPr lang="en-US" sz="1200" b="1" dirty="0"/>
            </a:p>
          </p:txBody>
        </p:sp>
        <p:sp>
          <p:nvSpPr>
            <p:cNvPr id="61" name="Rectangle 116"/>
            <p:cNvSpPr>
              <a:spLocks noChangeArrowheads="1"/>
            </p:cNvSpPr>
            <p:nvPr/>
          </p:nvSpPr>
          <p:spPr bwMode="auto">
            <a:xfrm rot="16200000">
              <a:off x="-452919" y="4279693"/>
              <a:ext cx="2743201" cy="184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u="sng" dirty="0">
                  <a:solidFill>
                    <a:srgbClr val="000000"/>
                  </a:solidFill>
                </a:rPr>
                <a:t># Parasites in siRNA transfected cells</a:t>
              </a:r>
              <a:endParaRPr lang="en-US" sz="1200" b="1" u="sng" dirty="0"/>
            </a:p>
          </p:txBody>
        </p:sp>
        <p:sp>
          <p:nvSpPr>
            <p:cNvPr id="62" name="Rectangle 117"/>
            <p:cNvSpPr>
              <a:spLocks noChangeArrowheads="1"/>
            </p:cNvSpPr>
            <p:nvPr/>
          </p:nvSpPr>
          <p:spPr bwMode="auto">
            <a:xfrm rot="16200000">
              <a:off x="-258420" y="4155868"/>
              <a:ext cx="2733676" cy="184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</a:rPr>
                <a:t># Parasites in mock transfected cells </a:t>
              </a:r>
              <a:endParaRPr lang="en-US" sz="1200" b="1"/>
            </a:p>
          </p:txBody>
        </p:sp>
        <p:sp>
          <p:nvSpPr>
            <p:cNvPr id="63" name="AutoShape 118"/>
            <p:cNvSpPr>
              <a:spLocks/>
            </p:cNvSpPr>
            <p:nvPr/>
          </p:nvSpPr>
          <p:spPr bwMode="auto">
            <a:xfrm rot="16200000" flipH="1">
              <a:off x="949325" y="2733675"/>
              <a:ext cx="136525" cy="460375"/>
            </a:xfrm>
            <a:prstGeom prst="leftBracket">
              <a:avLst>
                <a:gd name="adj" fmla="val 28101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 b="1"/>
            </a:p>
          </p:txBody>
        </p:sp>
        <p:sp>
          <p:nvSpPr>
            <p:cNvPr id="64" name="AutoShape 119"/>
            <p:cNvSpPr>
              <a:spLocks/>
            </p:cNvSpPr>
            <p:nvPr/>
          </p:nvSpPr>
          <p:spPr bwMode="auto">
            <a:xfrm rot="5400000" flipH="1" flipV="1">
              <a:off x="952500" y="5492750"/>
              <a:ext cx="136525" cy="460375"/>
            </a:xfrm>
            <a:prstGeom prst="leftBracket">
              <a:avLst>
                <a:gd name="adj" fmla="val 28101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 b="1"/>
            </a:p>
          </p:txBody>
        </p:sp>
        <p:sp>
          <p:nvSpPr>
            <p:cNvPr id="65" name="Rectangle 158"/>
            <p:cNvSpPr>
              <a:spLocks noChangeArrowheads="1"/>
            </p:cNvSpPr>
            <p:nvPr/>
          </p:nvSpPr>
          <p:spPr bwMode="auto">
            <a:xfrm rot="-3572382">
              <a:off x="1738013" y="5582186"/>
              <a:ext cx="554639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cs typeface="Times New Roman" pitchFamily="18" charset="0"/>
                </a:rPr>
                <a:t>GAPDH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6" name="Rectangle 159"/>
            <p:cNvSpPr>
              <a:spLocks noChangeArrowheads="1"/>
            </p:cNvSpPr>
            <p:nvPr/>
          </p:nvSpPr>
          <p:spPr bwMode="auto">
            <a:xfrm rot="-3585586">
              <a:off x="1990725" y="5577424"/>
              <a:ext cx="53181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cs typeface="Times New Roman" pitchFamily="18" charset="0"/>
                </a:rPr>
                <a:t>Casp 1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Rectangle 160"/>
            <p:cNvSpPr>
              <a:spLocks noChangeArrowheads="1"/>
            </p:cNvSpPr>
            <p:nvPr/>
          </p:nvSpPr>
          <p:spPr bwMode="auto">
            <a:xfrm rot="-3602871">
              <a:off x="2235147" y="5548849"/>
              <a:ext cx="50334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cs typeface="Times New Roman" pitchFamily="18" charset="0"/>
                </a:rPr>
                <a:t>Casp 2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Rectangle 161"/>
            <p:cNvSpPr>
              <a:spLocks noChangeArrowheads="1"/>
            </p:cNvSpPr>
            <p:nvPr/>
          </p:nvSpPr>
          <p:spPr bwMode="auto">
            <a:xfrm rot="-3602871">
              <a:off x="2470097" y="5548849"/>
              <a:ext cx="50334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cs typeface="Times New Roman" pitchFamily="18" charset="0"/>
                </a:rPr>
                <a:t>Casp 3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162"/>
            <p:cNvSpPr>
              <a:spLocks noChangeArrowheads="1"/>
            </p:cNvSpPr>
            <p:nvPr/>
          </p:nvSpPr>
          <p:spPr bwMode="auto">
            <a:xfrm rot="-3602871">
              <a:off x="2703460" y="5548849"/>
              <a:ext cx="50334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cs typeface="Times New Roman" pitchFamily="18" charset="0"/>
                </a:rPr>
                <a:t>Casp 4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Rectangle 163"/>
            <p:cNvSpPr>
              <a:spLocks noChangeArrowheads="1"/>
            </p:cNvSpPr>
            <p:nvPr/>
          </p:nvSpPr>
          <p:spPr bwMode="auto">
            <a:xfrm rot="-3602871">
              <a:off x="2936823" y="5550436"/>
              <a:ext cx="50334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cs typeface="Times New Roman" pitchFamily="18" charset="0"/>
                </a:rPr>
                <a:t>Casp 6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Rectangle 164"/>
            <p:cNvSpPr>
              <a:spLocks noChangeArrowheads="1"/>
            </p:cNvSpPr>
            <p:nvPr/>
          </p:nvSpPr>
          <p:spPr bwMode="auto">
            <a:xfrm rot="-3602871">
              <a:off x="3171772" y="5548849"/>
              <a:ext cx="50334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cs typeface="Times New Roman" pitchFamily="18" charset="0"/>
                </a:rPr>
                <a:t>Casp 7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Rectangle 165"/>
            <p:cNvSpPr>
              <a:spLocks noChangeArrowheads="1"/>
            </p:cNvSpPr>
            <p:nvPr/>
          </p:nvSpPr>
          <p:spPr bwMode="auto">
            <a:xfrm rot="-3572382">
              <a:off x="3403548" y="5550436"/>
              <a:ext cx="50334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cs typeface="Times New Roman" pitchFamily="18" charset="0"/>
                </a:rPr>
                <a:t>Casp 8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Rectangle 166"/>
            <p:cNvSpPr>
              <a:spLocks noChangeArrowheads="1"/>
            </p:cNvSpPr>
            <p:nvPr/>
          </p:nvSpPr>
          <p:spPr bwMode="auto">
            <a:xfrm rot="-3572382">
              <a:off x="3660722" y="5548849"/>
              <a:ext cx="50334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cs typeface="Times New Roman" pitchFamily="18" charset="0"/>
                </a:rPr>
                <a:t>Casp 9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Rectangle 167"/>
            <p:cNvSpPr>
              <a:spLocks noChangeArrowheads="1"/>
            </p:cNvSpPr>
            <p:nvPr/>
          </p:nvSpPr>
          <p:spPr bwMode="auto">
            <a:xfrm rot="-3585586">
              <a:off x="3836988" y="5591711"/>
              <a:ext cx="623888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cs typeface="Times New Roman" pitchFamily="18" charset="0"/>
                </a:rPr>
                <a:t>Casp 10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Freeform 121"/>
            <p:cNvSpPr>
              <a:spLocks/>
            </p:cNvSpPr>
            <p:nvPr/>
          </p:nvSpPr>
          <p:spPr bwMode="auto">
            <a:xfrm>
              <a:off x="1609725" y="5327828"/>
              <a:ext cx="49212" cy="1453"/>
            </a:xfrm>
            <a:custGeom>
              <a:avLst/>
              <a:gdLst>
                <a:gd name="T0" fmla="*/ 0 w 52"/>
                <a:gd name="T1" fmla="*/ 0 h 1587"/>
                <a:gd name="T2" fmla="*/ 50 w 52"/>
                <a:gd name="T3" fmla="*/ 0 h 1587"/>
                <a:gd name="T4" fmla="*/ 52 w 52"/>
                <a:gd name="T5" fmla="*/ 0 h 1587"/>
                <a:gd name="T6" fmla="*/ 0 60000 65536"/>
                <a:gd name="T7" fmla="*/ 0 60000 65536"/>
                <a:gd name="T8" fmla="*/ 0 60000 65536"/>
                <a:gd name="T9" fmla="*/ 0 w 52"/>
                <a:gd name="T10" fmla="*/ 0 h 1587"/>
                <a:gd name="T11" fmla="*/ 52 w 52"/>
                <a:gd name="T12" fmla="*/ 1587 h 158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1587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rgbClr val="0000D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76" name="Freeform 122"/>
            <p:cNvSpPr>
              <a:spLocks/>
            </p:cNvSpPr>
            <p:nvPr/>
          </p:nvSpPr>
          <p:spPr bwMode="auto">
            <a:xfrm>
              <a:off x="1609725" y="5070647"/>
              <a:ext cx="49212" cy="0"/>
            </a:xfrm>
            <a:custGeom>
              <a:avLst/>
              <a:gdLst>
                <a:gd name="T0" fmla="*/ 0 w 52"/>
                <a:gd name="T1" fmla="*/ 50 w 52"/>
                <a:gd name="T2" fmla="*/ 52 w 52"/>
                <a:gd name="T3" fmla="*/ 0 60000 65536"/>
                <a:gd name="T4" fmla="*/ 0 60000 65536"/>
                <a:gd name="T5" fmla="*/ 0 60000 65536"/>
                <a:gd name="T6" fmla="*/ 0 w 52"/>
                <a:gd name="T7" fmla="*/ 52 w 52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52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77" name="Freeform 123"/>
            <p:cNvSpPr>
              <a:spLocks/>
            </p:cNvSpPr>
            <p:nvPr/>
          </p:nvSpPr>
          <p:spPr bwMode="auto">
            <a:xfrm>
              <a:off x="1609725" y="4809108"/>
              <a:ext cx="49212" cy="0"/>
            </a:xfrm>
            <a:custGeom>
              <a:avLst/>
              <a:gdLst>
                <a:gd name="T0" fmla="*/ 0 w 52"/>
                <a:gd name="T1" fmla="*/ 50 w 52"/>
                <a:gd name="T2" fmla="*/ 52 w 52"/>
                <a:gd name="T3" fmla="*/ 0 60000 65536"/>
                <a:gd name="T4" fmla="*/ 0 60000 65536"/>
                <a:gd name="T5" fmla="*/ 0 60000 65536"/>
                <a:gd name="T6" fmla="*/ 0 w 52"/>
                <a:gd name="T7" fmla="*/ 52 w 52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52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78" name="Freeform 124"/>
            <p:cNvSpPr>
              <a:spLocks/>
            </p:cNvSpPr>
            <p:nvPr/>
          </p:nvSpPr>
          <p:spPr bwMode="auto">
            <a:xfrm>
              <a:off x="1609725" y="4550475"/>
              <a:ext cx="49212" cy="1453"/>
            </a:xfrm>
            <a:custGeom>
              <a:avLst/>
              <a:gdLst>
                <a:gd name="T0" fmla="*/ 0 w 52"/>
                <a:gd name="T1" fmla="*/ 0 h 1588"/>
                <a:gd name="T2" fmla="*/ 50 w 52"/>
                <a:gd name="T3" fmla="*/ 0 h 1588"/>
                <a:gd name="T4" fmla="*/ 52 w 52"/>
                <a:gd name="T5" fmla="*/ 0 h 1588"/>
                <a:gd name="T6" fmla="*/ 0 60000 65536"/>
                <a:gd name="T7" fmla="*/ 0 60000 65536"/>
                <a:gd name="T8" fmla="*/ 0 60000 65536"/>
                <a:gd name="T9" fmla="*/ 0 w 52"/>
                <a:gd name="T10" fmla="*/ 0 h 1588"/>
                <a:gd name="T11" fmla="*/ 52 w 52"/>
                <a:gd name="T12" fmla="*/ 1588 h 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1588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79" name="Freeform 125"/>
            <p:cNvSpPr>
              <a:spLocks/>
            </p:cNvSpPr>
            <p:nvPr/>
          </p:nvSpPr>
          <p:spPr bwMode="auto">
            <a:xfrm>
              <a:off x="1609725" y="4290389"/>
              <a:ext cx="49212" cy="0"/>
            </a:xfrm>
            <a:custGeom>
              <a:avLst/>
              <a:gdLst>
                <a:gd name="T0" fmla="*/ 0 w 52"/>
                <a:gd name="T1" fmla="*/ 50 w 52"/>
                <a:gd name="T2" fmla="*/ 52 w 52"/>
                <a:gd name="T3" fmla="*/ 0 60000 65536"/>
                <a:gd name="T4" fmla="*/ 0 60000 65536"/>
                <a:gd name="T5" fmla="*/ 0 60000 65536"/>
                <a:gd name="T6" fmla="*/ 0 w 52"/>
                <a:gd name="T7" fmla="*/ 52 w 52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52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80" name="Freeform 126"/>
            <p:cNvSpPr>
              <a:spLocks/>
            </p:cNvSpPr>
            <p:nvPr/>
          </p:nvSpPr>
          <p:spPr bwMode="auto">
            <a:xfrm>
              <a:off x="1609725" y="4030303"/>
              <a:ext cx="49212" cy="1453"/>
            </a:xfrm>
            <a:custGeom>
              <a:avLst/>
              <a:gdLst>
                <a:gd name="T0" fmla="*/ 0 w 52"/>
                <a:gd name="T1" fmla="*/ 0 h 1588"/>
                <a:gd name="T2" fmla="*/ 50 w 52"/>
                <a:gd name="T3" fmla="*/ 0 h 1588"/>
                <a:gd name="T4" fmla="*/ 52 w 52"/>
                <a:gd name="T5" fmla="*/ 0 h 1588"/>
                <a:gd name="T6" fmla="*/ 0 60000 65536"/>
                <a:gd name="T7" fmla="*/ 0 60000 65536"/>
                <a:gd name="T8" fmla="*/ 0 60000 65536"/>
                <a:gd name="T9" fmla="*/ 0 w 52"/>
                <a:gd name="T10" fmla="*/ 0 h 1588"/>
                <a:gd name="T11" fmla="*/ 52 w 52"/>
                <a:gd name="T12" fmla="*/ 1588 h 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2" h="1588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81" name="Freeform 127"/>
            <p:cNvSpPr>
              <a:spLocks/>
            </p:cNvSpPr>
            <p:nvPr/>
          </p:nvSpPr>
          <p:spPr bwMode="auto">
            <a:xfrm>
              <a:off x="1609725" y="3770217"/>
              <a:ext cx="49212" cy="0"/>
            </a:xfrm>
            <a:custGeom>
              <a:avLst/>
              <a:gdLst>
                <a:gd name="T0" fmla="*/ 0 w 52"/>
                <a:gd name="T1" fmla="*/ 50 w 52"/>
                <a:gd name="T2" fmla="*/ 52 w 52"/>
                <a:gd name="T3" fmla="*/ 0 60000 65536"/>
                <a:gd name="T4" fmla="*/ 0 60000 65536"/>
                <a:gd name="T5" fmla="*/ 0 60000 65536"/>
                <a:gd name="T6" fmla="*/ 0 w 52"/>
                <a:gd name="T7" fmla="*/ 52 w 52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52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82" name="Freeform 128"/>
            <p:cNvSpPr>
              <a:spLocks/>
            </p:cNvSpPr>
            <p:nvPr/>
          </p:nvSpPr>
          <p:spPr bwMode="auto">
            <a:xfrm>
              <a:off x="1609725" y="3511584"/>
              <a:ext cx="49212" cy="0"/>
            </a:xfrm>
            <a:custGeom>
              <a:avLst/>
              <a:gdLst>
                <a:gd name="T0" fmla="*/ 0 w 52"/>
                <a:gd name="T1" fmla="*/ 50 w 52"/>
                <a:gd name="T2" fmla="*/ 52 w 52"/>
                <a:gd name="T3" fmla="*/ 0 60000 65536"/>
                <a:gd name="T4" fmla="*/ 0 60000 65536"/>
                <a:gd name="T5" fmla="*/ 0 60000 65536"/>
                <a:gd name="T6" fmla="*/ 0 w 52"/>
                <a:gd name="T7" fmla="*/ 52 w 52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52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83" name="Freeform 129"/>
            <p:cNvSpPr>
              <a:spLocks/>
            </p:cNvSpPr>
            <p:nvPr/>
          </p:nvSpPr>
          <p:spPr bwMode="auto">
            <a:xfrm>
              <a:off x="1609725" y="3251497"/>
              <a:ext cx="49212" cy="0"/>
            </a:xfrm>
            <a:custGeom>
              <a:avLst/>
              <a:gdLst>
                <a:gd name="T0" fmla="*/ 0 w 52"/>
                <a:gd name="T1" fmla="*/ 50 w 52"/>
                <a:gd name="T2" fmla="*/ 52 w 52"/>
                <a:gd name="T3" fmla="*/ 0 60000 65536"/>
                <a:gd name="T4" fmla="*/ 0 60000 65536"/>
                <a:gd name="T5" fmla="*/ 0 60000 65536"/>
                <a:gd name="T6" fmla="*/ 0 w 52"/>
                <a:gd name="T7" fmla="*/ 52 w 52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52">
                  <a:moveTo>
                    <a:pt x="0" y="0"/>
                  </a:moveTo>
                  <a:lnTo>
                    <a:pt x="50" y="0"/>
                  </a:lnTo>
                  <a:lnTo>
                    <a:pt x="52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84" name="Freeform 130"/>
            <p:cNvSpPr>
              <a:spLocks/>
            </p:cNvSpPr>
            <p:nvPr/>
          </p:nvSpPr>
          <p:spPr bwMode="auto">
            <a:xfrm>
              <a:off x="1609725" y="5284238"/>
              <a:ext cx="0" cy="43590"/>
            </a:xfrm>
            <a:custGeom>
              <a:avLst/>
              <a:gdLst>
                <a:gd name="T0" fmla="*/ 52 h 52"/>
                <a:gd name="T1" fmla="*/ 2 h 52"/>
                <a:gd name="T2" fmla="*/ 0 h 52"/>
                <a:gd name="T3" fmla="*/ 0 60000 65536"/>
                <a:gd name="T4" fmla="*/ 0 60000 65536"/>
                <a:gd name="T5" fmla="*/ 0 60000 65536"/>
                <a:gd name="T6" fmla="*/ 0 h 52"/>
                <a:gd name="T7" fmla="*/ 52 h 52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52">
                  <a:moveTo>
                    <a:pt x="0" y="52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D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85" name="Freeform 131"/>
            <p:cNvSpPr>
              <a:spLocks/>
            </p:cNvSpPr>
            <p:nvPr/>
          </p:nvSpPr>
          <p:spPr bwMode="auto">
            <a:xfrm>
              <a:off x="1609725" y="3248591"/>
              <a:ext cx="0" cy="2079237"/>
            </a:xfrm>
            <a:custGeom>
              <a:avLst/>
              <a:gdLst>
                <a:gd name="T0" fmla="*/ 2480 h 2480"/>
                <a:gd name="T1" fmla="*/ 2 h 2480"/>
                <a:gd name="T2" fmla="*/ 0 h 2480"/>
                <a:gd name="T3" fmla="*/ 0 60000 65536"/>
                <a:gd name="T4" fmla="*/ 0 60000 65536"/>
                <a:gd name="T5" fmla="*/ 0 60000 65536"/>
                <a:gd name="T6" fmla="*/ 0 h 2480"/>
                <a:gd name="T7" fmla="*/ 2480 h 2480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2480">
                  <a:moveTo>
                    <a:pt x="0" y="2480"/>
                  </a:move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86" name="Oval 133"/>
            <p:cNvSpPr>
              <a:spLocks noChangeArrowheads="1"/>
            </p:cNvSpPr>
            <p:nvPr/>
          </p:nvSpPr>
          <p:spPr bwMode="auto">
            <a:xfrm>
              <a:off x="1754187" y="4041350"/>
              <a:ext cx="32726" cy="4364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87" name="Oval 134"/>
            <p:cNvSpPr>
              <a:spLocks noChangeArrowheads="1"/>
            </p:cNvSpPr>
            <p:nvPr/>
          </p:nvSpPr>
          <p:spPr bwMode="auto">
            <a:xfrm>
              <a:off x="1975414" y="4345696"/>
              <a:ext cx="32726" cy="4364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88" name="Oval 135"/>
            <p:cNvSpPr>
              <a:spLocks noChangeArrowheads="1"/>
            </p:cNvSpPr>
            <p:nvPr/>
          </p:nvSpPr>
          <p:spPr bwMode="auto">
            <a:xfrm>
              <a:off x="2196641" y="4482533"/>
              <a:ext cx="34035" cy="4364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89" name="Oval 136"/>
            <p:cNvSpPr>
              <a:spLocks noChangeArrowheads="1"/>
            </p:cNvSpPr>
            <p:nvPr/>
          </p:nvSpPr>
          <p:spPr bwMode="auto">
            <a:xfrm>
              <a:off x="2416559" y="4410575"/>
              <a:ext cx="34035" cy="4364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90" name="Oval 137"/>
            <p:cNvSpPr>
              <a:spLocks noChangeArrowheads="1"/>
            </p:cNvSpPr>
            <p:nvPr/>
          </p:nvSpPr>
          <p:spPr bwMode="auto">
            <a:xfrm>
              <a:off x="2640404" y="4134541"/>
              <a:ext cx="32726" cy="4246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91" name="Oval 138"/>
            <p:cNvSpPr>
              <a:spLocks noChangeArrowheads="1"/>
            </p:cNvSpPr>
            <p:nvPr/>
          </p:nvSpPr>
          <p:spPr bwMode="auto">
            <a:xfrm>
              <a:off x="2861631" y="4069662"/>
              <a:ext cx="34035" cy="4246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92" name="Oval 139"/>
            <p:cNvSpPr>
              <a:spLocks noChangeArrowheads="1"/>
            </p:cNvSpPr>
            <p:nvPr/>
          </p:nvSpPr>
          <p:spPr bwMode="auto">
            <a:xfrm>
              <a:off x="3084168" y="4174649"/>
              <a:ext cx="32726" cy="4246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93" name="Oval 140"/>
            <p:cNvSpPr>
              <a:spLocks noChangeArrowheads="1"/>
            </p:cNvSpPr>
            <p:nvPr/>
          </p:nvSpPr>
          <p:spPr bwMode="auto">
            <a:xfrm>
              <a:off x="3305395" y="4001243"/>
              <a:ext cx="32726" cy="4246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94" name="Oval 141"/>
            <p:cNvSpPr>
              <a:spLocks noChangeArrowheads="1"/>
            </p:cNvSpPr>
            <p:nvPr/>
          </p:nvSpPr>
          <p:spPr bwMode="auto">
            <a:xfrm>
              <a:off x="3526622" y="4348055"/>
              <a:ext cx="32726" cy="4246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95" name="Oval 142"/>
            <p:cNvSpPr>
              <a:spLocks noChangeArrowheads="1"/>
            </p:cNvSpPr>
            <p:nvPr/>
          </p:nvSpPr>
          <p:spPr bwMode="auto">
            <a:xfrm>
              <a:off x="3749158" y="4128643"/>
              <a:ext cx="32726" cy="4364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96" name="Oval 143"/>
            <p:cNvSpPr>
              <a:spLocks noChangeArrowheads="1"/>
            </p:cNvSpPr>
            <p:nvPr/>
          </p:nvSpPr>
          <p:spPr bwMode="auto">
            <a:xfrm>
              <a:off x="3970385" y="4515563"/>
              <a:ext cx="32726" cy="4364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97" name="Oval 144"/>
            <p:cNvSpPr>
              <a:spLocks noChangeArrowheads="1"/>
            </p:cNvSpPr>
            <p:nvPr/>
          </p:nvSpPr>
          <p:spPr bwMode="auto">
            <a:xfrm>
              <a:off x="4191612" y="4535616"/>
              <a:ext cx="32726" cy="42467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98" name="Rectangle 146"/>
            <p:cNvSpPr>
              <a:spLocks noChangeArrowheads="1"/>
            </p:cNvSpPr>
            <p:nvPr/>
          </p:nvSpPr>
          <p:spPr bwMode="auto">
            <a:xfrm>
              <a:off x="1376240" y="5263568"/>
              <a:ext cx="136555" cy="18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</a:rPr>
                <a:t>-2</a:t>
              </a:r>
              <a:endParaRPr lang="en-US" sz="1200" b="1"/>
            </a:p>
          </p:txBody>
        </p:sp>
        <p:sp>
          <p:nvSpPr>
            <p:cNvPr id="99" name="Rectangle 147"/>
            <p:cNvSpPr>
              <a:spLocks noChangeArrowheads="1"/>
            </p:cNvSpPr>
            <p:nvPr/>
          </p:nvSpPr>
          <p:spPr bwMode="auto">
            <a:xfrm>
              <a:off x="1222375" y="5004181"/>
              <a:ext cx="265417" cy="18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</a:rPr>
                <a:t>-1.5</a:t>
              </a:r>
              <a:endParaRPr lang="en-US" sz="1200" b="1"/>
            </a:p>
          </p:txBody>
        </p:sp>
        <p:sp>
          <p:nvSpPr>
            <p:cNvPr id="100" name="Rectangle 148"/>
            <p:cNvSpPr>
              <a:spLocks noChangeArrowheads="1"/>
            </p:cNvSpPr>
            <p:nvPr/>
          </p:nvSpPr>
          <p:spPr bwMode="auto">
            <a:xfrm>
              <a:off x="1376240" y="4744794"/>
              <a:ext cx="136555" cy="18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</a:rPr>
                <a:t>-1</a:t>
              </a:r>
              <a:endParaRPr lang="en-US" sz="1200" b="1"/>
            </a:p>
          </p:txBody>
        </p:sp>
        <p:sp>
          <p:nvSpPr>
            <p:cNvPr id="102" name="Rectangle 149"/>
            <p:cNvSpPr>
              <a:spLocks noChangeArrowheads="1"/>
            </p:cNvSpPr>
            <p:nvPr/>
          </p:nvSpPr>
          <p:spPr bwMode="auto">
            <a:xfrm>
              <a:off x="1222375" y="4485407"/>
              <a:ext cx="265417" cy="18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</a:rPr>
                <a:t>-0.5</a:t>
              </a:r>
              <a:endParaRPr lang="en-US" sz="1200" b="1"/>
            </a:p>
          </p:txBody>
        </p:sp>
        <p:sp>
          <p:nvSpPr>
            <p:cNvPr id="105" name="Rectangle 150"/>
            <p:cNvSpPr>
              <a:spLocks noChangeArrowheads="1"/>
            </p:cNvSpPr>
            <p:nvPr/>
          </p:nvSpPr>
          <p:spPr bwMode="auto">
            <a:xfrm>
              <a:off x="1437786" y="4224840"/>
              <a:ext cx="84626" cy="18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</a:rPr>
                <a:t>0</a:t>
              </a:r>
              <a:endParaRPr lang="en-US" sz="1200" b="1"/>
            </a:p>
          </p:txBody>
        </p:sp>
        <p:sp>
          <p:nvSpPr>
            <p:cNvPr id="106" name="Rectangle 151"/>
            <p:cNvSpPr>
              <a:spLocks noChangeArrowheads="1"/>
            </p:cNvSpPr>
            <p:nvPr/>
          </p:nvSpPr>
          <p:spPr bwMode="auto">
            <a:xfrm>
              <a:off x="1283921" y="3965453"/>
              <a:ext cx="213488" cy="18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</a:rPr>
                <a:t>0.5</a:t>
              </a:r>
              <a:endParaRPr lang="en-US" sz="1200" b="1"/>
            </a:p>
          </p:txBody>
        </p:sp>
        <p:sp>
          <p:nvSpPr>
            <p:cNvPr id="107" name="Rectangle 152"/>
            <p:cNvSpPr>
              <a:spLocks noChangeArrowheads="1"/>
            </p:cNvSpPr>
            <p:nvPr/>
          </p:nvSpPr>
          <p:spPr bwMode="auto">
            <a:xfrm>
              <a:off x="1437786" y="3706066"/>
              <a:ext cx="84626" cy="18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</a:rPr>
                <a:t>1</a:t>
              </a:r>
              <a:endParaRPr lang="en-US" sz="1200" b="1"/>
            </a:p>
          </p:txBody>
        </p:sp>
        <p:sp>
          <p:nvSpPr>
            <p:cNvPr id="108" name="Rectangle 153"/>
            <p:cNvSpPr>
              <a:spLocks noChangeArrowheads="1"/>
            </p:cNvSpPr>
            <p:nvPr/>
          </p:nvSpPr>
          <p:spPr bwMode="auto">
            <a:xfrm>
              <a:off x="1283921" y="3446679"/>
              <a:ext cx="213488" cy="18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</a:rPr>
                <a:t>1.5</a:t>
              </a:r>
              <a:endParaRPr lang="en-US" sz="1200" b="1"/>
            </a:p>
          </p:txBody>
        </p:sp>
        <p:sp>
          <p:nvSpPr>
            <p:cNvPr id="109" name="Rectangle 154"/>
            <p:cNvSpPr>
              <a:spLocks noChangeArrowheads="1"/>
            </p:cNvSpPr>
            <p:nvPr/>
          </p:nvSpPr>
          <p:spPr bwMode="auto">
            <a:xfrm>
              <a:off x="1437786" y="3186113"/>
              <a:ext cx="84626" cy="185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</a:rPr>
                <a:t>2</a:t>
              </a:r>
              <a:endParaRPr lang="en-US" sz="1200" b="1"/>
            </a:p>
          </p:txBody>
        </p:sp>
        <p:sp>
          <p:nvSpPr>
            <p:cNvPr id="110" name="Freeform 155"/>
            <p:cNvSpPr>
              <a:spLocks/>
            </p:cNvSpPr>
            <p:nvPr/>
          </p:nvSpPr>
          <p:spPr bwMode="auto">
            <a:xfrm flipV="1">
              <a:off x="1639887" y="4809752"/>
              <a:ext cx="2835276" cy="0"/>
            </a:xfrm>
            <a:custGeom>
              <a:avLst/>
              <a:gdLst>
                <a:gd name="T0" fmla="*/ 0 w 4361"/>
                <a:gd name="T1" fmla="*/ 0 h 82550"/>
                <a:gd name="T2" fmla="*/ 4359 w 4361"/>
                <a:gd name="T3" fmla="*/ 0 h 82550"/>
                <a:gd name="T4" fmla="*/ 4361 w 4361"/>
                <a:gd name="T5" fmla="*/ 0 h 82550"/>
                <a:gd name="T6" fmla="*/ 0 60000 65536"/>
                <a:gd name="T7" fmla="*/ 0 60000 65536"/>
                <a:gd name="T8" fmla="*/ 0 60000 65536"/>
                <a:gd name="T9" fmla="*/ 0 w 4361"/>
                <a:gd name="T10" fmla="*/ 0 h 82550"/>
                <a:gd name="T11" fmla="*/ 4361 w 4361"/>
                <a:gd name="T12" fmla="*/ 82550 h 82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61" h="82550">
                  <a:moveTo>
                    <a:pt x="0" y="0"/>
                  </a:moveTo>
                  <a:lnTo>
                    <a:pt x="4359" y="0"/>
                  </a:lnTo>
                  <a:lnTo>
                    <a:pt x="4361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111" name="Freeform 156"/>
            <p:cNvSpPr>
              <a:spLocks/>
            </p:cNvSpPr>
            <p:nvPr/>
          </p:nvSpPr>
          <p:spPr bwMode="auto">
            <a:xfrm flipV="1">
              <a:off x="1611312" y="3773966"/>
              <a:ext cx="2835276" cy="0"/>
            </a:xfrm>
            <a:custGeom>
              <a:avLst/>
              <a:gdLst>
                <a:gd name="T0" fmla="*/ 0 w 4361"/>
                <a:gd name="T1" fmla="*/ 0 h 82550"/>
                <a:gd name="T2" fmla="*/ 4359 w 4361"/>
                <a:gd name="T3" fmla="*/ 0 h 82550"/>
                <a:gd name="T4" fmla="*/ 4361 w 4361"/>
                <a:gd name="T5" fmla="*/ 0 h 82550"/>
                <a:gd name="T6" fmla="*/ 0 60000 65536"/>
                <a:gd name="T7" fmla="*/ 0 60000 65536"/>
                <a:gd name="T8" fmla="*/ 0 60000 65536"/>
                <a:gd name="T9" fmla="*/ 0 w 4361"/>
                <a:gd name="T10" fmla="*/ 0 h 82550"/>
                <a:gd name="T11" fmla="*/ 4361 w 4361"/>
                <a:gd name="T12" fmla="*/ 82550 h 82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61" h="82550">
                  <a:moveTo>
                    <a:pt x="0" y="0"/>
                  </a:moveTo>
                  <a:lnTo>
                    <a:pt x="4359" y="0"/>
                  </a:lnTo>
                  <a:lnTo>
                    <a:pt x="4361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112" name="Freeform 157"/>
            <p:cNvSpPr>
              <a:spLocks/>
            </p:cNvSpPr>
            <p:nvPr/>
          </p:nvSpPr>
          <p:spPr bwMode="auto">
            <a:xfrm flipV="1">
              <a:off x="1611312" y="5252272"/>
              <a:ext cx="2835276" cy="75556"/>
            </a:xfrm>
            <a:custGeom>
              <a:avLst/>
              <a:gdLst>
                <a:gd name="T0" fmla="*/ 0 w 4361"/>
                <a:gd name="T1" fmla="*/ 0 h 82550"/>
                <a:gd name="T2" fmla="*/ 4359 w 4361"/>
                <a:gd name="T3" fmla="*/ 0 h 82550"/>
                <a:gd name="T4" fmla="*/ 4361 w 4361"/>
                <a:gd name="T5" fmla="*/ 0 h 82550"/>
                <a:gd name="T6" fmla="*/ 0 60000 65536"/>
                <a:gd name="T7" fmla="*/ 0 60000 65536"/>
                <a:gd name="T8" fmla="*/ 0 60000 65536"/>
                <a:gd name="T9" fmla="*/ 0 w 4361"/>
                <a:gd name="T10" fmla="*/ 0 h 82550"/>
                <a:gd name="T11" fmla="*/ 4361 w 4361"/>
                <a:gd name="T12" fmla="*/ 82550 h 8255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61" h="82550">
                  <a:moveTo>
                    <a:pt x="0" y="0"/>
                  </a:moveTo>
                  <a:lnTo>
                    <a:pt x="4359" y="0"/>
                  </a:lnTo>
                  <a:lnTo>
                    <a:pt x="4361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1200" b="1"/>
            </a:p>
          </p:txBody>
        </p:sp>
        <p:sp>
          <p:nvSpPr>
            <p:cNvPr id="113" name="Rectangle 168"/>
            <p:cNvSpPr>
              <a:spLocks noChangeArrowheads="1"/>
            </p:cNvSpPr>
            <p:nvPr/>
          </p:nvSpPr>
          <p:spPr bwMode="auto">
            <a:xfrm rot="18020497">
              <a:off x="1706747" y="5460605"/>
              <a:ext cx="290144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cs typeface="Times New Roman" pitchFamily="18" charset="0"/>
                </a:rPr>
                <a:t>Neg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Rectangle 169"/>
            <p:cNvSpPr>
              <a:spLocks noChangeArrowheads="1"/>
            </p:cNvSpPr>
            <p:nvPr/>
          </p:nvSpPr>
          <p:spPr bwMode="auto">
            <a:xfrm rot="-3585586">
              <a:off x="1417326" y="5488524"/>
              <a:ext cx="392736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cs typeface="Times New Roman" pitchFamily="18" charset="0"/>
                </a:rPr>
                <a:t>Mock</a:t>
              </a:r>
              <a:endParaRPr lang="en-US" sz="1200" b="1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5" name="Text Box 106"/>
          <p:cNvSpPr txBox="1">
            <a:spLocks noChangeArrowheads="1"/>
          </p:cNvSpPr>
          <p:nvPr/>
        </p:nvSpPr>
        <p:spPr bwMode="auto">
          <a:xfrm>
            <a:off x="4053816" y="118468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/>
              <a:t>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101</Words>
  <Application>Microsoft Macintosh PowerPoint</Application>
  <PresentationFormat>On-screen Show (4:3)</PresentationFormat>
  <Paragraphs>56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OUHSC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iblader</dc:creator>
  <cp:lastModifiedBy>Ira Blader</cp:lastModifiedBy>
  <cp:revision>25</cp:revision>
  <dcterms:created xsi:type="dcterms:W3CDTF">2009-01-14T16:48:27Z</dcterms:created>
  <dcterms:modified xsi:type="dcterms:W3CDTF">2015-05-21T18:50:06Z</dcterms:modified>
</cp:coreProperties>
</file>