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802" y="-42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C048A-50DE-4A1D-87ED-38BE075F0067}" type="datetimeFigureOut">
              <a:rPr kumimoji="1" lang="ja-JP" altLang="en-US" smtClean="0"/>
              <a:t>2015/5/1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6E746-6B2A-47AA-A9CF-32061BC96B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45942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C048A-50DE-4A1D-87ED-38BE075F0067}" type="datetimeFigureOut">
              <a:rPr kumimoji="1" lang="ja-JP" altLang="en-US" smtClean="0"/>
              <a:t>2015/5/1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6E746-6B2A-47AA-A9CF-32061BC96B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89614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C048A-50DE-4A1D-87ED-38BE075F0067}" type="datetimeFigureOut">
              <a:rPr kumimoji="1" lang="ja-JP" altLang="en-US" smtClean="0"/>
              <a:t>2015/5/1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6E746-6B2A-47AA-A9CF-32061BC96B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4349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C048A-50DE-4A1D-87ED-38BE075F0067}" type="datetimeFigureOut">
              <a:rPr kumimoji="1" lang="ja-JP" altLang="en-US" smtClean="0"/>
              <a:t>2015/5/1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6E746-6B2A-47AA-A9CF-32061BC96B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27250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C048A-50DE-4A1D-87ED-38BE075F0067}" type="datetimeFigureOut">
              <a:rPr kumimoji="1" lang="ja-JP" altLang="en-US" smtClean="0"/>
              <a:t>2015/5/1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6E746-6B2A-47AA-A9CF-32061BC96B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96185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C048A-50DE-4A1D-87ED-38BE075F0067}" type="datetimeFigureOut">
              <a:rPr kumimoji="1" lang="ja-JP" altLang="en-US" smtClean="0"/>
              <a:t>2015/5/1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6E746-6B2A-47AA-A9CF-32061BC96B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12351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C048A-50DE-4A1D-87ED-38BE075F0067}" type="datetimeFigureOut">
              <a:rPr kumimoji="1" lang="ja-JP" altLang="en-US" smtClean="0"/>
              <a:t>2015/5/1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6E746-6B2A-47AA-A9CF-32061BC96B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09413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C048A-50DE-4A1D-87ED-38BE075F0067}" type="datetimeFigureOut">
              <a:rPr kumimoji="1" lang="ja-JP" altLang="en-US" smtClean="0"/>
              <a:t>2015/5/1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6E746-6B2A-47AA-A9CF-32061BC96B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83678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C048A-50DE-4A1D-87ED-38BE075F0067}" type="datetimeFigureOut">
              <a:rPr kumimoji="1" lang="ja-JP" altLang="en-US" smtClean="0"/>
              <a:t>2015/5/1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6E746-6B2A-47AA-A9CF-32061BC96B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57483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C048A-50DE-4A1D-87ED-38BE075F0067}" type="datetimeFigureOut">
              <a:rPr kumimoji="1" lang="ja-JP" altLang="en-US" smtClean="0"/>
              <a:t>2015/5/1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6E746-6B2A-47AA-A9CF-32061BC96B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2609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C048A-50DE-4A1D-87ED-38BE075F0067}" type="datetimeFigureOut">
              <a:rPr kumimoji="1" lang="ja-JP" altLang="en-US" smtClean="0"/>
              <a:t>2015/5/1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6E746-6B2A-47AA-A9CF-32061BC96B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0171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0C048A-50DE-4A1D-87ED-38BE075F0067}" type="datetimeFigureOut">
              <a:rPr kumimoji="1" lang="ja-JP" altLang="en-US" smtClean="0"/>
              <a:t>2015/5/1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F6E746-6B2A-47AA-A9CF-32061BC96B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6097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http://genome.ucsc.edu/trash/hgt/hgt_genome_42e_35000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017" y="314875"/>
            <a:ext cx="4179204" cy="5737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テキスト ボックス 2"/>
          <p:cNvSpPr txBox="1"/>
          <p:nvPr/>
        </p:nvSpPr>
        <p:spPr>
          <a:xfrm>
            <a:off x="-1768343" y="-1122215"/>
            <a:ext cx="5219699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CTCF binding patterns at the human beta-globin locus</a:t>
            </a:r>
            <a:endParaRPr kumimoji="1"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1351953" y="1356818"/>
            <a:ext cx="88652" cy="4762981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158572" y="685383"/>
            <a:ext cx="43473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50" b="1" i="1" dirty="0" smtClean="0">
                <a:latin typeface="Arial Narrow" panose="020B0606020202030204" pitchFamily="34" charset="0"/>
              </a:rPr>
              <a:t>HBB</a:t>
            </a:r>
            <a:endParaRPr kumimoji="1" lang="ja-JP" altLang="en-US" sz="1050" b="1" i="1" dirty="0">
              <a:latin typeface="Arial Narrow" panose="020B0606020202030204" pitchFamily="34" charset="0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865944" y="-1757765"/>
            <a:ext cx="5079467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CTCF binding patterns at the human CCNB1IP1 locus</a:t>
            </a:r>
            <a:endParaRPr kumimoji="1" lang="ja-JP" altLang="en-US" dirty="0"/>
          </a:p>
        </p:txBody>
      </p:sp>
      <p:sp>
        <p:nvSpPr>
          <p:cNvPr id="11" name="正方形/長方形 10"/>
          <p:cNvSpPr/>
          <p:nvPr/>
        </p:nvSpPr>
        <p:spPr>
          <a:xfrm>
            <a:off x="3136739" y="244487"/>
            <a:ext cx="1449516" cy="588617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7" name="Picture 2" descr="http://genome.ucsc.edu/trash/hgt/hgt_genome_386_34da8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4739" y="168187"/>
            <a:ext cx="2731625" cy="5896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正方形/長方形 11"/>
          <p:cNvSpPr/>
          <p:nvPr/>
        </p:nvSpPr>
        <p:spPr>
          <a:xfrm>
            <a:off x="4490636" y="1361897"/>
            <a:ext cx="111055" cy="4762981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866676" y="755228"/>
            <a:ext cx="75533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50" b="1" i="1" dirty="0" smtClean="0">
                <a:latin typeface="Arial Narrow" panose="020B0606020202030204" pitchFamily="34" charset="0"/>
              </a:rPr>
              <a:t>CCNB1IP1</a:t>
            </a:r>
            <a:endParaRPr kumimoji="1" lang="ja-JP" altLang="en-US" sz="1050" b="1" i="1" dirty="0">
              <a:latin typeface="Arial Narrow" panose="020B0606020202030204" pitchFamily="34" charset="0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366817" y="671359"/>
            <a:ext cx="56938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50" b="1" i="1" dirty="0" smtClean="0">
                <a:latin typeface="Arial Narrow" panose="020B0606020202030204" pitchFamily="34" charset="0"/>
              </a:rPr>
              <a:t>PARP2</a:t>
            </a:r>
            <a:endParaRPr kumimoji="1" lang="ja-JP" altLang="en-US" sz="1050" b="1" i="1" dirty="0">
              <a:latin typeface="Arial Narrow" panose="020B0606020202030204" pitchFamily="34" charset="0"/>
            </a:endParaRPr>
          </a:p>
        </p:txBody>
      </p:sp>
      <p:cxnSp>
        <p:nvCxnSpPr>
          <p:cNvPr id="17" name="直線矢印コネクタ 16"/>
          <p:cNvCxnSpPr/>
          <p:nvPr/>
        </p:nvCxnSpPr>
        <p:spPr>
          <a:xfrm>
            <a:off x="5450646" y="920405"/>
            <a:ext cx="432000" cy="0"/>
          </a:xfrm>
          <a:prstGeom prst="straightConnector1">
            <a:avLst/>
          </a:prstGeom>
          <a:ln w="19050">
            <a:solidFill>
              <a:srgbClr val="0000FF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6" descr="http://genome.ucsc.edu/trash/hgt/hgt_genome_3f01_353980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7846" y="563246"/>
            <a:ext cx="3087740" cy="5507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正方形/長方形 19"/>
          <p:cNvSpPr/>
          <p:nvPr/>
        </p:nvSpPr>
        <p:spPr>
          <a:xfrm>
            <a:off x="7764608" y="1361900"/>
            <a:ext cx="111055" cy="4762981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二等辺三角形 20"/>
          <p:cNvSpPr/>
          <p:nvPr/>
        </p:nvSpPr>
        <p:spPr>
          <a:xfrm flipV="1">
            <a:off x="7777433" y="1258321"/>
            <a:ext cx="72000" cy="72000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二等辺三角形 21"/>
          <p:cNvSpPr/>
          <p:nvPr/>
        </p:nvSpPr>
        <p:spPr>
          <a:xfrm flipV="1">
            <a:off x="4508551" y="1258321"/>
            <a:ext cx="72000" cy="72000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二等辺三角形 22"/>
          <p:cNvSpPr/>
          <p:nvPr/>
        </p:nvSpPr>
        <p:spPr>
          <a:xfrm flipV="1">
            <a:off x="1359107" y="1250438"/>
            <a:ext cx="72000" cy="72000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正方形/長方形 23"/>
          <p:cNvSpPr/>
          <p:nvPr/>
        </p:nvSpPr>
        <p:spPr>
          <a:xfrm>
            <a:off x="8686799" y="563246"/>
            <a:ext cx="445138" cy="563258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5" name="直線矢印コネクタ 24"/>
          <p:cNvCxnSpPr/>
          <p:nvPr/>
        </p:nvCxnSpPr>
        <p:spPr>
          <a:xfrm flipH="1">
            <a:off x="4084434" y="1000353"/>
            <a:ext cx="432000" cy="0"/>
          </a:xfrm>
          <a:prstGeom prst="straightConnector1">
            <a:avLst/>
          </a:prstGeom>
          <a:ln w="19050">
            <a:solidFill>
              <a:srgbClr val="0000FF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矢印コネクタ 25"/>
          <p:cNvCxnSpPr/>
          <p:nvPr/>
        </p:nvCxnSpPr>
        <p:spPr>
          <a:xfrm flipH="1">
            <a:off x="7381433" y="1152753"/>
            <a:ext cx="432000" cy="0"/>
          </a:xfrm>
          <a:prstGeom prst="straightConnector1">
            <a:avLst/>
          </a:prstGeom>
          <a:ln w="19050">
            <a:solidFill>
              <a:srgbClr val="0000FF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テキスト ボックス 26"/>
          <p:cNvSpPr txBox="1"/>
          <p:nvPr/>
        </p:nvSpPr>
        <p:spPr>
          <a:xfrm>
            <a:off x="7365291" y="1103597"/>
            <a:ext cx="48603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50" b="1" i="1" dirty="0" smtClean="0">
                <a:latin typeface="Arial Narrow" panose="020B0606020202030204" pitchFamily="34" charset="0"/>
              </a:rPr>
              <a:t>ANK1</a:t>
            </a:r>
            <a:endParaRPr kumimoji="1" lang="ja-JP" altLang="en-US" sz="1050" b="1" i="1" dirty="0">
              <a:latin typeface="Arial Narrow" panose="020B0606020202030204" pitchFamily="34" charset="0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61719" y="-16479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latin typeface="Arial Narrow" panose="020B0606020202030204" pitchFamily="34" charset="0"/>
              </a:rPr>
              <a:t>A</a:t>
            </a:r>
            <a:endParaRPr kumimoji="1" lang="ja-JP" altLang="en-US" b="1" dirty="0">
              <a:latin typeface="Arial Narrow" panose="020B0606020202030204" pitchFamily="34" charset="0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3130434" y="-16479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latin typeface="Arial Narrow" panose="020B0606020202030204" pitchFamily="34" charset="0"/>
              </a:rPr>
              <a:t>B</a:t>
            </a:r>
            <a:endParaRPr kumimoji="1" lang="ja-JP" altLang="en-US" b="1" dirty="0">
              <a:latin typeface="Arial Narrow" panose="020B0606020202030204" pitchFamily="34" charset="0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6004782" y="-16479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latin typeface="Arial Narrow" panose="020B0606020202030204" pitchFamily="34" charset="0"/>
              </a:rPr>
              <a:t>C</a:t>
            </a:r>
            <a:endParaRPr kumimoji="1" lang="ja-JP" altLang="en-US" b="1" dirty="0">
              <a:latin typeface="Arial Narrow" panose="020B0606020202030204" pitchFamily="34" charset="0"/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2271666" y="152397"/>
            <a:ext cx="4475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b="1" dirty="0" smtClean="0">
                <a:latin typeface="Arial Narrow" panose="020B0606020202030204" pitchFamily="34" charset="0"/>
              </a:rPr>
              <a:t>20kb</a:t>
            </a:r>
            <a:endParaRPr kumimoji="1" lang="ja-JP" altLang="en-US" sz="1100" b="1" dirty="0">
              <a:latin typeface="Arial Narrow" panose="020B0606020202030204" pitchFamily="34" charset="0"/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4554171" y="157880"/>
            <a:ext cx="4475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b="1" dirty="0" smtClean="0">
                <a:latin typeface="Arial Narrow" panose="020B0606020202030204" pitchFamily="34" charset="0"/>
              </a:rPr>
              <a:t>10kb</a:t>
            </a:r>
            <a:endParaRPr kumimoji="1" lang="ja-JP" altLang="en-US" sz="1100" b="1" dirty="0">
              <a:latin typeface="Arial Narrow" panose="020B0606020202030204" pitchFamily="34" charset="0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7605696" y="400979"/>
            <a:ext cx="4475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b="1" dirty="0" smtClean="0">
                <a:latin typeface="Arial Narrow" panose="020B0606020202030204" pitchFamily="34" charset="0"/>
              </a:rPr>
              <a:t>50kb</a:t>
            </a:r>
            <a:endParaRPr kumimoji="1" lang="ja-JP" altLang="en-US" sz="1100" b="1" dirty="0">
              <a:latin typeface="Arial Narrow" panose="020B0606020202030204" pitchFamily="34" charset="0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5496" y="6165304"/>
            <a:ext cx="90991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S8 Fig. Occupancy patterns of CTCF at </a:t>
            </a:r>
            <a:r>
              <a:rPr kumimoji="1" lang="en-US" altLang="ja-JP" sz="1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HBB </a:t>
            </a:r>
            <a:r>
              <a:rPr kumimoji="1" lang="en-US" altLang="ja-JP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(A), </a:t>
            </a:r>
            <a:r>
              <a:rPr kumimoji="1" lang="en-US" altLang="ja-JP" sz="1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CCNB1IP1-PARP2 </a:t>
            </a:r>
            <a:r>
              <a:rPr kumimoji="1" lang="en-US" altLang="ja-JP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(B), and </a:t>
            </a:r>
            <a:r>
              <a:rPr kumimoji="1" lang="en-US" altLang="ja-JP" sz="1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ANK1</a:t>
            </a:r>
            <a:r>
              <a:rPr kumimoji="1" lang="en-US" altLang="ja-JP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(C) loci in various cell lines</a:t>
            </a:r>
          </a:p>
          <a:p>
            <a:r>
              <a:rPr lang="en-US" altLang="ja-JP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CTCF </a:t>
            </a:r>
            <a:r>
              <a:rPr lang="en-US" altLang="ja-JP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ChIP-seq</a:t>
            </a:r>
            <a:r>
              <a:rPr lang="en-US" altLang="ja-JP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data from </a:t>
            </a:r>
            <a:r>
              <a:rPr lang="en-US" altLang="ja-JP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ENCODE project (</a:t>
            </a:r>
            <a:r>
              <a:rPr lang="en-US" altLang="ja-JP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https</a:t>
            </a:r>
            <a:r>
              <a:rPr lang="en-US" altLang="ja-JP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://</a:t>
            </a:r>
            <a:r>
              <a:rPr lang="en-US" altLang="ja-JP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genome.ucsc.edu/ENCODE/index.html) </a:t>
            </a:r>
            <a:r>
              <a:rPr lang="en-US" altLang="ja-JP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are shown. Red rectangles indicate the location of an insulator for each locus: 5’HS4 insulator at </a:t>
            </a:r>
            <a:r>
              <a:rPr lang="en-US" altLang="ja-JP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HBB</a:t>
            </a:r>
            <a:r>
              <a:rPr lang="en-US" altLang="ja-JP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locus, </a:t>
            </a:r>
            <a:r>
              <a:rPr lang="en-US" altLang="ja-JP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putative </a:t>
            </a:r>
            <a:r>
              <a:rPr lang="en-US" altLang="ja-JP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CCNB1IP1</a:t>
            </a:r>
            <a:r>
              <a:rPr lang="en-US" altLang="ja-JP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-insulator</a:t>
            </a:r>
            <a:r>
              <a:rPr lang="en-US" altLang="ja-JP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and </a:t>
            </a:r>
            <a:r>
              <a:rPr lang="en-US" altLang="ja-JP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altLang="ja-JP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ANK1</a:t>
            </a:r>
            <a:r>
              <a:rPr lang="en-US" altLang="ja-JP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insulator</a:t>
            </a:r>
            <a:r>
              <a:rPr lang="en-US" altLang="ja-JP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[18]</a:t>
            </a:r>
            <a:r>
              <a:rPr lang="en-US" altLang="ja-JP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kumimoji="1" lang="en-US" altLang="ja-JP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Whereas CTCF peaks were observed in the majority of the cell lines at </a:t>
            </a:r>
            <a:r>
              <a:rPr kumimoji="1" lang="en-US" altLang="ja-JP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5’HS4 </a:t>
            </a:r>
            <a:r>
              <a:rPr kumimoji="1" lang="en-US" altLang="ja-JP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insulator, no peaks were observed at </a:t>
            </a:r>
            <a:r>
              <a:rPr kumimoji="1" lang="en-US" altLang="ja-JP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CCNB1IP1</a:t>
            </a:r>
            <a:r>
              <a:rPr kumimoji="1" lang="en-US" altLang="ja-JP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kumimoji="1" lang="en-US" altLang="ja-JP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ANK1</a:t>
            </a:r>
            <a:r>
              <a:rPr kumimoji="1" lang="en-US" altLang="ja-JP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insulators.  </a:t>
            </a:r>
            <a:endParaRPr kumimoji="1" lang="ja-JP" alt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9228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119</Words>
  <Application>Microsoft Office PowerPoint</Application>
  <PresentationFormat>画面に合わせる (4:3)</PresentationFormat>
  <Paragraphs>14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KN2012B</dc:creator>
  <cp:lastModifiedBy>KN2012B</cp:lastModifiedBy>
  <cp:revision>4</cp:revision>
  <dcterms:created xsi:type="dcterms:W3CDTF">2015-04-28T21:16:05Z</dcterms:created>
  <dcterms:modified xsi:type="dcterms:W3CDTF">2015-05-01T02:10:45Z</dcterms:modified>
</cp:coreProperties>
</file>