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tiff" ContentType="image/tif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3">
  <p:sldMasterIdLst>
    <p:sldMasterId id="2147483648" r:id="rId1"/>
  </p:sldMasterIdLst>
  <p:sldIdLst>
    <p:sldId id="264" r:id="rId2"/>
    <p:sldId id="272" r:id="rId3"/>
    <p:sldId id="266" r:id="rId4"/>
    <p:sldId id="261" r:id="rId5"/>
    <p:sldId id="273" r:id="rId6"/>
    <p:sldId id="277" r:id="rId7"/>
    <p:sldId id="265" r:id="rId8"/>
    <p:sldId id="274" r:id="rId9"/>
    <p:sldId id="267" r:id="rId10"/>
    <p:sldId id="268" r:id="rId11"/>
    <p:sldId id="269" r:id="rId12"/>
    <p:sldId id="270" r:id="rId13"/>
    <p:sldId id="275" r:id="rId14"/>
    <p:sldId id="271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824" autoAdjust="0"/>
    <p:restoredTop sz="94660"/>
  </p:normalViewPr>
  <p:slideViewPr>
    <p:cSldViewPr snapToGrid="0">
      <p:cViewPr varScale="1">
        <p:scale>
          <a:sx n="73" d="100"/>
          <a:sy n="73" d="100"/>
        </p:scale>
        <p:origin x="-116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72B372-8DDD-47D3-B55F-AF24B7ADDF5F}" type="datetimeFigureOut">
              <a:rPr lang="en-US" smtClean="0"/>
              <a:pPr/>
              <a:t>15-Apr-14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FA92A-E4C0-4F05-AC0B-8488B31A3B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72B372-8DDD-47D3-B55F-AF24B7ADDF5F}" type="datetimeFigureOut">
              <a:rPr lang="en-US" smtClean="0"/>
              <a:pPr/>
              <a:t>15-Apr-14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FA92A-E4C0-4F05-AC0B-8488B31A3B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72B372-8DDD-47D3-B55F-AF24B7ADDF5F}" type="datetimeFigureOut">
              <a:rPr lang="en-US" smtClean="0"/>
              <a:pPr/>
              <a:t>15-Apr-14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FA92A-E4C0-4F05-AC0B-8488B31A3B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72B372-8DDD-47D3-B55F-AF24B7ADDF5F}" type="datetimeFigureOut">
              <a:rPr lang="en-US" smtClean="0"/>
              <a:pPr/>
              <a:t>15-Apr-14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FA92A-E4C0-4F05-AC0B-8488B31A3B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72B372-8DDD-47D3-B55F-AF24B7ADDF5F}" type="datetimeFigureOut">
              <a:rPr lang="en-US" smtClean="0"/>
              <a:pPr/>
              <a:t>15-Apr-14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FA92A-E4C0-4F05-AC0B-8488B31A3B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72B372-8DDD-47D3-B55F-AF24B7ADDF5F}" type="datetimeFigureOut">
              <a:rPr lang="en-US" smtClean="0"/>
              <a:pPr/>
              <a:t>15-Apr-14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FA92A-E4C0-4F05-AC0B-8488B31A3B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72B372-8DDD-47D3-B55F-AF24B7ADDF5F}" type="datetimeFigureOut">
              <a:rPr lang="en-US" smtClean="0"/>
              <a:pPr/>
              <a:t>15-Apr-14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FA92A-E4C0-4F05-AC0B-8488B31A3B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72B372-8DDD-47D3-B55F-AF24B7ADDF5F}" type="datetimeFigureOut">
              <a:rPr lang="en-US" smtClean="0"/>
              <a:pPr/>
              <a:t>15-Apr-14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FA92A-E4C0-4F05-AC0B-8488B31A3B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72B372-8DDD-47D3-B55F-AF24B7ADDF5F}" type="datetimeFigureOut">
              <a:rPr lang="en-US" smtClean="0"/>
              <a:pPr/>
              <a:t>15-Apr-14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FA92A-E4C0-4F05-AC0B-8488B31A3B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72B372-8DDD-47D3-B55F-AF24B7ADDF5F}" type="datetimeFigureOut">
              <a:rPr lang="en-US" smtClean="0"/>
              <a:pPr/>
              <a:t>15-Apr-14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FA92A-E4C0-4F05-AC0B-8488B31A3B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72B372-8DDD-47D3-B55F-AF24B7ADDF5F}" type="datetimeFigureOut">
              <a:rPr lang="en-US" smtClean="0"/>
              <a:pPr/>
              <a:t>15-Apr-14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FA92A-E4C0-4F05-AC0B-8488B31A3B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72B372-8DDD-47D3-B55F-AF24B7ADDF5F}" type="datetimeFigureOut">
              <a:rPr lang="en-US" smtClean="0"/>
              <a:pPr/>
              <a:t>15-Apr-14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7FA92A-E4C0-4F05-AC0B-8488B31A3B9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tif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tif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tif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figure S1.T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l="31683" t="31965" r="30693" b="38195"/>
          <a:stretch>
            <a:fillRect/>
          </a:stretch>
        </p:blipFill>
        <p:spPr>
          <a:xfrm>
            <a:off x="2538548" y="711698"/>
            <a:ext cx="5029200" cy="3308684"/>
          </a:xfrm>
        </p:spPr>
      </p:pic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1166948" y="3960223"/>
          <a:ext cx="6095998" cy="1700129"/>
        </p:xfrm>
        <a:graphic>
          <a:graphicData uri="http://schemas.openxmlformats.org/drawingml/2006/table">
            <a:tbl>
              <a:tblPr/>
              <a:tblGrid>
                <a:gridCol w="1441792"/>
                <a:gridCol w="517134"/>
                <a:gridCol w="517134"/>
                <a:gridCol w="517134"/>
                <a:gridCol w="517134"/>
                <a:gridCol w="517134"/>
                <a:gridCol w="517134"/>
                <a:gridCol w="517134"/>
                <a:gridCol w="517134"/>
                <a:gridCol w="517134"/>
              </a:tblGrid>
              <a:tr h="22606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H</a:t>
                      </a:r>
                      <a:r>
                        <a:rPr lang="en-US" sz="1100" b="0" i="0" u="none" strike="noStrike" baseline="-25000" dirty="0">
                          <a:solidFill>
                            <a:srgbClr val="000000"/>
                          </a:solidFill>
                          <a:latin typeface="Arial"/>
                        </a:rPr>
                        <a:t>2</a:t>
                      </a: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O</a:t>
                      </a:r>
                      <a:r>
                        <a:rPr lang="en-US" sz="1100" b="0" i="0" u="none" strike="noStrike" baseline="-25000" dirty="0">
                          <a:solidFill>
                            <a:srgbClr val="000000"/>
                          </a:solidFill>
                          <a:latin typeface="Arial"/>
                        </a:rPr>
                        <a:t>2 </a:t>
                      </a: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(</a:t>
                      </a:r>
                      <a:r>
                        <a:rPr lang="el-GR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μ</a:t>
                      </a: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M)</a:t>
                      </a:r>
                    </a:p>
                  </a:txBody>
                  <a:tcPr marL="8435" marR="8435" marT="84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</a:t>
                      </a:r>
                    </a:p>
                  </a:txBody>
                  <a:tcPr marL="8435" marR="8435" marT="84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200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8435" marR="8435" marT="84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</a:t>
                      </a:r>
                    </a:p>
                  </a:txBody>
                  <a:tcPr marL="8435" marR="8435" marT="84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200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8435" marR="8435" marT="84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7"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8435" marR="8435" marT="84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</a:t>
                      </a:r>
                    </a:p>
                  </a:txBody>
                  <a:tcPr marL="8435" marR="8435" marT="84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200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8435" marR="8435" marT="84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</a:t>
                      </a:r>
                    </a:p>
                  </a:txBody>
                  <a:tcPr marL="8435" marR="8435" marT="84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200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8435" marR="8435" marT="84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606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Soluble / Insoluble</a:t>
                      </a:r>
                    </a:p>
                  </a:txBody>
                  <a:tcPr marL="8435" marR="8435" marT="84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Sol</a:t>
                      </a:r>
                    </a:p>
                  </a:txBody>
                  <a:tcPr marL="8435" marR="8435" marT="84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Sol</a:t>
                      </a:r>
                    </a:p>
                  </a:txBody>
                  <a:tcPr marL="8435" marR="8435" marT="84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Insol</a:t>
                      </a:r>
                    </a:p>
                  </a:txBody>
                  <a:tcPr marL="8435" marR="8435" marT="84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Insol</a:t>
                      </a:r>
                    </a:p>
                  </a:txBody>
                  <a:tcPr marL="8435" marR="8435" marT="84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8435" marR="8435" marT="84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Sol</a:t>
                      </a:r>
                    </a:p>
                  </a:txBody>
                  <a:tcPr marL="8435" marR="8435" marT="84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Sol</a:t>
                      </a:r>
                    </a:p>
                  </a:txBody>
                  <a:tcPr marL="8435" marR="8435" marT="84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Insol</a:t>
                      </a:r>
                    </a:p>
                  </a:txBody>
                  <a:tcPr marL="8435" marR="8435" marT="84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Insol</a:t>
                      </a:r>
                    </a:p>
                  </a:txBody>
                  <a:tcPr marL="8435" marR="8435" marT="84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606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Total protein</a:t>
                      </a:r>
                    </a:p>
                  </a:txBody>
                  <a:tcPr marL="8435" marR="8435" marT="84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7.1</a:t>
                      </a:r>
                    </a:p>
                  </a:txBody>
                  <a:tcPr marL="8435" marR="8435" marT="84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9.0</a:t>
                      </a:r>
                    </a:p>
                  </a:txBody>
                  <a:tcPr marL="8435" marR="8435" marT="84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2.7</a:t>
                      </a:r>
                    </a:p>
                  </a:txBody>
                  <a:tcPr marL="8435" marR="8435" marT="84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7.0</a:t>
                      </a:r>
                    </a:p>
                  </a:txBody>
                  <a:tcPr marL="8435" marR="8435" marT="84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8435" marR="8435" marT="84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18.5</a:t>
                      </a:r>
                    </a:p>
                  </a:txBody>
                  <a:tcPr marL="8435" marR="8435" marT="84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17.5</a:t>
                      </a:r>
                    </a:p>
                  </a:txBody>
                  <a:tcPr marL="8435" marR="8435" marT="84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7.2</a:t>
                      </a:r>
                    </a:p>
                  </a:txBody>
                  <a:tcPr marL="8435" marR="8435" marT="84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6.0</a:t>
                      </a:r>
                    </a:p>
                  </a:txBody>
                  <a:tcPr marL="8435" marR="8435" marT="84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741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Insoluble adjusted by soluble protein</a:t>
                      </a:r>
                    </a:p>
                  </a:txBody>
                  <a:tcPr marL="8435" marR="8435" marT="84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8435" marR="8435" marT="84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8435" marR="8435" marT="84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0.4</a:t>
                      </a:r>
                    </a:p>
                  </a:txBody>
                  <a:tcPr marL="8435" marR="8435" marT="84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0.8</a:t>
                      </a:r>
                    </a:p>
                  </a:txBody>
                  <a:tcPr marL="8435" marR="8435" marT="84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8435" marR="8435" marT="84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6.5</a:t>
                      </a:r>
                    </a:p>
                  </a:txBody>
                  <a:tcPr marL="8435" marR="8435" marT="84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4.4</a:t>
                      </a:r>
                    </a:p>
                  </a:txBody>
                  <a:tcPr marL="8435" marR="8435" marT="84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0.4</a:t>
                      </a:r>
                    </a:p>
                  </a:txBody>
                  <a:tcPr marL="8435" marR="8435" marT="84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0.3</a:t>
                      </a:r>
                    </a:p>
                  </a:txBody>
                  <a:tcPr marL="8435" marR="8435" marT="84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606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% change</a:t>
                      </a:r>
                    </a:p>
                  </a:txBody>
                  <a:tcPr marL="8435" marR="8435" marT="84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+107.1</a:t>
                      </a:r>
                    </a:p>
                  </a:txBody>
                  <a:tcPr marL="8435" marR="8435" marT="84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8435" marR="8435" marT="84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-12.7</a:t>
                      </a:r>
                    </a:p>
                  </a:txBody>
                  <a:tcPr marL="8435" marR="8435" marT="84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2606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Species</a:t>
                      </a:r>
                    </a:p>
                  </a:txBody>
                  <a:tcPr marL="8435" marR="8435" marT="84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House mouse</a:t>
                      </a:r>
                    </a:p>
                  </a:txBody>
                  <a:tcPr marL="8435" marR="8435" marT="84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8435" marR="8435" marT="84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Chinchilla</a:t>
                      </a:r>
                    </a:p>
                  </a:txBody>
                  <a:tcPr marL="8435" marR="8435" marT="84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2606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MLS (years)</a:t>
                      </a:r>
                    </a:p>
                  </a:txBody>
                  <a:tcPr marL="8435" marR="8435" marT="84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4.0</a:t>
                      </a:r>
                    </a:p>
                  </a:txBody>
                  <a:tcPr marL="8435" marR="8435" marT="84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8435" marR="8435" marT="84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17.2</a:t>
                      </a:r>
                    </a:p>
                  </a:txBody>
                  <a:tcPr marL="8435" marR="8435" marT="84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718458" y="5930537"/>
            <a:ext cx="79816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Arial" pitchFamily="34" charset="0"/>
                <a:cs typeface="Arial" pitchFamily="34" charset="0"/>
              </a:rPr>
              <a:t>Supplemental Figure 1: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Representative blot of detergent insoluble protein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609598" y="838200"/>
          <a:ext cx="8153400" cy="5333994"/>
        </p:xfrm>
        <a:graphic>
          <a:graphicData uri="http://schemas.openxmlformats.org/drawingml/2006/table">
            <a:tbl>
              <a:tblPr/>
              <a:tblGrid>
                <a:gridCol w="1559078"/>
                <a:gridCol w="1559078"/>
                <a:gridCol w="1258811"/>
                <a:gridCol w="1258811"/>
                <a:gridCol w="1258811"/>
                <a:gridCol w="1258811"/>
              </a:tblGrid>
              <a:tr h="275392">
                <a:tc gridSpan="6">
                  <a:txBody>
                    <a:bodyPr/>
                    <a:lstStyle/>
                    <a:p>
                      <a:pPr algn="ctr" fontAlgn="ctr"/>
                      <a:r>
                        <a:rPr lang="en-US" sz="1000" b="1" i="0" u="sng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Rodent species </a:t>
                      </a:r>
                    </a:p>
                  </a:txBody>
                  <a:tcPr marL="6307" marR="6307" marT="630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7539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sng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C</a:t>
                      </a:r>
                      <a:r>
                        <a:rPr lang="en-US" sz="1000" b="1" i="0" u="sng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ommon </a:t>
                      </a:r>
                      <a:r>
                        <a:rPr lang="en-US" sz="1000" b="1" i="0" u="sng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S</a:t>
                      </a:r>
                      <a:r>
                        <a:rPr lang="en-US" sz="1000" b="1" i="0" u="sng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pecies </a:t>
                      </a:r>
                      <a:r>
                        <a:rPr lang="en-US" sz="1000" b="1" i="0" u="sng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N</a:t>
                      </a:r>
                      <a:r>
                        <a:rPr lang="en-US" sz="1000" b="1" i="0" u="sng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ame</a:t>
                      </a:r>
                      <a:endParaRPr lang="en-US" sz="1000" b="1" i="0" u="sng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307" marR="6307" marT="630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sng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L</a:t>
                      </a:r>
                      <a:r>
                        <a:rPr lang="en-US" sz="1000" b="1" i="0" u="sng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atin </a:t>
                      </a:r>
                      <a:r>
                        <a:rPr lang="en-US" sz="1000" b="1" i="0" u="sng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S</a:t>
                      </a:r>
                      <a:r>
                        <a:rPr lang="en-US" sz="1000" b="1" i="0" u="sng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pecies </a:t>
                      </a:r>
                      <a:r>
                        <a:rPr lang="en-US" sz="1000" b="1" i="0" u="sng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N</a:t>
                      </a:r>
                      <a:r>
                        <a:rPr lang="en-US" sz="1000" b="1" i="0" u="sng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ame</a:t>
                      </a:r>
                      <a:endParaRPr lang="en-US" sz="1000" b="1" i="0" u="sng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307" marR="6307" marT="63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sng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F</a:t>
                      </a:r>
                      <a:r>
                        <a:rPr lang="en-US" sz="1000" b="1" i="0" u="sng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amily</a:t>
                      </a:r>
                      <a:endParaRPr lang="en-US" sz="1000" b="1" i="0" u="sng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307" marR="6307" marT="63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sng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MLS (</a:t>
                      </a:r>
                      <a:r>
                        <a:rPr lang="en-US" sz="1000" b="1" i="0" u="sng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yrs)</a:t>
                      </a:r>
                    </a:p>
                  </a:txBody>
                  <a:tcPr marL="6307" marR="6307" marT="63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sng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Weight (g</a:t>
                      </a:r>
                      <a:r>
                        <a:rPr lang="en-US" sz="1000" b="1" i="0" u="sng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)</a:t>
                      </a:r>
                    </a:p>
                  </a:txBody>
                  <a:tcPr marL="6307" marR="6307" marT="63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sng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Number</a:t>
                      </a:r>
                      <a:r>
                        <a:rPr lang="en-US" sz="1000" b="1" i="0" u="sng" strike="noStrike" baseline="0" dirty="0" smtClean="0">
                          <a:solidFill>
                            <a:srgbClr val="000000"/>
                          </a:solidFill>
                          <a:latin typeface="Arial"/>
                        </a:rPr>
                        <a:t> of Donors</a:t>
                      </a:r>
                      <a:endParaRPr lang="en-US" sz="1000" b="1" i="0" u="sng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307" marR="6307" marT="63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39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Golden hamster</a:t>
                      </a:r>
                    </a:p>
                  </a:txBody>
                  <a:tcPr marL="6307" marR="6307" marT="630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err="1">
                          <a:solidFill>
                            <a:srgbClr val="000000"/>
                          </a:solidFill>
                          <a:latin typeface="Arial"/>
                        </a:rPr>
                        <a:t>Mesocricetus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 </a:t>
                      </a:r>
                      <a:r>
                        <a:rPr lang="en-US" sz="1000" b="0" i="0" u="none" strike="noStrike" dirty="0" err="1">
                          <a:solidFill>
                            <a:srgbClr val="000000"/>
                          </a:solidFill>
                          <a:latin typeface="Arial"/>
                        </a:rPr>
                        <a:t>auratus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307" marR="6307" marT="63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Muridae</a:t>
                      </a:r>
                    </a:p>
                  </a:txBody>
                  <a:tcPr marL="6307" marR="6307" marT="63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3.9</a:t>
                      </a:r>
                    </a:p>
                  </a:txBody>
                  <a:tcPr marL="6307" marR="6307" marT="63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105</a:t>
                      </a:r>
                    </a:p>
                  </a:txBody>
                  <a:tcPr marL="6307" marR="6307" marT="63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</a:t>
                      </a:r>
                    </a:p>
                  </a:txBody>
                  <a:tcPr marL="6307" marR="6307" marT="63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39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Wild house mouse</a:t>
                      </a:r>
                    </a:p>
                  </a:txBody>
                  <a:tcPr marL="6307" marR="6307" marT="630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Mus musculus</a:t>
                      </a:r>
                    </a:p>
                  </a:txBody>
                  <a:tcPr marL="6307" marR="6307" marT="63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Muridae</a:t>
                      </a:r>
                    </a:p>
                  </a:txBody>
                  <a:tcPr marL="6307" marR="6307" marT="63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4</a:t>
                      </a:r>
                    </a:p>
                  </a:txBody>
                  <a:tcPr marL="6307" marR="6307" marT="63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20.5</a:t>
                      </a:r>
                    </a:p>
                  </a:txBody>
                  <a:tcPr marL="6307" marR="6307" marT="63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3</a:t>
                      </a:r>
                    </a:p>
                  </a:txBody>
                  <a:tcPr marL="6307" marR="6307" marT="63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39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Cotton rat</a:t>
                      </a:r>
                    </a:p>
                  </a:txBody>
                  <a:tcPr marL="6307" marR="6307" marT="630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Sigmodon hispidus</a:t>
                      </a:r>
                    </a:p>
                  </a:txBody>
                  <a:tcPr marL="6307" marR="6307" marT="63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Muridae</a:t>
                      </a:r>
                    </a:p>
                  </a:txBody>
                  <a:tcPr marL="6307" marR="6307" marT="63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5.2</a:t>
                      </a:r>
                    </a:p>
                  </a:txBody>
                  <a:tcPr marL="6307" marR="6307" marT="63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185</a:t>
                      </a:r>
                    </a:p>
                  </a:txBody>
                  <a:tcPr marL="6307" marR="6307" marT="63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</a:t>
                      </a:r>
                    </a:p>
                  </a:txBody>
                  <a:tcPr marL="6307" marR="6307" marT="63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39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Gerbil</a:t>
                      </a:r>
                    </a:p>
                  </a:txBody>
                  <a:tcPr marL="6307" marR="6307" marT="630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err="1">
                          <a:solidFill>
                            <a:srgbClr val="000000"/>
                          </a:solidFill>
                          <a:latin typeface="Arial"/>
                        </a:rPr>
                        <a:t>Meriones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 </a:t>
                      </a:r>
                      <a:r>
                        <a:rPr lang="en-US" sz="1000" b="0" i="0" u="none" strike="noStrike" dirty="0" err="1">
                          <a:solidFill>
                            <a:srgbClr val="000000"/>
                          </a:solidFill>
                          <a:latin typeface="Arial"/>
                        </a:rPr>
                        <a:t>unguiculatus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307" marR="6307" marT="63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Muridae</a:t>
                      </a:r>
                    </a:p>
                  </a:txBody>
                  <a:tcPr marL="6307" marR="6307" marT="63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6.3</a:t>
                      </a:r>
                    </a:p>
                  </a:txBody>
                  <a:tcPr marL="6307" marR="6307" marT="63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53.2</a:t>
                      </a:r>
                    </a:p>
                  </a:txBody>
                  <a:tcPr marL="6307" marR="6307" marT="63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</a:t>
                      </a:r>
                    </a:p>
                  </a:txBody>
                  <a:tcPr marL="6307" marR="6307" marT="63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39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Nile kusu</a:t>
                      </a:r>
                    </a:p>
                  </a:txBody>
                  <a:tcPr marL="6307" marR="6307" marT="630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Arvicanthus niloticus</a:t>
                      </a:r>
                    </a:p>
                  </a:txBody>
                  <a:tcPr marL="6307" marR="6307" marT="63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err="1">
                          <a:solidFill>
                            <a:srgbClr val="000000"/>
                          </a:solidFill>
                          <a:latin typeface="Arial"/>
                        </a:rPr>
                        <a:t>Muridae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307" marR="6307" marT="63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6.7</a:t>
                      </a:r>
                    </a:p>
                  </a:txBody>
                  <a:tcPr marL="6307" marR="6307" marT="63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110</a:t>
                      </a:r>
                    </a:p>
                  </a:txBody>
                  <a:tcPr marL="6307" marR="6307" marT="63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3</a:t>
                      </a:r>
                    </a:p>
                  </a:txBody>
                  <a:tcPr marL="6307" marR="6307" marT="63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39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Cactus mouse</a:t>
                      </a:r>
                    </a:p>
                  </a:txBody>
                  <a:tcPr marL="6307" marR="6307" marT="630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Peromyscus eremicus</a:t>
                      </a:r>
                    </a:p>
                  </a:txBody>
                  <a:tcPr marL="6307" marR="6307" marT="63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err="1">
                          <a:solidFill>
                            <a:srgbClr val="000000"/>
                          </a:solidFill>
                          <a:latin typeface="Arial"/>
                        </a:rPr>
                        <a:t>Cricetidae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307" marR="6307" marT="63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7.4</a:t>
                      </a:r>
                    </a:p>
                  </a:txBody>
                  <a:tcPr marL="6307" marR="6307" marT="63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25</a:t>
                      </a:r>
                    </a:p>
                  </a:txBody>
                  <a:tcPr marL="6307" marR="6307" marT="63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</a:t>
                      </a:r>
                    </a:p>
                  </a:txBody>
                  <a:tcPr marL="6307" marR="6307" marT="63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39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White-footed mouse</a:t>
                      </a:r>
                    </a:p>
                  </a:txBody>
                  <a:tcPr marL="6307" marR="6307" marT="630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Peromyscus leucopsis</a:t>
                      </a:r>
                    </a:p>
                  </a:txBody>
                  <a:tcPr marL="6307" marR="6307" marT="63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Cricetidae</a:t>
                      </a:r>
                    </a:p>
                  </a:txBody>
                  <a:tcPr marL="6307" marR="6307" marT="63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7.9</a:t>
                      </a:r>
                    </a:p>
                  </a:txBody>
                  <a:tcPr marL="6307" marR="6307" marT="63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23</a:t>
                      </a:r>
                    </a:p>
                  </a:txBody>
                  <a:tcPr marL="6307" marR="6307" marT="63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</a:t>
                      </a:r>
                    </a:p>
                  </a:txBody>
                  <a:tcPr marL="6307" marR="6307" marT="63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39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Deer mouse</a:t>
                      </a:r>
                    </a:p>
                  </a:txBody>
                  <a:tcPr marL="6307" marR="6307" marT="630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Peromyscus maniculatus</a:t>
                      </a:r>
                    </a:p>
                  </a:txBody>
                  <a:tcPr marL="6307" marR="6307" marT="63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Cricetidae</a:t>
                      </a:r>
                    </a:p>
                  </a:txBody>
                  <a:tcPr marL="6307" marR="6307" marT="63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8.3</a:t>
                      </a:r>
                    </a:p>
                  </a:txBody>
                  <a:tcPr marL="6307" marR="6307" marT="63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20.5</a:t>
                      </a:r>
                    </a:p>
                  </a:txBody>
                  <a:tcPr marL="6307" marR="6307" marT="63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</a:t>
                      </a:r>
                    </a:p>
                  </a:txBody>
                  <a:tcPr marL="6307" marR="6307" marT="63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39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Chipmunk</a:t>
                      </a:r>
                    </a:p>
                  </a:txBody>
                  <a:tcPr marL="6307" marR="6307" marT="630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Tamias striatus</a:t>
                      </a:r>
                    </a:p>
                  </a:txBody>
                  <a:tcPr marL="6307" marR="6307" marT="63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Sciuridae</a:t>
                      </a:r>
                    </a:p>
                  </a:txBody>
                  <a:tcPr marL="6307" marR="6307" marT="63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9.5</a:t>
                      </a:r>
                    </a:p>
                  </a:txBody>
                  <a:tcPr marL="6307" marR="6307" marT="63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96</a:t>
                      </a:r>
                    </a:p>
                  </a:txBody>
                  <a:tcPr marL="6307" marR="6307" marT="63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</a:t>
                      </a:r>
                    </a:p>
                  </a:txBody>
                  <a:tcPr marL="6307" marR="6307" marT="63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616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Red squirrel</a:t>
                      </a:r>
                    </a:p>
                  </a:txBody>
                  <a:tcPr marL="6307" marR="6307" marT="630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Tamiasciurus hudsonicus</a:t>
                      </a:r>
                    </a:p>
                  </a:txBody>
                  <a:tcPr marL="6307" marR="6307" marT="63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Sciuridae</a:t>
                      </a:r>
                    </a:p>
                  </a:txBody>
                  <a:tcPr marL="6307" marR="6307" marT="63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9.8</a:t>
                      </a:r>
                    </a:p>
                  </a:txBody>
                  <a:tcPr marL="6307" marR="6307" marT="63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200</a:t>
                      </a:r>
                    </a:p>
                  </a:txBody>
                  <a:tcPr marL="6307" marR="6307" marT="63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</a:t>
                      </a:r>
                    </a:p>
                  </a:txBody>
                  <a:tcPr marL="6307" marR="6307" marT="63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39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Guinea pig</a:t>
                      </a:r>
                    </a:p>
                  </a:txBody>
                  <a:tcPr marL="6307" marR="6307" marT="630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Cavia porcellus</a:t>
                      </a:r>
                    </a:p>
                  </a:txBody>
                  <a:tcPr marL="6307" marR="6307" marT="63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Caviidae</a:t>
                      </a:r>
                    </a:p>
                  </a:txBody>
                  <a:tcPr marL="6307" marR="6307" marT="63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12</a:t>
                      </a:r>
                    </a:p>
                  </a:txBody>
                  <a:tcPr marL="6307" marR="6307" marT="63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728</a:t>
                      </a:r>
                    </a:p>
                  </a:txBody>
                  <a:tcPr marL="6307" marR="6307" marT="63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</a:t>
                      </a:r>
                    </a:p>
                  </a:txBody>
                  <a:tcPr marL="6307" marR="6307" marT="63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39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Degu</a:t>
                      </a:r>
                    </a:p>
                  </a:txBody>
                  <a:tcPr marL="6307" marR="6307" marT="630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Octodon degus</a:t>
                      </a:r>
                    </a:p>
                  </a:txBody>
                  <a:tcPr marL="6307" marR="6307" marT="63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Octodontidae</a:t>
                      </a:r>
                    </a:p>
                  </a:txBody>
                  <a:tcPr marL="6307" marR="6307" marT="63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14</a:t>
                      </a:r>
                    </a:p>
                  </a:txBody>
                  <a:tcPr marL="6307" marR="6307" marT="63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235</a:t>
                      </a:r>
                    </a:p>
                  </a:txBody>
                  <a:tcPr marL="6307" marR="6307" marT="63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</a:t>
                      </a:r>
                    </a:p>
                  </a:txBody>
                  <a:tcPr marL="6307" marR="6307" marT="63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39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Fox squirrel</a:t>
                      </a:r>
                    </a:p>
                  </a:txBody>
                  <a:tcPr marL="6307" marR="6307" marT="630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Sciurus niger</a:t>
                      </a:r>
                    </a:p>
                  </a:txBody>
                  <a:tcPr marL="6307" marR="6307" marT="63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Sciuridae</a:t>
                      </a:r>
                    </a:p>
                  </a:txBody>
                  <a:tcPr marL="6307" marR="6307" marT="63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16</a:t>
                      </a:r>
                    </a:p>
                  </a:txBody>
                  <a:tcPr marL="6307" marR="6307" marT="63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800</a:t>
                      </a:r>
                    </a:p>
                  </a:txBody>
                  <a:tcPr marL="6307" marR="6307" marT="63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</a:t>
                      </a:r>
                    </a:p>
                  </a:txBody>
                  <a:tcPr marL="6307" marR="6307" marT="63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39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Chinchilla</a:t>
                      </a:r>
                    </a:p>
                  </a:txBody>
                  <a:tcPr marL="6307" marR="6307" marT="630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Chinchilla lanigera</a:t>
                      </a:r>
                    </a:p>
                  </a:txBody>
                  <a:tcPr marL="6307" marR="6307" marT="63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Chinchillidae</a:t>
                      </a:r>
                    </a:p>
                  </a:txBody>
                  <a:tcPr marL="6307" marR="6307" marT="63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17.2</a:t>
                      </a:r>
                    </a:p>
                  </a:txBody>
                  <a:tcPr marL="6307" marR="6307" marT="63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642.5</a:t>
                      </a:r>
                    </a:p>
                  </a:txBody>
                  <a:tcPr marL="6307" marR="6307" marT="63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3</a:t>
                      </a:r>
                    </a:p>
                  </a:txBody>
                  <a:tcPr marL="6307" marR="6307" marT="63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616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North American Porcupine</a:t>
                      </a:r>
                    </a:p>
                  </a:txBody>
                  <a:tcPr marL="6307" marR="6307" marT="630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Erethizon dorsatum</a:t>
                      </a:r>
                    </a:p>
                  </a:txBody>
                  <a:tcPr marL="6307" marR="6307" marT="63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Erethizontidae</a:t>
                      </a:r>
                    </a:p>
                  </a:txBody>
                  <a:tcPr marL="6307" marR="6307" marT="63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18</a:t>
                      </a:r>
                    </a:p>
                  </a:txBody>
                  <a:tcPr marL="6307" marR="6307" marT="63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8600</a:t>
                      </a:r>
                    </a:p>
                  </a:txBody>
                  <a:tcPr marL="6307" marR="6307" marT="63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3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307" marR="6307" marT="63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39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American Beaver</a:t>
                      </a:r>
                    </a:p>
                  </a:txBody>
                  <a:tcPr marL="6307" marR="6307" marT="630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Castor canadensis</a:t>
                      </a:r>
                    </a:p>
                  </a:txBody>
                  <a:tcPr marL="6307" marR="6307" marT="63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Castoridae</a:t>
                      </a:r>
                    </a:p>
                  </a:txBody>
                  <a:tcPr marL="6307" marR="6307" marT="63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23.4</a:t>
                      </a:r>
                    </a:p>
                  </a:txBody>
                  <a:tcPr marL="6307" marR="6307" marT="63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20250</a:t>
                      </a:r>
                    </a:p>
                  </a:txBody>
                  <a:tcPr marL="6307" marR="6307" marT="63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3</a:t>
                      </a:r>
                    </a:p>
                  </a:txBody>
                  <a:tcPr marL="6307" marR="6307" marT="63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39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Grey squirrel</a:t>
                      </a:r>
                    </a:p>
                  </a:txBody>
                  <a:tcPr marL="6307" marR="6307" marT="630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Sciurus carolinensis</a:t>
                      </a:r>
                    </a:p>
                  </a:txBody>
                  <a:tcPr marL="6307" marR="6307" marT="63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Sciuridae</a:t>
                      </a:r>
                    </a:p>
                  </a:txBody>
                  <a:tcPr marL="6307" marR="6307" marT="63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25.6</a:t>
                      </a:r>
                    </a:p>
                  </a:txBody>
                  <a:tcPr marL="6307" marR="6307" marT="63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533</a:t>
                      </a:r>
                    </a:p>
                  </a:txBody>
                  <a:tcPr marL="6307" marR="6307" marT="63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</a:t>
                      </a:r>
                    </a:p>
                  </a:txBody>
                  <a:tcPr marL="6307" marR="6307" marT="63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627017" y="169817"/>
            <a:ext cx="51176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Arial" pitchFamily="34" charset="0"/>
                <a:cs typeface="Arial" pitchFamily="34" charset="0"/>
              </a:rPr>
              <a:t>Supplemental Table 1: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List of rodent cell lines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304800" y="609600"/>
          <a:ext cx="8534400" cy="5715000"/>
        </p:xfrm>
        <a:graphic>
          <a:graphicData uri="http://schemas.openxmlformats.org/drawingml/2006/table">
            <a:tbl>
              <a:tblPr/>
              <a:tblGrid>
                <a:gridCol w="1784411"/>
                <a:gridCol w="1597979"/>
                <a:gridCol w="1290221"/>
                <a:gridCol w="1287263"/>
                <a:gridCol w="1287263"/>
                <a:gridCol w="1287263"/>
              </a:tblGrid>
              <a:tr h="238125">
                <a:tc gridSpan="6">
                  <a:txBody>
                    <a:bodyPr/>
                    <a:lstStyle/>
                    <a:p>
                      <a:pPr algn="ctr" fontAlgn="ctr"/>
                      <a:r>
                        <a:rPr lang="en-US" sz="1000" b="1" i="0" u="sng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Primate species </a:t>
                      </a:r>
                      <a:endParaRPr lang="en-US" sz="1000" b="1" i="0" u="sng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5090" marR="5090" marT="509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3812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sng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C</a:t>
                      </a:r>
                      <a:r>
                        <a:rPr lang="en-US" sz="1000" b="1" i="0" u="sng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ommon </a:t>
                      </a:r>
                      <a:r>
                        <a:rPr lang="en-US" sz="1000" b="1" i="0" u="sng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S</a:t>
                      </a:r>
                      <a:r>
                        <a:rPr lang="en-US" sz="1000" b="1" i="0" u="sng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pecies </a:t>
                      </a:r>
                      <a:r>
                        <a:rPr lang="en-US" sz="1000" b="1" i="0" u="sng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N</a:t>
                      </a:r>
                      <a:r>
                        <a:rPr lang="en-US" sz="1000" b="1" i="0" u="sng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ame</a:t>
                      </a:r>
                      <a:endParaRPr lang="en-US" sz="1000" b="1" i="0" u="sng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5090" marR="5090" marT="509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sng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L</a:t>
                      </a:r>
                      <a:r>
                        <a:rPr lang="en-US" sz="1000" b="1" i="0" u="sng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atin </a:t>
                      </a:r>
                      <a:r>
                        <a:rPr lang="en-US" sz="1000" b="1" i="0" u="sng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S</a:t>
                      </a:r>
                      <a:r>
                        <a:rPr lang="en-US" sz="1000" b="1" i="0" u="sng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pecies </a:t>
                      </a:r>
                      <a:r>
                        <a:rPr lang="en-US" sz="1000" b="1" i="0" u="sng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N</a:t>
                      </a:r>
                      <a:r>
                        <a:rPr lang="en-US" sz="1000" b="1" i="0" u="sng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ame</a:t>
                      </a:r>
                      <a:endParaRPr lang="en-US" sz="1000" b="1" i="0" u="sng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5090" marR="5090" marT="50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sng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F</a:t>
                      </a:r>
                      <a:r>
                        <a:rPr lang="en-US" sz="1000" b="1" i="0" u="sng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amily</a:t>
                      </a:r>
                      <a:endParaRPr lang="en-US" sz="1000" b="1" i="0" u="sng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5090" marR="5090" marT="50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sng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MLS (</a:t>
                      </a:r>
                      <a:r>
                        <a:rPr lang="en-US" sz="1000" b="1" i="0" u="sng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yrs)</a:t>
                      </a:r>
                    </a:p>
                  </a:txBody>
                  <a:tcPr marL="5090" marR="5090" marT="50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sng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Weight (g</a:t>
                      </a:r>
                      <a:r>
                        <a:rPr lang="en-US" sz="1000" b="1" i="0" u="sng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)</a:t>
                      </a:r>
                    </a:p>
                  </a:txBody>
                  <a:tcPr marL="5090" marR="5090" marT="50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sng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Number of Donors</a:t>
                      </a:r>
                      <a:endParaRPr lang="en-US" sz="1000" b="1" i="0" u="sng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5090" marR="5090" marT="50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12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Common marmoset</a:t>
                      </a:r>
                    </a:p>
                  </a:txBody>
                  <a:tcPr marL="5090" marR="5090" marT="509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Callithrix  jacchus</a:t>
                      </a:r>
                    </a:p>
                  </a:txBody>
                  <a:tcPr marL="5090" marR="5090" marT="50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err="1">
                          <a:solidFill>
                            <a:srgbClr val="000000"/>
                          </a:solidFill>
                          <a:latin typeface="Arial"/>
                        </a:rPr>
                        <a:t>Callitrichidae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5090" marR="5090" marT="50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16.5</a:t>
                      </a:r>
                    </a:p>
                  </a:txBody>
                  <a:tcPr marL="5090" marR="5090" marT="50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255</a:t>
                      </a:r>
                    </a:p>
                  </a:txBody>
                  <a:tcPr marL="5090" marR="5090" marT="50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</a:t>
                      </a:r>
                    </a:p>
                  </a:txBody>
                  <a:tcPr marL="5090" marR="5090" marT="50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12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Southern lesser bushbaby</a:t>
                      </a:r>
                    </a:p>
                  </a:txBody>
                  <a:tcPr marL="5090" marR="5090" marT="509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Galago moholi</a:t>
                      </a:r>
                    </a:p>
                  </a:txBody>
                  <a:tcPr marL="5090" marR="5090" marT="50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Galagonidae</a:t>
                      </a:r>
                    </a:p>
                  </a:txBody>
                  <a:tcPr marL="5090" marR="5090" marT="50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16.6</a:t>
                      </a:r>
                    </a:p>
                  </a:txBody>
                  <a:tcPr marL="5090" marR="5090" marT="50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175</a:t>
                      </a:r>
                    </a:p>
                  </a:txBody>
                  <a:tcPr marL="5090" marR="5090" marT="50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</a:t>
                      </a:r>
                    </a:p>
                  </a:txBody>
                  <a:tcPr marL="5090" marR="5090" marT="50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12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Coquerel's mouse lemur</a:t>
                      </a:r>
                    </a:p>
                  </a:txBody>
                  <a:tcPr marL="5090" marR="5090" marT="509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Mizra  coquereli</a:t>
                      </a:r>
                    </a:p>
                  </a:txBody>
                  <a:tcPr marL="5090" marR="5090" marT="50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Cheirogaleidae</a:t>
                      </a:r>
                    </a:p>
                  </a:txBody>
                  <a:tcPr marL="5090" marR="5090" marT="50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17.4</a:t>
                      </a:r>
                    </a:p>
                  </a:txBody>
                  <a:tcPr marL="5090" marR="5090" marT="50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311</a:t>
                      </a:r>
                    </a:p>
                  </a:txBody>
                  <a:tcPr marL="5090" marR="5090" marT="50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</a:t>
                      </a:r>
                    </a:p>
                  </a:txBody>
                  <a:tcPr marL="5090" marR="5090" marT="50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12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Pygmy marmoset</a:t>
                      </a:r>
                    </a:p>
                  </a:txBody>
                  <a:tcPr marL="5090" marR="5090" marT="509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Callithrix  pygmaea</a:t>
                      </a:r>
                    </a:p>
                  </a:txBody>
                  <a:tcPr marL="5090" marR="5090" marT="50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Callitrichidae</a:t>
                      </a:r>
                    </a:p>
                  </a:txBody>
                  <a:tcPr marL="5090" marR="5090" marT="50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18.6</a:t>
                      </a:r>
                    </a:p>
                  </a:txBody>
                  <a:tcPr marL="5090" marR="5090" marT="50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124</a:t>
                      </a:r>
                    </a:p>
                  </a:txBody>
                  <a:tcPr marL="5090" marR="5090" marT="50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</a:t>
                      </a:r>
                    </a:p>
                  </a:txBody>
                  <a:tcPr marL="5090" marR="5090" marT="50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12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Red-bellied lemur</a:t>
                      </a:r>
                    </a:p>
                  </a:txBody>
                  <a:tcPr marL="5090" marR="5090" marT="509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Eulemur rubriventer</a:t>
                      </a:r>
                    </a:p>
                  </a:txBody>
                  <a:tcPr marL="5090" marR="5090" marT="50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Lemuridae</a:t>
                      </a:r>
                    </a:p>
                  </a:txBody>
                  <a:tcPr marL="5090" marR="5090" marT="50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20</a:t>
                      </a:r>
                    </a:p>
                  </a:txBody>
                  <a:tcPr marL="5090" marR="5090" marT="50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1765</a:t>
                      </a:r>
                    </a:p>
                  </a:txBody>
                  <a:tcPr marL="5090" marR="5090" marT="50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</a:t>
                      </a:r>
                    </a:p>
                  </a:txBody>
                  <a:tcPr marL="5090" marR="5090" marT="50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12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Red </a:t>
                      </a:r>
                      <a:r>
                        <a:rPr lang="en-US" sz="1000" b="0" i="0" u="none" strike="noStrike" dirty="0" err="1">
                          <a:solidFill>
                            <a:srgbClr val="000000"/>
                          </a:solidFill>
                          <a:latin typeface="Arial"/>
                        </a:rPr>
                        <a:t>tamarin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5090" marR="5090" marT="509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Saguinus midas</a:t>
                      </a:r>
                    </a:p>
                  </a:txBody>
                  <a:tcPr marL="5090" marR="5090" marT="50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Callitrichidae</a:t>
                      </a:r>
                    </a:p>
                  </a:txBody>
                  <a:tcPr marL="5090" marR="5090" marT="50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20.5</a:t>
                      </a:r>
                    </a:p>
                  </a:txBody>
                  <a:tcPr marL="5090" marR="5090" marT="50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501</a:t>
                      </a:r>
                    </a:p>
                  </a:txBody>
                  <a:tcPr marL="5090" marR="5090" marT="50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</a:t>
                      </a:r>
                    </a:p>
                  </a:txBody>
                  <a:tcPr marL="5090" marR="5090" marT="50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12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L'Hoest's monkey</a:t>
                      </a:r>
                    </a:p>
                  </a:txBody>
                  <a:tcPr marL="5090" marR="5090" marT="509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Cercopithecus lhoesti</a:t>
                      </a:r>
                    </a:p>
                  </a:txBody>
                  <a:tcPr marL="5090" marR="5090" marT="50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Cercopithecidae</a:t>
                      </a:r>
                    </a:p>
                  </a:txBody>
                  <a:tcPr marL="5090" marR="5090" marT="50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24.1</a:t>
                      </a:r>
                    </a:p>
                  </a:txBody>
                  <a:tcPr marL="5090" marR="5090" marT="50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4700</a:t>
                      </a:r>
                    </a:p>
                  </a:txBody>
                  <a:tcPr marL="5090" marR="5090" marT="50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</a:t>
                      </a:r>
                    </a:p>
                  </a:txBody>
                  <a:tcPr marL="5090" marR="5090" marT="50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12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Red titi</a:t>
                      </a:r>
                    </a:p>
                  </a:txBody>
                  <a:tcPr marL="5090" marR="5090" marT="509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Callicebus cupreus</a:t>
                      </a:r>
                    </a:p>
                  </a:txBody>
                  <a:tcPr marL="5090" marR="5090" marT="50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Pitheciidae</a:t>
                      </a:r>
                    </a:p>
                  </a:txBody>
                  <a:tcPr marL="5090" marR="5090" marT="50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26.4</a:t>
                      </a:r>
                    </a:p>
                  </a:txBody>
                  <a:tcPr marL="5090" marR="5090" marT="50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1120</a:t>
                      </a:r>
                    </a:p>
                  </a:txBody>
                  <a:tcPr marL="5090" marR="5090" marT="50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</a:t>
                      </a:r>
                    </a:p>
                  </a:txBody>
                  <a:tcPr marL="5090" marR="5090" marT="50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12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Olive baboon</a:t>
                      </a:r>
                    </a:p>
                  </a:txBody>
                  <a:tcPr marL="5090" marR="5090" marT="509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Papio anubis</a:t>
                      </a:r>
                    </a:p>
                  </a:txBody>
                  <a:tcPr marL="5090" marR="5090" marT="50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Cercopithecidae</a:t>
                      </a:r>
                    </a:p>
                  </a:txBody>
                  <a:tcPr marL="5090" marR="5090" marT="50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27.5</a:t>
                      </a:r>
                    </a:p>
                  </a:txBody>
                  <a:tcPr marL="5090" marR="5090" marT="50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24000</a:t>
                      </a:r>
                    </a:p>
                  </a:txBody>
                  <a:tcPr marL="5090" marR="5090" marT="50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</a:t>
                      </a:r>
                    </a:p>
                  </a:txBody>
                  <a:tcPr marL="5090" marR="5090" marT="50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12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Common squirrel monkey</a:t>
                      </a:r>
                    </a:p>
                  </a:txBody>
                  <a:tcPr marL="5090" marR="5090" marT="509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Saimiri sciureus</a:t>
                      </a:r>
                    </a:p>
                  </a:txBody>
                  <a:tcPr marL="5090" marR="5090" marT="50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Cebidae</a:t>
                      </a:r>
                    </a:p>
                  </a:txBody>
                  <a:tcPr marL="5090" marR="5090" marT="50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30.2</a:t>
                      </a:r>
                    </a:p>
                  </a:txBody>
                  <a:tcPr marL="5090" marR="5090" marT="50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925</a:t>
                      </a:r>
                    </a:p>
                  </a:txBody>
                  <a:tcPr marL="5090" marR="5090" marT="50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</a:t>
                      </a:r>
                    </a:p>
                  </a:txBody>
                  <a:tcPr marL="5090" marR="5090" marT="50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12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Vervet</a:t>
                      </a:r>
                    </a:p>
                  </a:txBody>
                  <a:tcPr marL="5090" marR="5090" marT="509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Chlorocebus aethiops</a:t>
                      </a:r>
                    </a:p>
                  </a:txBody>
                  <a:tcPr marL="5090" marR="5090" marT="50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Cercopithecidae</a:t>
                      </a:r>
                    </a:p>
                  </a:txBody>
                  <a:tcPr marL="5090" marR="5090" marT="50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30.8</a:t>
                      </a:r>
                    </a:p>
                  </a:txBody>
                  <a:tcPr marL="5090" marR="5090" marT="50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5620</a:t>
                      </a:r>
                    </a:p>
                  </a:txBody>
                  <a:tcPr marL="5090" marR="5090" marT="50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4</a:t>
                      </a:r>
                    </a:p>
                  </a:txBody>
                  <a:tcPr marL="5090" marR="5090" marT="50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12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Common woolly monkey</a:t>
                      </a:r>
                    </a:p>
                  </a:txBody>
                  <a:tcPr marL="5090" marR="5090" marT="509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Lagothrix lagotricha</a:t>
                      </a:r>
                    </a:p>
                  </a:txBody>
                  <a:tcPr marL="5090" marR="5090" marT="50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Cebidae</a:t>
                      </a:r>
                    </a:p>
                  </a:txBody>
                  <a:tcPr marL="5090" marR="5090" marT="50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32</a:t>
                      </a:r>
                    </a:p>
                  </a:txBody>
                  <a:tcPr marL="5090" marR="5090" marT="50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7650</a:t>
                      </a:r>
                    </a:p>
                  </a:txBody>
                  <a:tcPr marL="5090" marR="5090" marT="50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</a:t>
                      </a:r>
                    </a:p>
                  </a:txBody>
                  <a:tcPr marL="5090" marR="5090" marT="50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12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Black &amp; white ruffed lemur</a:t>
                      </a:r>
                    </a:p>
                  </a:txBody>
                  <a:tcPr marL="5090" marR="5090" marT="509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Varecia  variegata</a:t>
                      </a:r>
                    </a:p>
                  </a:txBody>
                  <a:tcPr marL="5090" marR="5090" marT="50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Lemuridae</a:t>
                      </a:r>
                    </a:p>
                  </a:txBody>
                  <a:tcPr marL="5090" marR="5090" marT="50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36</a:t>
                      </a:r>
                    </a:p>
                  </a:txBody>
                  <a:tcPr marL="5090" marR="5090" marT="50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3670</a:t>
                      </a:r>
                    </a:p>
                  </a:txBody>
                  <a:tcPr marL="5090" marR="5090" marT="50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</a:t>
                      </a:r>
                    </a:p>
                  </a:txBody>
                  <a:tcPr marL="5090" marR="5090" marT="50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12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Hamadryas baboon</a:t>
                      </a:r>
                    </a:p>
                  </a:txBody>
                  <a:tcPr marL="5090" marR="5090" marT="509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Papio hamadryas</a:t>
                      </a:r>
                    </a:p>
                  </a:txBody>
                  <a:tcPr marL="5090" marR="5090" marT="50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Cercopithecidae</a:t>
                      </a:r>
                    </a:p>
                  </a:txBody>
                  <a:tcPr marL="5090" marR="5090" marT="50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37.5</a:t>
                      </a:r>
                    </a:p>
                  </a:txBody>
                  <a:tcPr marL="5090" marR="5090" marT="50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18000</a:t>
                      </a:r>
                    </a:p>
                  </a:txBody>
                  <a:tcPr marL="5090" marR="5090" marT="50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</a:t>
                      </a:r>
                    </a:p>
                  </a:txBody>
                  <a:tcPr marL="5090" marR="5090" marT="50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12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Rhesus macaque</a:t>
                      </a:r>
                    </a:p>
                  </a:txBody>
                  <a:tcPr marL="5090" marR="5090" marT="509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Macaca mulatta</a:t>
                      </a:r>
                    </a:p>
                  </a:txBody>
                  <a:tcPr marL="5090" marR="5090" marT="50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Cercopithecidae</a:t>
                      </a:r>
                    </a:p>
                  </a:txBody>
                  <a:tcPr marL="5090" marR="5090" marT="50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40</a:t>
                      </a:r>
                    </a:p>
                  </a:txBody>
                  <a:tcPr marL="5090" marR="5090" marT="50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8235</a:t>
                      </a:r>
                    </a:p>
                  </a:txBody>
                  <a:tcPr marL="5090" marR="5090" marT="50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</a:t>
                      </a:r>
                    </a:p>
                  </a:txBody>
                  <a:tcPr marL="5090" marR="5090" marT="50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12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Red-capped mangabey</a:t>
                      </a:r>
                    </a:p>
                  </a:txBody>
                  <a:tcPr marL="5090" marR="5090" marT="509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Cercocebus torquatus</a:t>
                      </a:r>
                    </a:p>
                  </a:txBody>
                  <a:tcPr marL="5090" marR="5090" marT="50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Cercopithecidae</a:t>
                      </a:r>
                    </a:p>
                  </a:txBody>
                  <a:tcPr marL="5090" marR="5090" marT="50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46</a:t>
                      </a:r>
                    </a:p>
                  </a:txBody>
                  <a:tcPr marL="5090" marR="5090" marT="50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9493</a:t>
                      </a:r>
                    </a:p>
                  </a:txBody>
                  <a:tcPr marL="5090" marR="5090" marT="50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</a:t>
                      </a:r>
                    </a:p>
                  </a:txBody>
                  <a:tcPr marL="5090" marR="5090" marT="50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12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Bonobo</a:t>
                      </a:r>
                    </a:p>
                  </a:txBody>
                  <a:tcPr marL="5090" marR="5090" marT="509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Pan  paniscus</a:t>
                      </a:r>
                    </a:p>
                  </a:txBody>
                  <a:tcPr marL="5090" marR="5090" marT="50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Hominidae</a:t>
                      </a:r>
                    </a:p>
                  </a:txBody>
                  <a:tcPr marL="5090" marR="5090" marT="50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55</a:t>
                      </a:r>
                    </a:p>
                  </a:txBody>
                  <a:tcPr marL="5090" marR="5090" marT="50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39925</a:t>
                      </a:r>
                    </a:p>
                  </a:txBody>
                  <a:tcPr marL="5090" marR="5090" marT="50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</a:t>
                      </a:r>
                    </a:p>
                  </a:txBody>
                  <a:tcPr marL="5090" marR="5090" marT="50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12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Gorilla</a:t>
                      </a:r>
                    </a:p>
                  </a:txBody>
                  <a:tcPr marL="5090" marR="5090" marT="509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Gorilla gorilla</a:t>
                      </a:r>
                    </a:p>
                  </a:txBody>
                  <a:tcPr marL="5090" marR="5090" marT="50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Hominidae</a:t>
                      </a:r>
                    </a:p>
                  </a:txBody>
                  <a:tcPr marL="5090" marR="5090" marT="50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55.4</a:t>
                      </a:r>
                    </a:p>
                  </a:txBody>
                  <a:tcPr marL="5090" marR="5090" marT="50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139842</a:t>
                      </a:r>
                    </a:p>
                  </a:txBody>
                  <a:tcPr marL="5090" marR="5090" marT="50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</a:t>
                      </a:r>
                    </a:p>
                  </a:txBody>
                  <a:tcPr marL="5090" marR="5090" marT="50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12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White-handed gibbon</a:t>
                      </a:r>
                    </a:p>
                  </a:txBody>
                  <a:tcPr marL="5090" marR="5090" marT="509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Hylobatus  lar</a:t>
                      </a:r>
                    </a:p>
                  </a:txBody>
                  <a:tcPr marL="5090" marR="5090" marT="50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Hylobatidae</a:t>
                      </a:r>
                    </a:p>
                  </a:txBody>
                  <a:tcPr marL="5090" marR="5090" marT="50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56</a:t>
                      </a:r>
                    </a:p>
                  </a:txBody>
                  <a:tcPr marL="5090" marR="5090" marT="50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6810</a:t>
                      </a:r>
                    </a:p>
                  </a:txBody>
                  <a:tcPr marL="5090" marR="5090" marT="50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</a:t>
                      </a:r>
                    </a:p>
                  </a:txBody>
                  <a:tcPr marL="5090" marR="5090" marT="50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12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Orangutan</a:t>
                      </a:r>
                    </a:p>
                  </a:txBody>
                  <a:tcPr marL="5090" marR="5090" marT="509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Pongo pygmaeus</a:t>
                      </a:r>
                    </a:p>
                  </a:txBody>
                  <a:tcPr marL="5090" marR="5090" marT="50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Hominidae</a:t>
                      </a:r>
                    </a:p>
                  </a:txBody>
                  <a:tcPr marL="5090" marR="5090" marT="50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59</a:t>
                      </a:r>
                    </a:p>
                  </a:txBody>
                  <a:tcPr marL="5090" marR="5090" marT="50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64475</a:t>
                      </a:r>
                    </a:p>
                  </a:txBody>
                  <a:tcPr marL="5090" marR="5090" marT="50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</a:t>
                      </a:r>
                    </a:p>
                  </a:txBody>
                  <a:tcPr marL="5090" marR="5090" marT="50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12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Chimpanzee</a:t>
                      </a:r>
                    </a:p>
                  </a:txBody>
                  <a:tcPr marL="5090" marR="5090" marT="509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Pan  troglodytes</a:t>
                      </a:r>
                    </a:p>
                  </a:txBody>
                  <a:tcPr marL="5090" marR="5090" marT="50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Hominidae</a:t>
                      </a:r>
                    </a:p>
                  </a:txBody>
                  <a:tcPr marL="5090" marR="5090" marT="50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59.4</a:t>
                      </a:r>
                    </a:p>
                  </a:txBody>
                  <a:tcPr marL="5090" marR="5090" marT="50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44984</a:t>
                      </a:r>
                    </a:p>
                  </a:txBody>
                  <a:tcPr marL="5090" marR="5090" marT="50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</a:t>
                      </a:r>
                    </a:p>
                  </a:txBody>
                  <a:tcPr marL="5090" marR="5090" marT="50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12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Human</a:t>
                      </a:r>
                    </a:p>
                  </a:txBody>
                  <a:tcPr marL="5090" marR="5090" marT="509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Homo sapiens</a:t>
                      </a:r>
                    </a:p>
                  </a:txBody>
                  <a:tcPr marL="5090" marR="5090" marT="50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Hominidae</a:t>
                      </a:r>
                    </a:p>
                  </a:txBody>
                  <a:tcPr marL="5090" marR="5090" marT="50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122.5</a:t>
                      </a:r>
                    </a:p>
                  </a:txBody>
                  <a:tcPr marL="5090" marR="5090" marT="50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62035</a:t>
                      </a:r>
                    </a:p>
                  </a:txBody>
                  <a:tcPr marL="5090" marR="5090" marT="50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2</a:t>
                      </a:r>
                    </a:p>
                  </a:txBody>
                  <a:tcPr marL="5090" marR="5090" marT="50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627017" y="169817"/>
            <a:ext cx="52330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Arial" pitchFamily="34" charset="0"/>
                <a:cs typeface="Arial" pitchFamily="34" charset="0"/>
              </a:rPr>
              <a:t>Supplemental Table 2: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List of primate cell lines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228600" y="1295400"/>
          <a:ext cx="8534401" cy="4466411"/>
        </p:xfrm>
        <a:graphic>
          <a:graphicData uri="http://schemas.openxmlformats.org/drawingml/2006/table">
            <a:tbl>
              <a:tblPr/>
              <a:tblGrid>
                <a:gridCol w="1785513"/>
                <a:gridCol w="1596321"/>
                <a:gridCol w="1288881"/>
                <a:gridCol w="1288881"/>
                <a:gridCol w="1288881"/>
                <a:gridCol w="1285924"/>
              </a:tblGrid>
              <a:tr h="275916">
                <a:tc gridSpan="6">
                  <a:txBody>
                    <a:bodyPr/>
                    <a:lstStyle/>
                    <a:p>
                      <a:pPr algn="ctr" fontAlgn="ctr"/>
                      <a:r>
                        <a:rPr lang="en-US" sz="1000" b="1" i="0" u="sng" strike="noStrike" dirty="0" err="1">
                          <a:solidFill>
                            <a:srgbClr val="000000"/>
                          </a:solidFill>
                          <a:latin typeface="Arial"/>
                        </a:rPr>
                        <a:t>Laurasiatheria</a:t>
                      </a:r>
                      <a:r>
                        <a:rPr lang="en-US" sz="1000" b="1" i="0" u="sng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 species </a:t>
                      </a:r>
                    </a:p>
                  </a:txBody>
                  <a:tcPr marL="6332" marR="6332" marT="633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7591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sng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C</a:t>
                      </a:r>
                      <a:r>
                        <a:rPr lang="en-US" sz="1000" b="1" i="0" u="sng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ommon </a:t>
                      </a:r>
                      <a:r>
                        <a:rPr lang="en-US" sz="1000" b="1" i="0" u="sng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S</a:t>
                      </a:r>
                      <a:r>
                        <a:rPr lang="en-US" sz="1000" b="1" i="0" u="sng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pecies </a:t>
                      </a:r>
                      <a:r>
                        <a:rPr lang="en-US" sz="1000" b="1" i="0" u="sng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N</a:t>
                      </a:r>
                      <a:r>
                        <a:rPr lang="en-US" sz="1000" b="1" i="0" u="sng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ame</a:t>
                      </a:r>
                      <a:endParaRPr lang="en-US" sz="1000" b="1" i="0" u="sng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332" marR="6332" marT="633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sng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L</a:t>
                      </a:r>
                      <a:r>
                        <a:rPr lang="en-US" sz="1000" b="1" i="0" u="sng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atin </a:t>
                      </a:r>
                      <a:r>
                        <a:rPr lang="en-US" sz="1000" b="1" i="0" u="sng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S</a:t>
                      </a:r>
                      <a:r>
                        <a:rPr lang="en-US" sz="1000" b="1" i="0" u="sng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pecies </a:t>
                      </a:r>
                      <a:r>
                        <a:rPr lang="en-US" sz="1000" b="1" i="0" u="sng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N</a:t>
                      </a:r>
                      <a:r>
                        <a:rPr lang="en-US" sz="1000" b="1" i="0" u="sng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ame</a:t>
                      </a:r>
                      <a:endParaRPr lang="en-US" sz="1000" b="1" i="0" u="sng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332" marR="6332" marT="63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sng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O</a:t>
                      </a:r>
                      <a:r>
                        <a:rPr lang="en-US" sz="1000" b="1" i="0" u="sng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rder</a:t>
                      </a:r>
                      <a:endParaRPr lang="en-US" sz="1000" b="1" i="0" u="sng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332" marR="6332" marT="63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sng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MLS (yrs</a:t>
                      </a:r>
                      <a:r>
                        <a:rPr lang="en-US" sz="1000" b="1" i="0" u="sng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)</a:t>
                      </a:r>
                    </a:p>
                  </a:txBody>
                  <a:tcPr marL="6332" marR="6332" marT="63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sng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Weight (g</a:t>
                      </a:r>
                      <a:r>
                        <a:rPr lang="en-US" sz="1000" b="1" i="0" u="sng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)</a:t>
                      </a:r>
                    </a:p>
                  </a:txBody>
                  <a:tcPr marL="6332" marR="6332" marT="63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sng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Number of Donors</a:t>
                      </a:r>
                      <a:endParaRPr lang="en-US" sz="1000" b="1" i="0" u="sng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332" marR="6332" marT="63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767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Northern Short-tailed Shrew</a:t>
                      </a:r>
                    </a:p>
                  </a:txBody>
                  <a:tcPr marL="6332" marR="6332" marT="633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Blarina brevicauda</a:t>
                      </a:r>
                    </a:p>
                  </a:txBody>
                  <a:tcPr marL="6332" marR="6332" marT="63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Soricomorpha</a:t>
                      </a:r>
                    </a:p>
                  </a:txBody>
                  <a:tcPr marL="6332" marR="6332" marT="63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2.2</a:t>
                      </a:r>
                    </a:p>
                  </a:txBody>
                  <a:tcPr marL="6332" marR="6332" marT="63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21.6</a:t>
                      </a:r>
                    </a:p>
                  </a:txBody>
                  <a:tcPr marL="6332" marR="6332" marT="63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3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332" marR="6332" marT="63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91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Yuma Myotis</a:t>
                      </a:r>
                    </a:p>
                  </a:txBody>
                  <a:tcPr marL="6332" marR="6332" marT="633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Myotis yumanensis</a:t>
                      </a:r>
                    </a:p>
                  </a:txBody>
                  <a:tcPr marL="6332" marR="6332" marT="63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Chiroptera</a:t>
                      </a:r>
                    </a:p>
                  </a:txBody>
                  <a:tcPr marL="6332" marR="6332" marT="63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8.8</a:t>
                      </a:r>
                    </a:p>
                  </a:txBody>
                  <a:tcPr marL="6332" marR="6332" marT="63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6.25</a:t>
                      </a:r>
                    </a:p>
                  </a:txBody>
                  <a:tcPr marL="6332" marR="6332" marT="63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</a:t>
                      </a:r>
                    </a:p>
                  </a:txBody>
                  <a:tcPr marL="6332" marR="6332" marT="63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91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Fringed Myotis</a:t>
                      </a:r>
                    </a:p>
                  </a:txBody>
                  <a:tcPr marL="6332" marR="6332" marT="633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Myotis thysanodes</a:t>
                      </a:r>
                    </a:p>
                  </a:txBody>
                  <a:tcPr marL="6332" marR="6332" marT="63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Chiroptera</a:t>
                      </a:r>
                    </a:p>
                  </a:txBody>
                  <a:tcPr marL="6332" marR="6332" marT="63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18.3</a:t>
                      </a:r>
                    </a:p>
                  </a:txBody>
                  <a:tcPr marL="6332" marR="6332" marT="63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6</a:t>
                      </a:r>
                    </a:p>
                  </a:txBody>
                  <a:tcPr marL="6332" marR="6332" marT="63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</a:t>
                      </a:r>
                    </a:p>
                  </a:txBody>
                  <a:tcPr marL="6332" marR="6332" marT="63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91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Desert lynx</a:t>
                      </a:r>
                    </a:p>
                  </a:txBody>
                  <a:tcPr marL="6332" marR="6332" marT="633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Caracal caracal</a:t>
                      </a:r>
                    </a:p>
                  </a:txBody>
                  <a:tcPr marL="6332" marR="6332" marT="63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Carnivora</a:t>
                      </a:r>
                    </a:p>
                  </a:txBody>
                  <a:tcPr marL="6332" marR="6332" marT="63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20.3</a:t>
                      </a:r>
                    </a:p>
                  </a:txBody>
                  <a:tcPr marL="6332" marR="6332" marT="63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16000</a:t>
                      </a:r>
                    </a:p>
                  </a:txBody>
                  <a:tcPr marL="6332" marR="6332" marT="63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</a:t>
                      </a:r>
                    </a:p>
                  </a:txBody>
                  <a:tcPr marL="6332" marR="6332" marT="63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91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Big brown bat</a:t>
                      </a:r>
                    </a:p>
                  </a:txBody>
                  <a:tcPr marL="6332" marR="6332" marT="633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Myotis lucifugus</a:t>
                      </a:r>
                    </a:p>
                  </a:txBody>
                  <a:tcPr marL="6332" marR="6332" marT="63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Chiroptera</a:t>
                      </a:r>
                    </a:p>
                  </a:txBody>
                  <a:tcPr marL="6332" marR="6332" marT="63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19</a:t>
                      </a:r>
                    </a:p>
                  </a:txBody>
                  <a:tcPr marL="6332" marR="6332" marT="63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23</a:t>
                      </a:r>
                    </a:p>
                  </a:txBody>
                  <a:tcPr marL="6332" marR="6332" marT="63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2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332" marR="6332" marT="63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91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Raccoon</a:t>
                      </a:r>
                    </a:p>
                  </a:txBody>
                  <a:tcPr marL="6332" marR="6332" marT="633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Procyon lotor</a:t>
                      </a:r>
                    </a:p>
                  </a:txBody>
                  <a:tcPr marL="6332" marR="6332" marT="63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Carnivora</a:t>
                      </a:r>
                    </a:p>
                  </a:txBody>
                  <a:tcPr marL="6332" marR="6332" marT="63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21</a:t>
                      </a:r>
                    </a:p>
                  </a:txBody>
                  <a:tcPr marL="6332" marR="6332" marT="63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6000</a:t>
                      </a:r>
                    </a:p>
                  </a:txBody>
                  <a:tcPr marL="6332" marR="6332" marT="63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</a:t>
                      </a:r>
                    </a:p>
                  </a:txBody>
                  <a:tcPr marL="6332" marR="6332" marT="63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91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Western Long-eared Myotis</a:t>
                      </a:r>
                    </a:p>
                  </a:txBody>
                  <a:tcPr marL="6332" marR="6332" marT="633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Myotis evotis</a:t>
                      </a:r>
                    </a:p>
                  </a:txBody>
                  <a:tcPr marL="6332" marR="6332" marT="63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Chiroptera</a:t>
                      </a:r>
                    </a:p>
                  </a:txBody>
                  <a:tcPr marL="6332" marR="6332" marT="63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22</a:t>
                      </a:r>
                    </a:p>
                  </a:txBody>
                  <a:tcPr marL="6332" marR="6332" marT="63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7.4</a:t>
                      </a:r>
                    </a:p>
                  </a:txBody>
                  <a:tcPr marL="6332" marR="6332" marT="63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</a:t>
                      </a:r>
                    </a:p>
                  </a:txBody>
                  <a:tcPr marL="6332" marR="6332" marT="63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91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Wild Sheep</a:t>
                      </a:r>
                    </a:p>
                  </a:txBody>
                  <a:tcPr marL="6332" marR="6332" marT="633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Ovis aries</a:t>
                      </a:r>
                    </a:p>
                  </a:txBody>
                  <a:tcPr marL="6332" marR="6332" marT="63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Artiodactyla</a:t>
                      </a:r>
                    </a:p>
                  </a:txBody>
                  <a:tcPr marL="6332" marR="6332" marT="63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22.8</a:t>
                      </a:r>
                    </a:p>
                  </a:txBody>
                  <a:tcPr marL="6332" marR="6332" marT="63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80000</a:t>
                      </a:r>
                    </a:p>
                  </a:txBody>
                  <a:tcPr marL="6332" marR="6332" marT="63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2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332" marR="6332" marT="63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91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White-tailed deer</a:t>
                      </a:r>
                    </a:p>
                  </a:txBody>
                  <a:tcPr marL="6332" marR="6332" marT="633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err="1">
                          <a:solidFill>
                            <a:srgbClr val="000000"/>
                          </a:solidFill>
                          <a:latin typeface="Arial"/>
                        </a:rPr>
                        <a:t>Odocoileus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 </a:t>
                      </a:r>
                      <a:r>
                        <a:rPr lang="en-US" sz="1000" b="0" i="0" u="none" strike="noStrike" dirty="0" err="1">
                          <a:solidFill>
                            <a:srgbClr val="000000"/>
                          </a:solidFill>
                          <a:latin typeface="Arial"/>
                        </a:rPr>
                        <a:t>virginianus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332" marR="6332" marT="63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Artiodactyla</a:t>
                      </a:r>
                    </a:p>
                  </a:txBody>
                  <a:tcPr marL="6332" marR="6332" marT="63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23</a:t>
                      </a:r>
                    </a:p>
                  </a:txBody>
                  <a:tcPr marL="6332" marR="6332" marT="63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87000</a:t>
                      </a:r>
                    </a:p>
                  </a:txBody>
                  <a:tcPr marL="6332" marR="6332" marT="63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</a:t>
                      </a:r>
                    </a:p>
                  </a:txBody>
                  <a:tcPr marL="6332" marR="6332" marT="63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91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Cougar</a:t>
                      </a:r>
                    </a:p>
                  </a:txBody>
                  <a:tcPr marL="6332" marR="6332" marT="633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Puma concolor</a:t>
                      </a:r>
                    </a:p>
                  </a:txBody>
                  <a:tcPr marL="6332" marR="6332" marT="63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Carnivora</a:t>
                      </a:r>
                    </a:p>
                  </a:txBody>
                  <a:tcPr marL="6332" marR="6332" marT="63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23.4</a:t>
                      </a:r>
                    </a:p>
                  </a:txBody>
                  <a:tcPr marL="6332" marR="6332" marT="63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63000</a:t>
                      </a:r>
                    </a:p>
                  </a:txBody>
                  <a:tcPr marL="6332" marR="6332" marT="63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</a:t>
                      </a:r>
                    </a:p>
                  </a:txBody>
                  <a:tcPr marL="6332" marR="6332" marT="63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91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Domestic dog</a:t>
                      </a:r>
                    </a:p>
                  </a:txBody>
                  <a:tcPr marL="6332" marR="6332" marT="633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err="1">
                          <a:solidFill>
                            <a:srgbClr val="000000"/>
                          </a:solidFill>
                          <a:latin typeface="Arial"/>
                        </a:rPr>
                        <a:t>Canis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 </a:t>
                      </a:r>
                      <a:r>
                        <a:rPr lang="en-US" sz="1000" b="0" i="0" u="none" strike="noStrike" dirty="0" err="1">
                          <a:solidFill>
                            <a:srgbClr val="000000"/>
                          </a:solidFill>
                          <a:latin typeface="Arial"/>
                        </a:rPr>
                        <a:t>familiaris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332" marR="6332" marT="63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err="1">
                          <a:solidFill>
                            <a:srgbClr val="000000"/>
                          </a:solidFill>
                          <a:latin typeface="Arial"/>
                        </a:rPr>
                        <a:t>Carnivora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332" marR="6332" marT="63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24</a:t>
                      </a:r>
                    </a:p>
                  </a:txBody>
                  <a:tcPr marL="6332" marR="6332" marT="63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40000</a:t>
                      </a:r>
                    </a:p>
                  </a:txBody>
                  <a:tcPr marL="6332" marR="6332" marT="63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</a:t>
                      </a:r>
                    </a:p>
                  </a:txBody>
                  <a:tcPr marL="6332" marR="6332" marT="63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91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Ocelot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332" marR="6332" marT="633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err="1" smtClean="0">
                          <a:solidFill>
                            <a:srgbClr val="000000"/>
                          </a:solidFill>
                          <a:latin typeface="Arial"/>
                        </a:rPr>
                        <a:t>Leopardus</a:t>
                      </a:r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 </a:t>
                      </a:r>
                      <a:r>
                        <a:rPr lang="en-US" sz="1000" b="0" i="0" u="none" strike="noStrike" dirty="0" err="1" smtClean="0">
                          <a:solidFill>
                            <a:srgbClr val="000000"/>
                          </a:solidFill>
                          <a:latin typeface="Arial"/>
                        </a:rPr>
                        <a:t>pardalis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332" marR="6332" marT="63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err="1" smtClean="0">
                          <a:solidFill>
                            <a:srgbClr val="000000"/>
                          </a:solidFill>
                          <a:latin typeface="Arial"/>
                        </a:rPr>
                        <a:t>Carnivora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332" marR="6332" marT="63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28.2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332" marR="6332" marT="63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88000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332" marR="6332" marT="63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1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332" marR="6332" marT="63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91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Bobcat</a:t>
                      </a:r>
                    </a:p>
                  </a:txBody>
                  <a:tcPr marL="6332" marR="6332" marT="633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Lynx </a:t>
                      </a:r>
                      <a:r>
                        <a:rPr lang="en-US" sz="1000" b="0" i="0" u="none" strike="noStrike" dirty="0" err="1">
                          <a:solidFill>
                            <a:srgbClr val="000000"/>
                          </a:solidFill>
                          <a:latin typeface="Arial"/>
                        </a:rPr>
                        <a:t>rufus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332" marR="6332" marT="63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Carnivora</a:t>
                      </a:r>
                    </a:p>
                  </a:txBody>
                  <a:tcPr marL="6332" marR="6332" marT="63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32.3</a:t>
                      </a:r>
                    </a:p>
                  </a:txBody>
                  <a:tcPr marL="6332" marR="6332" marT="63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94000</a:t>
                      </a:r>
                    </a:p>
                  </a:txBody>
                  <a:tcPr marL="6332" marR="6332" marT="63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2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332" marR="6332" marT="63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91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Little brown bat</a:t>
                      </a:r>
                    </a:p>
                  </a:txBody>
                  <a:tcPr marL="6332" marR="6332" marT="633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err="1">
                          <a:solidFill>
                            <a:srgbClr val="000000"/>
                          </a:solidFill>
                          <a:latin typeface="Arial"/>
                        </a:rPr>
                        <a:t>Eptesicus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 </a:t>
                      </a:r>
                      <a:r>
                        <a:rPr lang="en-US" sz="1000" b="0" i="0" u="none" strike="noStrike" dirty="0" err="1">
                          <a:solidFill>
                            <a:srgbClr val="000000"/>
                          </a:solidFill>
                          <a:latin typeface="Arial"/>
                        </a:rPr>
                        <a:t>fuscus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332" marR="6332" marT="63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err="1">
                          <a:solidFill>
                            <a:srgbClr val="000000"/>
                          </a:solidFill>
                          <a:latin typeface="Arial"/>
                        </a:rPr>
                        <a:t>Chiroptera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332" marR="6332" marT="63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34</a:t>
                      </a:r>
                    </a:p>
                  </a:txBody>
                  <a:tcPr marL="6332" marR="6332" marT="63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10</a:t>
                      </a:r>
                    </a:p>
                  </a:txBody>
                  <a:tcPr marL="6332" marR="6332" marT="63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3</a:t>
                      </a:r>
                    </a:p>
                  </a:txBody>
                  <a:tcPr marL="6332" marR="6332" marT="63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627017" y="169817"/>
            <a:ext cx="57716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Arial" pitchFamily="34" charset="0"/>
                <a:cs typeface="Arial" pitchFamily="34" charset="0"/>
              </a:rPr>
              <a:t>Supplemental Table 3: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List of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Laurasiatheria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cell lines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609598" y="838200"/>
          <a:ext cx="8153400" cy="4783210"/>
        </p:xfrm>
        <a:graphic>
          <a:graphicData uri="http://schemas.openxmlformats.org/drawingml/2006/table">
            <a:tbl>
              <a:tblPr/>
              <a:tblGrid>
                <a:gridCol w="1559078"/>
                <a:gridCol w="1559078"/>
                <a:gridCol w="1258811"/>
                <a:gridCol w="1258811"/>
                <a:gridCol w="1258811"/>
                <a:gridCol w="1258811"/>
              </a:tblGrid>
              <a:tr h="275392">
                <a:tc gridSpan="6">
                  <a:txBody>
                    <a:bodyPr/>
                    <a:lstStyle/>
                    <a:p>
                      <a:pPr algn="ctr" fontAlgn="ctr"/>
                      <a:r>
                        <a:rPr lang="en-US" sz="1000" b="1" i="0" u="sng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Bird species </a:t>
                      </a:r>
                      <a:endParaRPr lang="en-US" sz="1000" b="1" i="0" u="sng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307" marR="6307" marT="630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7539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sng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C</a:t>
                      </a:r>
                      <a:r>
                        <a:rPr lang="en-US" sz="1000" b="1" i="0" u="sng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ommon </a:t>
                      </a:r>
                      <a:r>
                        <a:rPr lang="en-US" sz="1000" b="1" i="0" u="sng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S</a:t>
                      </a:r>
                      <a:r>
                        <a:rPr lang="en-US" sz="1000" b="1" i="0" u="sng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pecies </a:t>
                      </a:r>
                      <a:r>
                        <a:rPr lang="en-US" sz="1000" b="1" i="0" u="sng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N</a:t>
                      </a:r>
                      <a:r>
                        <a:rPr lang="en-US" sz="1000" b="1" i="0" u="sng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ame</a:t>
                      </a:r>
                      <a:endParaRPr lang="en-US" sz="1000" b="1" i="0" u="sng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307" marR="6307" marT="630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sng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L</a:t>
                      </a:r>
                      <a:r>
                        <a:rPr lang="en-US" sz="1000" b="1" i="0" u="sng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atin </a:t>
                      </a:r>
                      <a:r>
                        <a:rPr lang="en-US" sz="1000" b="1" i="0" u="sng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S</a:t>
                      </a:r>
                      <a:r>
                        <a:rPr lang="en-US" sz="1000" b="1" i="0" u="sng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pecies </a:t>
                      </a:r>
                      <a:r>
                        <a:rPr lang="en-US" sz="1000" b="1" i="0" u="sng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N</a:t>
                      </a:r>
                      <a:r>
                        <a:rPr lang="en-US" sz="1000" b="1" i="0" u="sng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ame</a:t>
                      </a:r>
                      <a:endParaRPr lang="en-US" sz="1000" b="1" i="0" u="sng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307" marR="6307" marT="63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sng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Order</a:t>
                      </a:r>
                      <a:endParaRPr lang="en-US" sz="1000" b="1" i="0" u="sng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307" marR="6307" marT="63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sng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MLS (</a:t>
                      </a:r>
                      <a:r>
                        <a:rPr lang="en-US" sz="1000" b="1" i="0" u="sng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yrs)</a:t>
                      </a:r>
                    </a:p>
                  </a:txBody>
                  <a:tcPr marL="6307" marR="6307" marT="63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sng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Weight (g</a:t>
                      </a:r>
                      <a:r>
                        <a:rPr lang="en-US" sz="1000" b="1" i="0" u="sng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)</a:t>
                      </a:r>
                    </a:p>
                  </a:txBody>
                  <a:tcPr marL="6307" marR="6307" marT="63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sng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Number</a:t>
                      </a:r>
                      <a:r>
                        <a:rPr lang="en-US" sz="1000" b="1" i="0" u="sng" strike="noStrike" baseline="0" dirty="0" smtClean="0">
                          <a:solidFill>
                            <a:srgbClr val="000000"/>
                          </a:solidFill>
                          <a:latin typeface="Arial"/>
                        </a:rPr>
                        <a:t> of Donors</a:t>
                      </a:r>
                      <a:endParaRPr lang="en-US" sz="1000" b="1" i="0" u="sng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307" marR="6307" marT="63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392"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Yellow-rump </a:t>
                      </a:r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warbler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US" sz="1000" b="0" i="1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Dendroica coronata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Passeriformes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6.9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12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307" marR="6307" marT="63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392"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Horned </a:t>
                      </a:r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lark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US" sz="1000" b="0" i="1" u="none" strike="noStrike" dirty="0" err="1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Eremophila</a:t>
                      </a:r>
                      <a:r>
                        <a:rPr lang="en-US" sz="1000" b="0" i="1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sz="1000" b="0" i="1" u="none" strike="noStrike" dirty="0" err="1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alpestris</a:t>
                      </a:r>
                      <a:endParaRPr lang="en-US" sz="1000" b="0" i="1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Passeriformes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33.5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307" marR="6307" marT="63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392"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Carolina </a:t>
                      </a:r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wren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US" sz="1000" b="0" i="1" u="none" strike="noStrike" dirty="0" err="1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Thryothorus</a:t>
                      </a:r>
                      <a:r>
                        <a:rPr lang="en-US" sz="1000" b="0" i="1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sz="1000" b="0" i="1" u="none" strike="noStrike" dirty="0" err="1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ludovicianus</a:t>
                      </a:r>
                      <a:endParaRPr lang="en-US" sz="1000" b="0" i="1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Passeriformes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9.2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17.5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307" marR="6307" marT="63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392"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Killdeer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US" sz="1000" b="0" i="1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Charadrius vociferus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US" sz="1000" b="0" i="0" u="none" strike="noStrike" dirty="0" err="1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Charadriiformes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10.9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88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307" marR="6307" marT="63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392"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House </a:t>
                      </a:r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finch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US" sz="1000" b="0" i="1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Carpodacus mexicanus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Passeriformes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11.6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21.4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307" marR="6307" marT="63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392"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Barn </a:t>
                      </a:r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swallow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US" sz="1000" b="0" i="1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Hirundo rustica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Passeriformes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16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18.3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307" marR="6307" marT="63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392"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American </a:t>
                      </a:r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robin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US" sz="1000" b="0" i="1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Turdus migratorius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Passeriformes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17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75.5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307" marR="6307" marT="63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392"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Gray </a:t>
                      </a:r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catbird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US" sz="1000" b="0" i="1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Dumetella carolinensis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Passeriformes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17.9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34.5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307" marR="6307" marT="63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392"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Gadwall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US" sz="1000" b="0" i="1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Anas strepera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Anseriformes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22.3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791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307" marR="6307" marT="63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6165"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Wood </a:t>
                      </a:r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duck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US" sz="1000" b="0" i="1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Aix sponsa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Anseriformes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22.5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452.8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307" marR="6307" marT="63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392"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Pheasant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US" sz="1000" b="0" i="1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Phasianus colchicus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Galliformes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27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1095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307" marR="6307" marT="63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392"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Mallard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US" sz="1000" b="0" i="1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Anas platyrhynchos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Anseriformes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29.1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1,048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307" marR="6307" marT="63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392"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Mourning </a:t>
                      </a:r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dove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US" sz="1000" b="0" i="1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Zenaida macroura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Columbiformes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31.3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119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307" marR="6307" marT="63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392"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R</a:t>
                      </a:r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ock 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dove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US" sz="1000" b="0" i="1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Columba </a:t>
                      </a:r>
                      <a:r>
                        <a:rPr lang="en-US" sz="1000" b="0" i="1" u="none" strike="noStrike" dirty="0" err="1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livia</a:t>
                      </a:r>
                      <a:endParaRPr lang="en-US" sz="1000" b="0" i="1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US" sz="1000" b="0" i="0" u="none" strike="noStrike" dirty="0" err="1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Columbiformes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35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358.7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307" marR="6307" marT="63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6165"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Ostrich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US" sz="1000" b="0" i="1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Struthio camelus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US" sz="1000" b="0" i="0" u="none" strike="noStrike" dirty="0" err="1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Struthioniformes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50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111,000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307" marR="6307" marT="63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627017" y="169817"/>
            <a:ext cx="46944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Arial" pitchFamily="34" charset="0"/>
                <a:cs typeface="Arial" pitchFamily="34" charset="0"/>
              </a:rPr>
              <a:t>Supplemental Table 4: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List of bird cell lines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1800225" y="1228716"/>
          <a:ext cx="5772150" cy="4443426"/>
        </p:xfrm>
        <a:graphic>
          <a:graphicData uri="http://schemas.openxmlformats.org/drawingml/2006/table">
            <a:tbl>
              <a:tblPr/>
              <a:tblGrid>
                <a:gridCol w="2034578"/>
                <a:gridCol w="1467987"/>
                <a:gridCol w="733993"/>
                <a:gridCol w="714677"/>
                <a:gridCol w="820915"/>
              </a:tblGrid>
              <a:tr h="24685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sng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Common </a:t>
                      </a:r>
                      <a:r>
                        <a:rPr lang="en-US" sz="1000" b="1" i="0" u="sng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Species </a:t>
                      </a:r>
                      <a:r>
                        <a:rPr lang="en-US" sz="1000" b="1" i="0" u="sng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N</a:t>
                      </a:r>
                      <a:r>
                        <a:rPr lang="en-US" sz="1000" b="1" i="0" u="sng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ame</a:t>
                      </a:r>
                      <a:endParaRPr lang="en-US" sz="1000" b="1" i="0" u="sng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8425" marR="8425" marT="84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sng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Latin </a:t>
                      </a:r>
                      <a:r>
                        <a:rPr lang="en-US" sz="1000" b="1" i="0" u="sng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Species </a:t>
                      </a:r>
                      <a:r>
                        <a:rPr lang="en-US" sz="1000" b="1" i="0" u="sng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N</a:t>
                      </a:r>
                      <a:r>
                        <a:rPr lang="en-US" sz="1000" b="1" i="0" u="sng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ame</a:t>
                      </a:r>
                      <a:endParaRPr lang="en-US" sz="1000" b="1" i="0" u="sng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8425" marR="8425" marT="84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sng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MLS (</a:t>
                      </a:r>
                      <a:r>
                        <a:rPr lang="en-US" sz="1000" b="1" i="0" u="sng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yrs)</a:t>
                      </a:r>
                    </a:p>
                  </a:txBody>
                  <a:tcPr marL="8425" marR="8425" marT="84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000" b="1" i="0" u="sng" strike="noStrike" dirty="0" err="1">
                          <a:solidFill>
                            <a:srgbClr val="000000"/>
                          </a:solidFill>
                          <a:latin typeface="Arial"/>
                        </a:rPr>
                        <a:t>Corriell</a:t>
                      </a:r>
                      <a:r>
                        <a:rPr lang="en-US" sz="1000" b="1" i="0" u="sng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 </a:t>
                      </a:r>
                      <a:r>
                        <a:rPr lang="en-US" sz="1000" b="1" i="0" u="sng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Cell </a:t>
                      </a:r>
                      <a:r>
                        <a:rPr lang="en-US" sz="1000" b="1" i="0" u="sng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L</a:t>
                      </a:r>
                      <a:r>
                        <a:rPr lang="en-US" sz="1000" b="1" i="0" u="sng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ine </a:t>
                      </a:r>
                      <a:r>
                        <a:rPr lang="en-US" sz="1000" b="1" i="0" u="sng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N</a:t>
                      </a:r>
                      <a:r>
                        <a:rPr lang="en-US" sz="1000" b="1" i="0" u="sng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ame</a:t>
                      </a:r>
                      <a:endParaRPr lang="en-US" sz="1000" b="1" i="0" u="sng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8425" marR="8425" marT="84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4685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Southern lesser bushbaby</a:t>
                      </a:r>
                    </a:p>
                  </a:txBody>
                  <a:tcPr marL="8425" marR="8425" marT="84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Galago moholi</a:t>
                      </a:r>
                    </a:p>
                  </a:txBody>
                  <a:tcPr marL="8425" marR="8425" marT="84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16.6</a:t>
                      </a:r>
                    </a:p>
                  </a:txBody>
                  <a:tcPr marL="8425" marR="8425" marT="84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PR00519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8425" marR="8425" marT="84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4685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err="1">
                          <a:solidFill>
                            <a:srgbClr val="000000"/>
                          </a:solidFill>
                          <a:latin typeface="Arial"/>
                        </a:rPr>
                        <a:t>Coquerel's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 mouse lemur</a:t>
                      </a:r>
                    </a:p>
                  </a:txBody>
                  <a:tcPr marL="8425" marR="8425" marT="84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Mizra  coquereli</a:t>
                      </a:r>
                    </a:p>
                  </a:txBody>
                  <a:tcPr marL="8425" marR="8425" marT="84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17.4</a:t>
                      </a:r>
                    </a:p>
                  </a:txBody>
                  <a:tcPr marL="8425" marR="8425" marT="84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PR01044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8425" marR="8425" marT="84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4685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Pygmy </a:t>
                      </a:r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marmoset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8425" marR="8425" marT="84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Callithrix  pygmaea</a:t>
                      </a:r>
                    </a:p>
                  </a:txBody>
                  <a:tcPr marL="8425" marR="8425" marT="84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18.6</a:t>
                      </a:r>
                    </a:p>
                  </a:txBody>
                  <a:tcPr marL="8425" marR="8425" marT="84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PR00839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8425" marR="8425" marT="84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4685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Red-bellied lemur</a:t>
                      </a:r>
                    </a:p>
                  </a:txBody>
                  <a:tcPr marL="8425" marR="8425" marT="84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Eulemur rubriventer</a:t>
                      </a:r>
                    </a:p>
                  </a:txBody>
                  <a:tcPr marL="8425" marR="8425" marT="84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20</a:t>
                      </a:r>
                    </a:p>
                  </a:txBody>
                  <a:tcPr marL="8425" marR="8425" marT="84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PR00273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8425" marR="8425" marT="84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4685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Red </a:t>
                      </a:r>
                      <a:r>
                        <a:rPr lang="en-US" sz="1000" b="0" i="0" u="none" strike="noStrike" dirty="0" err="1">
                          <a:solidFill>
                            <a:srgbClr val="000000"/>
                          </a:solidFill>
                          <a:latin typeface="Arial"/>
                        </a:rPr>
                        <a:t>t</a:t>
                      </a:r>
                      <a:r>
                        <a:rPr lang="en-US" sz="1000" b="0" i="0" u="none" strike="noStrike" dirty="0" err="1" smtClean="0">
                          <a:solidFill>
                            <a:srgbClr val="000000"/>
                          </a:solidFill>
                          <a:latin typeface="Arial"/>
                        </a:rPr>
                        <a:t>amarin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8425" marR="8425" marT="84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Saguinus midas</a:t>
                      </a:r>
                    </a:p>
                  </a:txBody>
                  <a:tcPr marL="8425" marR="8425" marT="84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20.5</a:t>
                      </a:r>
                    </a:p>
                  </a:txBody>
                  <a:tcPr marL="8425" marR="8425" marT="84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PR00550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8425" marR="8425" marT="84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4685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Red titi</a:t>
                      </a:r>
                    </a:p>
                  </a:txBody>
                  <a:tcPr marL="8425" marR="8425" marT="84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err="1">
                          <a:solidFill>
                            <a:srgbClr val="000000"/>
                          </a:solidFill>
                          <a:latin typeface="Arial"/>
                        </a:rPr>
                        <a:t>Callicebus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 </a:t>
                      </a:r>
                      <a:r>
                        <a:rPr lang="en-US" sz="1000" b="0" i="0" u="none" strike="noStrike" dirty="0" err="1">
                          <a:solidFill>
                            <a:srgbClr val="000000"/>
                          </a:solidFill>
                          <a:latin typeface="Arial"/>
                        </a:rPr>
                        <a:t>cupreus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8425" marR="8425" marT="84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26.4</a:t>
                      </a:r>
                    </a:p>
                  </a:txBody>
                  <a:tcPr marL="8425" marR="8425" marT="84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PR00793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8425" marR="8425" marT="84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4685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Olive </a:t>
                      </a:r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baboon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8425" marR="8425" marT="84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Papio anubis</a:t>
                      </a:r>
                    </a:p>
                  </a:txBody>
                  <a:tcPr marL="8425" marR="8425" marT="84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27.5</a:t>
                      </a:r>
                    </a:p>
                  </a:txBody>
                  <a:tcPr marL="8425" marR="8425" marT="84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PR00033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8425" marR="8425" marT="84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4685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Common squirrel monkey</a:t>
                      </a:r>
                    </a:p>
                  </a:txBody>
                  <a:tcPr marL="8425" marR="8425" marT="84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Saimiri sciureus</a:t>
                      </a:r>
                    </a:p>
                  </a:txBody>
                  <a:tcPr marL="8425" marR="8425" marT="84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30.2</a:t>
                      </a:r>
                    </a:p>
                  </a:txBody>
                  <a:tcPr marL="8425" marR="8425" marT="84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PR00612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8425" marR="8425" marT="84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4685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Common woolly monkey</a:t>
                      </a:r>
                    </a:p>
                  </a:txBody>
                  <a:tcPr marL="8425" marR="8425" marT="84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Lagothrix lagotricha</a:t>
                      </a:r>
                    </a:p>
                  </a:txBody>
                  <a:tcPr marL="8425" marR="8425" marT="84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32</a:t>
                      </a:r>
                    </a:p>
                  </a:txBody>
                  <a:tcPr marL="8425" marR="8425" marT="84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AG05356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8425" marR="8425" marT="84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4685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Black &amp; White ruffed lemur</a:t>
                      </a:r>
                    </a:p>
                  </a:txBody>
                  <a:tcPr marL="8425" marR="8425" marT="84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Varecia  variegata</a:t>
                      </a:r>
                    </a:p>
                  </a:txBody>
                  <a:tcPr marL="8425" marR="8425" marT="84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36</a:t>
                      </a:r>
                    </a:p>
                  </a:txBody>
                  <a:tcPr marL="8425" marR="8425" marT="84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PR00293 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8425" marR="8425" marT="84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4685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Red-capped mangabey</a:t>
                      </a:r>
                    </a:p>
                  </a:txBody>
                  <a:tcPr marL="8425" marR="8425" marT="84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Cercocebus torquatus</a:t>
                      </a:r>
                    </a:p>
                  </a:txBody>
                  <a:tcPr marL="8425" marR="8425" marT="84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46</a:t>
                      </a:r>
                    </a:p>
                  </a:txBody>
                  <a:tcPr marL="8425" marR="8425" marT="84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PR00485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8425" marR="8425" marT="84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4685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Bonobo</a:t>
                      </a:r>
                    </a:p>
                  </a:txBody>
                  <a:tcPr marL="8425" marR="8425" marT="84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Pan  paniscus</a:t>
                      </a:r>
                    </a:p>
                  </a:txBody>
                  <a:tcPr marL="8425" marR="8425" marT="84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55</a:t>
                      </a:r>
                    </a:p>
                  </a:txBody>
                  <a:tcPr marL="8425" marR="8425" marT="84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PR00235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8425" marR="8425" marT="84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4685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Gorilla</a:t>
                      </a:r>
                    </a:p>
                  </a:txBody>
                  <a:tcPr marL="8425" marR="8425" marT="84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Gorilla gorilla</a:t>
                      </a:r>
                    </a:p>
                  </a:txBody>
                  <a:tcPr marL="8425" marR="8425" marT="84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55.4</a:t>
                      </a:r>
                    </a:p>
                  </a:txBody>
                  <a:tcPr marL="8425" marR="8425" marT="84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PR00055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8425" marR="8425" marT="84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PR00278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8425" marR="8425" marT="84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685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White-handed gibbon</a:t>
                      </a:r>
                    </a:p>
                  </a:txBody>
                  <a:tcPr marL="8425" marR="8425" marT="84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Hylobatus  lar</a:t>
                      </a:r>
                    </a:p>
                  </a:txBody>
                  <a:tcPr marL="8425" marR="8425" marT="84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56</a:t>
                      </a:r>
                    </a:p>
                  </a:txBody>
                  <a:tcPr marL="8425" marR="8425" marT="84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PR001131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8425" marR="8425" marT="84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4685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Orangutan</a:t>
                      </a:r>
                    </a:p>
                  </a:txBody>
                  <a:tcPr marL="8425" marR="8425" marT="84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Pongo pygmaeus</a:t>
                      </a:r>
                    </a:p>
                  </a:txBody>
                  <a:tcPr marL="8425" marR="8425" marT="84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59</a:t>
                      </a:r>
                    </a:p>
                  </a:txBody>
                  <a:tcPr marL="8425" marR="8425" marT="84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PR01107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8425" marR="8425" marT="84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4685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Chimpanzee</a:t>
                      </a:r>
                    </a:p>
                  </a:txBody>
                  <a:tcPr marL="8425" marR="8425" marT="84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Pan  troglodytes</a:t>
                      </a:r>
                    </a:p>
                  </a:txBody>
                  <a:tcPr marL="8425" marR="8425" marT="84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59.4</a:t>
                      </a:r>
                    </a:p>
                  </a:txBody>
                  <a:tcPr marL="8425" marR="8425" marT="84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PR00175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8425" marR="8425" marT="84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PR00115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8425" marR="8425" marT="84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685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Human</a:t>
                      </a:r>
                    </a:p>
                  </a:txBody>
                  <a:tcPr marL="8425" marR="8425" marT="84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Homo sapiens</a:t>
                      </a:r>
                    </a:p>
                  </a:txBody>
                  <a:tcPr marL="8425" marR="8425" marT="84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122.5</a:t>
                      </a:r>
                    </a:p>
                  </a:txBody>
                  <a:tcPr marL="8425" marR="8425" marT="84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GM02937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8425" marR="8425" marT="84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GM02912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8425" marR="8425" marT="84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627017" y="169817"/>
            <a:ext cx="80030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Arial" pitchFamily="34" charset="0"/>
                <a:cs typeface="Arial" pitchFamily="34" charset="0"/>
              </a:rPr>
              <a:t>Supplemental Table 5: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List of cell lines obtained from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Corriell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cell repository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 r="3571"/>
          <a:stretch>
            <a:fillRect/>
          </a:stretch>
        </p:blipFill>
        <p:spPr bwMode="auto">
          <a:xfrm>
            <a:off x="3222171" y="328749"/>
            <a:ext cx="4114800" cy="1884562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ffectLst/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3" cstate="print"/>
          <a:srcRect r="3733"/>
          <a:stretch>
            <a:fillRect/>
          </a:stretch>
        </p:blipFill>
        <p:spPr bwMode="auto">
          <a:xfrm>
            <a:off x="3222171" y="2309949"/>
            <a:ext cx="4114800" cy="1884562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ffectLst/>
        </p:spPr>
      </p:pic>
      <p:graphicFrame>
        <p:nvGraphicFramePr>
          <p:cNvPr id="12" name="Table 11"/>
          <p:cNvGraphicFramePr>
            <a:graphicFrameLocks noGrp="1"/>
          </p:cNvGraphicFramePr>
          <p:nvPr/>
        </p:nvGraphicFramePr>
        <p:xfrm>
          <a:off x="2155371" y="4214949"/>
          <a:ext cx="5181602" cy="1912620"/>
        </p:xfrm>
        <a:graphic>
          <a:graphicData uri="http://schemas.openxmlformats.org/drawingml/2006/table">
            <a:tbl>
              <a:tblPr/>
              <a:tblGrid>
                <a:gridCol w="1619842"/>
                <a:gridCol w="445220"/>
                <a:gridCol w="445220"/>
                <a:gridCol w="445220"/>
                <a:gridCol w="445220"/>
                <a:gridCol w="445220"/>
                <a:gridCol w="445220"/>
                <a:gridCol w="445220"/>
                <a:gridCol w="445220"/>
              </a:tblGrid>
              <a:tr h="25527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H</a:t>
                      </a:r>
                      <a:r>
                        <a:rPr lang="en-US" sz="1200" b="0" i="0" u="none" strike="noStrike" baseline="-25000" dirty="0">
                          <a:solidFill>
                            <a:srgbClr val="000000"/>
                          </a:solidFill>
                          <a:latin typeface="Arial"/>
                        </a:rPr>
                        <a:t>2</a:t>
                      </a: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O</a:t>
                      </a:r>
                      <a:r>
                        <a:rPr lang="en-US" sz="1200" b="0" i="0" u="none" strike="noStrike" baseline="-25000" dirty="0">
                          <a:solidFill>
                            <a:srgbClr val="000000"/>
                          </a:solidFill>
                          <a:latin typeface="Arial"/>
                        </a:rPr>
                        <a:t>2 </a:t>
                      </a: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(</a:t>
                      </a:r>
                      <a:r>
                        <a:rPr lang="el-GR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μ</a:t>
                      </a: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M)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527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Disulphide bonds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9.9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15.5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12.9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11.6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11.6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10.0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17.5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16.1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527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Total protein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2.4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2.5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1.6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1.2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1.8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2.3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5.3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5.0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Disulphide (adjusted to total protein)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4.1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6.3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8.2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9.6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6.5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4.4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3.3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3.2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527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% change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+55.3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+16.6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-32.7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5527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Species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Shrew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Gerbil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Fox Squirrel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Chinchilla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5527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MLS (years)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2.2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6.3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16.0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17.2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4" name="TextBox 13"/>
          <p:cNvSpPr txBox="1"/>
          <p:nvPr/>
        </p:nvSpPr>
        <p:spPr>
          <a:xfrm rot="16200000">
            <a:off x="1119617" y="1974103"/>
            <a:ext cx="36600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 pitchFamily="34" charset="0"/>
                <a:cs typeface="Arial" pitchFamily="34" charset="0"/>
              </a:rPr>
              <a:t>Total protein       Disulphide bonds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619794" y="6257109"/>
            <a:ext cx="704872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latin typeface="Arial" pitchFamily="34" charset="0"/>
                <a:cs typeface="Arial" pitchFamily="34" charset="0"/>
              </a:rPr>
              <a:t>Supplemental Figure 2: 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Representative blot of disulphide bond formation</a:t>
            </a:r>
          </a:p>
        </p:txBody>
      </p:sp>
      <p:sp>
        <p:nvSpPr>
          <p:cNvPr id="8" name="TextBox 7"/>
          <p:cNvSpPr txBox="1"/>
          <p:nvPr/>
        </p:nvSpPr>
        <p:spPr>
          <a:xfrm rot="16200000">
            <a:off x="6761758" y="1207868"/>
            <a:ext cx="197201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Arial" pitchFamily="34" charset="0"/>
                <a:cs typeface="Arial" pitchFamily="34" charset="0"/>
              </a:rPr>
              <a:t>Unbound         Region of</a:t>
            </a:r>
          </a:p>
          <a:p>
            <a:r>
              <a:rPr lang="en-US" sz="1200" dirty="0" smtClean="0">
                <a:latin typeface="Arial" pitchFamily="34" charset="0"/>
                <a:cs typeface="Arial" pitchFamily="34" charset="0"/>
              </a:rPr>
              <a:t>   label          quantification</a:t>
            </a:r>
            <a:endParaRPr lang="en-US" sz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Right Bracket 9"/>
          <p:cNvSpPr/>
          <p:nvPr/>
        </p:nvSpPr>
        <p:spPr>
          <a:xfrm>
            <a:off x="7406640" y="274320"/>
            <a:ext cx="91440" cy="1476103"/>
          </a:xfrm>
          <a:prstGeom prst="rightBracket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ight Bracket 10"/>
          <p:cNvSpPr/>
          <p:nvPr/>
        </p:nvSpPr>
        <p:spPr>
          <a:xfrm>
            <a:off x="7402286" y="1746068"/>
            <a:ext cx="91440" cy="487681"/>
          </a:xfrm>
          <a:prstGeom prst="rightBracket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548640" y="5278517"/>
            <a:ext cx="804672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b="1" dirty="0" smtClean="0">
                <a:latin typeface="Arial" pitchFamily="34" charset="0"/>
                <a:cs typeface="Arial" pitchFamily="34" charset="0"/>
              </a:rPr>
              <a:t>Supplemental Figure 3: (A)</a:t>
            </a:r>
            <a:r>
              <a:rPr lang="en-GB" sz="1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GB" sz="1600" dirty="0" err="1" smtClean="0">
                <a:latin typeface="Arial" pitchFamily="34" charset="0"/>
                <a:cs typeface="Arial" pitchFamily="34" charset="0"/>
              </a:rPr>
              <a:t>scatterplot</a:t>
            </a:r>
            <a:r>
              <a:rPr lang="en-GB" sz="1600" dirty="0" smtClean="0">
                <a:latin typeface="Arial" pitchFamily="34" charset="0"/>
                <a:cs typeface="Arial" pitchFamily="34" charset="0"/>
              </a:rPr>
              <a:t> of maximum lifespan against body mass (log</a:t>
            </a:r>
            <a:r>
              <a:rPr lang="en-GB" sz="1600" baseline="-25000" dirty="0" smtClean="0">
                <a:latin typeface="Arial" pitchFamily="34" charset="0"/>
                <a:cs typeface="Arial" pitchFamily="34" charset="0"/>
              </a:rPr>
              <a:t>10</a:t>
            </a:r>
            <a:r>
              <a:rPr lang="en-GB" sz="1600" dirty="0" smtClean="0">
                <a:latin typeface="Arial" pitchFamily="34" charset="0"/>
                <a:cs typeface="Arial" pitchFamily="34" charset="0"/>
              </a:rPr>
              <a:t> scale) in 52 species of mammals.  </a:t>
            </a:r>
            <a:r>
              <a:rPr lang="en-GB" sz="1600" b="1" dirty="0" smtClean="0">
                <a:latin typeface="Arial" pitchFamily="34" charset="0"/>
                <a:cs typeface="Arial" pitchFamily="34" charset="0"/>
              </a:rPr>
              <a:t>(B)</a:t>
            </a:r>
            <a:r>
              <a:rPr lang="en-GB" sz="1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GB" sz="1600" dirty="0" err="1" smtClean="0">
                <a:latin typeface="Arial" pitchFamily="34" charset="0"/>
                <a:cs typeface="Arial" pitchFamily="34" charset="0"/>
              </a:rPr>
              <a:t>Scatterplot</a:t>
            </a:r>
            <a:r>
              <a:rPr lang="en-GB" sz="1600" dirty="0" smtClean="0">
                <a:latin typeface="Arial" pitchFamily="34" charset="0"/>
                <a:cs typeface="Arial" pitchFamily="34" charset="0"/>
              </a:rPr>
              <a:t> of change in protein carbonyl content following exposure to 100</a:t>
            </a:r>
            <a:r>
              <a:rPr lang="el-GR" sz="1600" dirty="0" smtClean="0">
                <a:latin typeface="Times New Roman"/>
                <a:cs typeface="Times New Roman"/>
              </a:rPr>
              <a:t>μ</a:t>
            </a:r>
            <a:r>
              <a:rPr lang="en-US" sz="1600" dirty="0" smtClean="0">
                <a:latin typeface="Times New Roman"/>
                <a:cs typeface="Times New Roman"/>
              </a:rPr>
              <a:t>M H</a:t>
            </a:r>
            <a:r>
              <a:rPr lang="en-US" sz="1600" baseline="-25000" dirty="0" smtClean="0">
                <a:latin typeface="Times New Roman"/>
                <a:cs typeface="Times New Roman"/>
              </a:rPr>
              <a:t>2</a:t>
            </a:r>
            <a:r>
              <a:rPr lang="en-US" sz="1600" dirty="0" smtClean="0">
                <a:latin typeface="Times New Roman"/>
                <a:cs typeface="Times New Roman"/>
              </a:rPr>
              <a:t>O</a:t>
            </a:r>
            <a:r>
              <a:rPr lang="en-US" sz="1600" baseline="-25000" dirty="0" smtClean="0">
                <a:latin typeface="Times New Roman"/>
                <a:cs typeface="Times New Roman"/>
              </a:rPr>
              <a:t>2</a:t>
            </a:r>
            <a:r>
              <a:rPr lang="en-US" sz="1600" dirty="0" smtClean="0">
                <a:latin typeface="Times New Roman"/>
                <a:cs typeface="Times New Roman"/>
              </a:rPr>
              <a:t> </a:t>
            </a:r>
            <a:r>
              <a:rPr lang="en-GB" sz="1600" dirty="0" smtClean="0">
                <a:latin typeface="Arial" pitchFamily="34" charset="0"/>
                <a:cs typeface="Arial" pitchFamily="34" charset="0"/>
              </a:rPr>
              <a:t>body mass (log</a:t>
            </a:r>
            <a:r>
              <a:rPr lang="en-GB" sz="1600" baseline="-25000" dirty="0" smtClean="0">
                <a:latin typeface="Arial" pitchFamily="34" charset="0"/>
                <a:cs typeface="Arial" pitchFamily="34" charset="0"/>
              </a:rPr>
              <a:t>10</a:t>
            </a:r>
            <a:r>
              <a:rPr lang="en-GB" sz="1600" dirty="0" smtClean="0">
                <a:latin typeface="Arial" pitchFamily="34" charset="0"/>
                <a:cs typeface="Arial" pitchFamily="34" charset="0"/>
              </a:rPr>
              <a:t> scale) in 52 species of mammals. </a:t>
            </a:r>
            <a:endParaRPr lang="en-US" sz="16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Picture 4" descr="figure s3.TIF"/>
          <p:cNvPicPr>
            <a:picLocks noChangeAspect="1"/>
          </p:cNvPicPr>
          <p:nvPr/>
        </p:nvPicPr>
        <p:blipFill>
          <a:blip r:embed="rId2" cstate="print"/>
          <a:srcRect b="35619"/>
          <a:stretch>
            <a:fillRect/>
          </a:stretch>
        </p:blipFill>
        <p:spPr>
          <a:xfrm>
            <a:off x="1737360" y="324525"/>
            <a:ext cx="5771303" cy="480917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7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0848" y="326571"/>
            <a:ext cx="6789930" cy="567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Box 6"/>
          <p:cNvSpPr txBox="1"/>
          <p:nvPr/>
        </p:nvSpPr>
        <p:spPr>
          <a:xfrm>
            <a:off x="378823" y="6025787"/>
            <a:ext cx="730597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latin typeface="Arial" pitchFamily="34" charset="0"/>
                <a:cs typeface="Arial" pitchFamily="34" charset="0"/>
              </a:rPr>
              <a:t>Supplemental Figure 4: </a:t>
            </a:r>
          </a:p>
          <a:p>
            <a:r>
              <a:rPr lang="en-US" sz="1600" dirty="0" smtClean="0">
                <a:latin typeface="Arial" pitchFamily="34" charset="0"/>
                <a:cs typeface="Arial" pitchFamily="34" charset="0"/>
              </a:rPr>
              <a:t>Mammalian phylogeny, values at nodes are millions of years since divergence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6200000">
            <a:off x="1895157" y="-456157"/>
            <a:ext cx="5943600" cy="8188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" name="TextBox 10"/>
          <p:cNvSpPr txBox="1"/>
          <p:nvPr/>
        </p:nvSpPr>
        <p:spPr>
          <a:xfrm rot="16200000">
            <a:off x="-2962141" y="3001331"/>
            <a:ext cx="66489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Supplemental Figure 5: Reference list for  construction of phylogeny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figure 5.TIF"/>
          <p:cNvPicPr>
            <a:picLocks noChangeAspect="1"/>
          </p:cNvPicPr>
          <p:nvPr/>
        </p:nvPicPr>
        <p:blipFill>
          <a:blip r:embed="rId2" cstate="print"/>
          <a:srcRect b="5905"/>
          <a:stretch>
            <a:fillRect/>
          </a:stretch>
        </p:blipFill>
        <p:spPr>
          <a:xfrm>
            <a:off x="1031965" y="0"/>
            <a:ext cx="6831875" cy="4966701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464024" y="0"/>
            <a:ext cx="1123406" cy="78377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423081" y="2277355"/>
            <a:ext cx="1123406" cy="78377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4440137" y="0"/>
            <a:ext cx="1123406" cy="78377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600502" y="0"/>
            <a:ext cx="4801314" cy="507831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 smtClean="0">
                <a:latin typeface="Arial" pitchFamily="34" charset="0"/>
                <a:cs typeface="Arial" pitchFamily="34" charset="0"/>
              </a:rPr>
              <a:t>A				 C	</a:t>
            </a:r>
          </a:p>
          <a:p>
            <a:endParaRPr lang="en-US" sz="4400" b="1" dirty="0" smtClean="0">
              <a:latin typeface="Arial" pitchFamily="34" charset="0"/>
              <a:cs typeface="Arial" pitchFamily="34" charset="0"/>
            </a:endParaRPr>
          </a:p>
          <a:p>
            <a:endParaRPr lang="en-US" sz="1600" b="1" dirty="0" smtClean="0">
              <a:latin typeface="Arial" pitchFamily="34" charset="0"/>
              <a:cs typeface="Arial" pitchFamily="34" charset="0"/>
            </a:endParaRPr>
          </a:p>
          <a:p>
            <a:r>
              <a:rPr lang="en-US" sz="4400" b="1" dirty="0" smtClean="0">
                <a:latin typeface="Arial" pitchFamily="34" charset="0"/>
                <a:cs typeface="Arial" pitchFamily="34" charset="0"/>
              </a:rPr>
              <a:t>				</a:t>
            </a:r>
          </a:p>
          <a:p>
            <a:r>
              <a:rPr lang="en-US" sz="4400" b="1" dirty="0" smtClean="0">
                <a:latin typeface="Arial" pitchFamily="34" charset="0"/>
                <a:cs typeface="Arial" pitchFamily="34" charset="0"/>
              </a:rPr>
              <a:t>B</a:t>
            </a:r>
          </a:p>
          <a:p>
            <a:endParaRPr lang="en-US" sz="4400" b="1" dirty="0" smtClean="0">
              <a:latin typeface="Arial" pitchFamily="34" charset="0"/>
              <a:cs typeface="Arial" pitchFamily="34" charset="0"/>
            </a:endParaRPr>
          </a:p>
          <a:p>
            <a:endParaRPr lang="en-US" sz="4400" b="1" dirty="0" smtClean="0">
              <a:latin typeface="Arial" pitchFamily="34" charset="0"/>
              <a:cs typeface="Arial" pitchFamily="34" charset="0"/>
            </a:endParaRPr>
          </a:p>
          <a:p>
            <a:endParaRPr lang="en-US" sz="4400" b="1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39634" y="4999171"/>
            <a:ext cx="859536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Supplemental Figure 6: </a:t>
            </a:r>
            <a:r>
              <a:rPr lang="en-GB" dirty="0" err="1" smtClean="0"/>
              <a:t>Scatterplot</a:t>
            </a:r>
            <a:r>
              <a:rPr lang="en-GB" dirty="0" smtClean="0"/>
              <a:t> of % change in protein carbonyl content following exposure to 5 </a:t>
            </a:r>
            <a:r>
              <a:rPr lang="en-GB" dirty="0" err="1" smtClean="0"/>
              <a:t>mM</a:t>
            </a:r>
            <a:r>
              <a:rPr lang="en-GB" dirty="0" smtClean="0"/>
              <a:t> </a:t>
            </a:r>
            <a:r>
              <a:rPr lang="en-GB" dirty="0" err="1" smtClean="0"/>
              <a:t>paraquat</a:t>
            </a:r>
            <a:r>
              <a:rPr lang="en-GB" dirty="0" smtClean="0"/>
              <a:t>. (</a:t>
            </a:r>
            <a:r>
              <a:rPr lang="en-GB" b="1" dirty="0" smtClean="0"/>
              <a:t>A</a:t>
            </a:r>
            <a:r>
              <a:rPr lang="en-GB" dirty="0" smtClean="0"/>
              <a:t>) Data for 16 species of rodents. (</a:t>
            </a:r>
            <a:r>
              <a:rPr lang="en-GB" b="1" dirty="0" smtClean="0"/>
              <a:t>B</a:t>
            </a:r>
            <a:r>
              <a:rPr lang="en-GB" dirty="0" smtClean="0"/>
              <a:t>) Data for 19 species of primates. (</a:t>
            </a:r>
            <a:r>
              <a:rPr lang="en-GB" b="1" dirty="0" smtClean="0"/>
              <a:t>C</a:t>
            </a:r>
            <a:r>
              <a:rPr lang="en-GB" dirty="0" smtClean="0"/>
              <a:t>) Data for 14 species of </a:t>
            </a:r>
            <a:r>
              <a:rPr lang="en-GB" dirty="0" err="1" smtClean="0"/>
              <a:t>Lauriasiatheria</a:t>
            </a:r>
            <a:r>
              <a:rPr lang="en-GB" dirty="0" smtClean="0"/>
              <a:t>.. Cells from humans are shown in the </a:t>
            </a:r>
            <a:r>
              <a:rPr lang="en-GB" dirty="0" err="1" smtClean="0"/>
              <a:t>scatterplot</a:t>
            </a:r>
            <a:r>
              <a:rPr lang="en-GB" dirty="0" smtClean="0"/>
              <a:t>  (with the "H" symbol)  but not used in the statistical analysis. Values are adjusted by total protein content in each sample.  Error bars, if present, represent SEM of 2-3 cell lines derived from independent animals. 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figure s6.TIF"/>
          <p:cNvPicPr>
            <a:picLocks noChangeAspect="1"/>
          </p:cNvPicPr>
          <p:nvPr/>
        </p:nvPicPr>
        <p:blipFill>
          <a:blip r:embed="rId2" cstate="print"/>
          <a:srcRect t="18605" b="29269"/>
          <a:stretch>
            <a:fillRect/>
          </a:stretch>
        </p:blipFill>
        <p:spPr>
          <a:xfrm>
            <a:off x="679657" y="209005"/>
            <a:ext cx="8228773" cy="555171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809897" y="5738727"/>
            <a:ext cx="777454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latin typeface="Arial" pitchFamily="34" charset="0"/>
                <a:cs typeface="Arial" pitchFamily="34" charset="0"/>
              </a:rPr>
              <a:t>Supplemental Figure 7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: </a:t>
            </a:r>
            <a:r>
              <a:rPr lang="en-US" sz="1600" dirty="0" err="1" smtClean="0">
                <a:latin typeface="Arial" pitchFamily="34" charset="0"/>
                <a:cs typeface="Arial" pitchFamily="34" charset="0"/>
              </a:rPr>
              <a:t>Scatterplot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 of % change in protein carbonyl content following exposure to 5mM </a:t>
            </a:r>
            <a:r>
              <a:rPr lang="en-US" sz="1600" dirty="0" err="1" smtClean="0">
                <a:latin typeface="Arial" pitchFamily="34" charset="0"/>
                <a:cs typeface="Arial" pitchFamily="34" charset="0"/>
              </a:rPr>
              <a:t>paraquat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 plotted against body mass (log</a:t>
            </a:r>
            <a:r>
              <a:rPr lang="en-US" sz="1600" baseline="-25000" dirty="0" smtClean="0">
                <a:latin typeface="Arial" pitchFamily="34" charset="0"/>
                <a:cs typeface="Arial" pitchFamily="34" charset="0"/>
              </a:rPr>
              <a:t>10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 scale) in 52 species of mammals.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30983" y="2036500"/>
            <a:ext cx="2743200" cy="1069781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ffectLst/>
        </p:spPr>
      </p:pic>
      <p:pic>
        <p:nvPicPr>
          <p:cNvPr id="1029" name="Picture 5"/>
          <p:cNvPicPr>
            <a:picLocks noChangeArrowheads="1"/>
          </p:cNvPicPr>
          <p:nvPr/>
        </p:nvPicPr>
        <p:blipFill>
          <a:blip r:embed="rId3" cstate="print"/>
          <a:srcRect l="4724"/>
          <a:stretch>
            <a:fillRect/>
          </a:stretch>
        </p:blipFill>
        <p:spPr bwMode="auto">
          <a:xfrm>
            <a:off x="6230983" y="888275"/>
            <a:ext cx="2743200" cy="1082800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ffectLst/>
        </p:spPr>
      </p:pic>
      <p:sp>
        <p:nvSpPr>
          <p:cNvPr id="12" name="Rectangle 11"/>
          <p:cNvSpPr/>
          <p:nvPr/>
        </p:nvSpPr>
        <p:spPr>
          <a:xfrm rot="16200000">
            <a:off x="6355567" y="3205373"/>
            <a:ext cx="2743201" cy="24981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spcAft>
                <a:spcPts val="200"/>
              </a:spcAft>
            </a:pPr>
            <a:r>
              <a:rPr lang="en-US" sz="1150" dirty="0" smtClean="0">
                <a:latin typeface="Arial" pitchFamily="34" charset="0"/>
                <a:cs typeface="Arial" pitchFamily="34" charset="0"/>
              </a:rPr>
              <a:t>Shrew (MLS 2.2)</a:t>
            </a:r>
          </a:p>
          <a:p>
            <a:pPr algn="r">
              <a:spcAft>
                <a:spcPts val="200"/>
              </a:spcAft>
            </a:pPr>
            <a:r>
              <a:rPr lang="en-US" sz="1150" dirty="0" smtClean="0">
                <a:latin typeface="Arial" pitchFamily="34" charset="0"/>
                <a:cs typeface="Arial" pitchFamily="34" charset="0"/>
              </a:rPr>
              <a:t>Yuma </a:t>
            </a:r>
            <a:r>
              <a:rPr lang="en-US" sz="1150" dirty="0" err="1" smtClean="0">
                <a:latin typeface="Arial" pitchFamily="34" charset="0"/>
                <a:cs typeface="Arial" pitchFamily="34" charset="0"/>
              </a:rPr>
              <a:t>myotis</a:t>
            </a:r>
            <a:r>
              <a:rPr lang="en-US" sz="1150" dirty="0" smtClean="0">
                <a:latin typeface="Arial" pitchFamily="34" charset="0"/>
                <a:cs typeface="Arial" pitchFamily="34" charset="0"/>
              </a:rPr>
              <a:t> (MLS 8.8)</a:t>
            </a:r>
          </a:p>
          <a:p>
            <a:pPr algn="r">
              <a:spcAft>
                <a:spcPts val="200"/>
              </a:spcAft>
            </a:pPr>
            <a:r>
              <a:rPr lang="en-US" sz="1150" dirty="0" smtClean="0">
                <a:latin typeface="Arial" pitchFamily="34" charset="0"/>
                <a:cs typeface="Arial" pitchFamily="34" charset="0"/>
              </a:rPr>
              <a:t>Fringed </a:t>
            </a:r>
            <a:r>
              <a:rPr lang="en-US" sz="1150" dirty="0" err="1" smtClean="0">
                <a:latin typeface="Arial" pitchFamily="34" charset="0"/>
                <a:cs typeface="Arial" pitchFamily="34" charset="0"/>
              </a:rPr>
              <a:t>myotis</a:t>
            </a:r>
            <a:r>
              <a:rPr lang="en-US" sz="1150" dirty="0" smtClean="0">
                <a:latin typeface="Arial" pitchFamily="34" charset="0"/>
                <a:cs typeface="Arial" pitchFamily="34" charset="0"/>
              </a:rPr>
              <a:t> (MLS 18.3)</a:t>
            </a:r>
          </a:p>
          <a:p>
            <a:pPr algn="r">
              <a:spcAft>
                <a:spcPts val="200"/>
              </a:spcAft>
            </a:pPr>
            <a:r>
              <a:rPr lang="en-US" sz="1150" dirty="0" smtClean="0">
                <a:latin typeface="Arial" pitchFamily="34" charset="0"/>
                <a:cs typeface="Arial" pitchFamily="34" charset="0"/>
              </a:rPr>
              <a:t>Big brown bat (MLS 19)</a:t>
            </a:r>
          </a:p>
          <a:p>
            <a:pPr algn="r">
              <a:spcAft>
                <a:spcPts val="200"/>
              </a:spcAft>
            </a:pPr>
            <a:r>
              <a:rPr lang="en-US" sz="1150" dirty="0" smtClean="0">
                <a:latin typeface="Arial" pitchFamily="34" charset="0"/>
                <a:cs typeface="Arial" pitchFamily="34" charset="0"/>
              </a:rPr>
              <a:t>Long-eared </a:t>
            </a:r>
            <a:r>
              <a:rPr lang="en-US" sz="1150" dirty="0" err="1" smtClean="0">
                <a:latin typeface="Arial" pitchFamily="34" charset="0"/>
                <a:cs typeface="Arial" pitchFamily="34" charset="0"/>
              </a:rPr>
              <a:t>myotis</a:t>
            </a:r>
            <a:r>
              <a:rPr lang="en-US" sz="1150" dirty="0" smtClean="0">
                <a:latin typeface="Arial" pitchFamily="34" charset="0"/>
                <a:cs typeface="Arial" pitchFamily="34" charset="0"/>
              </a:rPr>
              <a:t> (MLS 22)</a:t>
            </a:r>
          </a:p>
          <a:p>
            <a:pPr algn="r">
              <a:spcAft>
                <a:spcPts val="200"/>
              </a:spcAft>
            </a:pPr>
            <a:r>
              <a:rPr lang="en-US" sz="1150" dirty="0" smtClean="0">
                <a:latin typeface="Arial" pitchFamily="34" charset="0"/>
                <a:cs typeface="Arial" pitchFamily="34" charset="0"/>
              </a:rPr>
              <a:t>Little brown bat (MLS 34)</a:t>
            </a:r>
          </a:p>
          <a:p>
            <a:pPr algn="r">
              <a:spcAft>
                <a:spcPts val="200"/>
              </a:spcAft>
            </a:pPr>
            <a:r>
              <a:rPr lang="en-US" sz="1150" dirty="0" smtClean="0">
                <a:latin typeface="Arial" pitchFamily="34" charset="0"/>
                <a:cs typeface="Arial" pitchFamily="34" charset="0"/>
              </a:rPr>
              <a:t>Wild sheep (MLS 22.8)</a:t>
            </a:r>
          </a:p>
          <a:p>
            <a:pPr algn="r">
              <a:spcAft>
                <a:spcPts val="200"/>
              </a:spcAft>
            </a:pPr>
            <a:r>
              <a:rPr lang="en-US" sz="1150" dirty="0" smtClean="0">
                <a:latin typeface="Arial" pitchFamily="34" charset="0"/>
                <a:cs typeface="Arial" pitchFamily="34" charset="0"/>
              </a:rPr>
              <a:t>Deer (MLS 23)</a:t>
            </a:r>
          </a:p>
          <a:p>
            <a:pPr algn="r">
              <a:spcAft>
                <a:spcPts val="200"/>
              </a:spcAft>
            </a:pPr>
            <a:r>
              <a:rPr lang="en-US" sz="1150" dirty="0" smtClean="0">
                <a:latin typeface="Arial" pitchFamily="34" charset="0"/>
                <a:cs typeface="Arial" pitchFamily="34" charset="0"/>
              </a:rPr>
              <a:t>Desert lynx (MLS 20.3)</a:t>
            </a:r>
          </a:p>
          <a:p>
            <a:pPr algn="r">
              <a:spcAft>
                <a:spcPts val="200"/>
              </a:spcAft>
            </a:pPr>
            <a:r>
              <a:rPr lang="en-US" sz="1150" dirty="0" smtClean="0">
                <a:latin typeface="Arial" pitchFamily="34" charset="0"/>
                <a:cs typeface="Arial" pitchFamily="34" charset="0"/>
              </a:rPr>
              <a:t>Common raccoon (MLS 21)</a:t>
            </a:r>
          </a:p>
          <a:p>
            <a:pPr algn="r">
              <a:spcAft>
                <a:spcPts val="200"/>
              </a:spcAft>
            </a:pPr>
            <a:r>
              <a:rPr lang="en-US" sz="1150" dirty="0" smtClean="0">
                <a:latin typeface="Arial" pitchFamily="34" charset="0"/>
                <a:cs typeface="Arial" pitchFamily="34" charset="0"/>
              </a:rPr>
              <a:t>Cougar (MLS 23.8)</a:t>
            </a:r>
          </a:p>
          <a:p>
            <a:pPr algn="r">
              <a:spcAft>
                <a:spcPts val="200"/>
              </a:spcAft>
            </a:pPr>
            <a:r>
              <a:rPr lang="en-US" sz="1150" dirty="0" smtClean="0">
                <a:latin typeface="Arial" pitchFamily="34" charset="0"/>
                <a:cs typeface="Arial" pitchFamily="34" charset="0"/>
              </a:rPr>
              <a:t>Domestic dog (MLS 24)</a:t>
            </a:r>
            <a:endParaRPr lang="en-US" sz="115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48194" y="209006"/>
            <a:ext cx="641393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>
                <a:latin typeface="Arial" pitchFamily="34" charset="0"/>
                <a:cs typeface="Arial" pitchFamily="34" charset="0"/>
              </a:rPr>
              <a:t>A   	              B                  C</a:t>
            </a:r>
            <a:endParaRPr lang="en-US" sz="4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74320" y="5805172"/>
            <a:ext cx="831402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latin typeface="Arial" pitchFamily="34" charset="0"/>
                <a:cs typeface="Arial" pitchFamily="34" charset="0"/>
              </a:rPr>
              <a:t>Supplemental Figure 8: (A) 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Representative blot of baseline protein carbonyl content in (A) 15 species of  rodent. (B) 14 species of primate (C)  12 species of </a:t>
            </a:r>
            <a:r>
              <a:rPr lang="en-US" sz="1600" dirty="0" err="1" smtClean="0">
                <a:latin typeface="Arial" pitchFamily="34" charset="0"/>
                <a:cs typeface="Arial" pitchFamily="34" charset="0"/>
              </a:rPr>
              <a:t>Laurasiatheria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. </a:t>
            </a:r>
          </a:p>
        </p:txBody>
      </p:sp>
      <p:pic>
        <p:nvPicPr>
          <p:cNvPr id="1026" name="Picture 2"/>
          <p:cNvPicPr>
            <a:picLocks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8289" y="2036500"/>
            <a:ext cx="2743200" cy="1069848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ffectLst/>
        </p:spPr>
      </p:pic>
      <p:pic>
        <p:nvPicPr>
          <p:cNvPr id="10" name="Picture 9" descr="figure 7 png.PNG"/>
          <p:cNvPicPr>
            <a:picLocks noChangeAspect="1"/>
          </p:cNvPicPr>
          <p:nvPr/>
        </p:nvPicPr>
        <p:blipFill>
          <a:blip r:embed="rId5" cstate="print"/>
          <a:srcRect l="10875" t="52430" r="62689" b="27874"/>
          <a:stretch>
            <a:fillRect/>
          </a:stretch>
        </p:blipFill>
        <p:spPr>
          <a:xfrm>
            <a:off x="3448594" y="820347"/>
            <a:ext cx="2716373" cy="2322576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3474719" y="884356"/>
            <a:ext cx="2651760" cy="108421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3457302" y="2009068"/>
            <a:ext cx="2651760" cy="108421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48941" y="884356"/>
            <a:ext cx="2743200" cy="1073603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15" name="Rectangle 14"/>
          <p:cNvSpPr/>
          <p:nvPr/>
        </p:nvSpPr>
        <p:spPr>
          <a:xfrm rot="16200000">
            <a:off x="668674" y="3084826"/>
            <a:ext cx="2743201" cy="27469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1150" dirty="0" smtClean="0">
                <a:latin typeface="Arial" pitchFamily="34" charset="0"/>
                <a:cs typeface="Arial" pitchFamily="34" charset="0"/>
              </a:rPr>
              <a:t>Hamster (MLS 3.9)</a:t>
            </a:r>
          </a:p>
          <a:p>
            <a:pPr algn="r"/>
            <a:r>
              <a:rPr lang="en-US" sz="1150" dirty="0" smtClean="0">
                <a:latin typeface="Arial" pitchFamily="34" charset="0"/>
                <a:cs typeface="Arial" pitchFamily="34" charset="0"/>
              </a:rPr>
              <a:t> House mouse (MLS 4.0)</a:t>
            </a:r>
          </a:p>
          <a:p>
            <a:pPr algn="r"/>
            <a:r>
              <a:rPr lang="en-US" sz="1150" dirty="0" smtClean="0">
                <a:latin typeface="Arial" pitchFamily="34" charset="0"/>
                <a:cs typeface="Arial" pitchFamily="34" charset="0"/>
              </a:rPr>
              <a:t>Cotton rat (MLS 5.2)</a:t>
            </a:r>
          </a:p>
          <a:p>
            <a:pPr algn="r"/>
            <a:r>
              <a:rPr lang="en-US" sz="1150" dirty="0" smtClean="0">
                <a:latin typeface="Arial" pitchFamily="34" charset="0"/>
                <a:cs typeface="Arial" pitchFamily="34" charset="0"/>
              </a:rPr>
              <a:t>Gerbil (MLS 6.3)</a:t>
            </a:r>
          </a:p>
          <a:p>
            <a:pPr algn="r"/>
            <a:r>
              <a:rPr lang="en-US" sz="1150" dirty="0" smtClean="0">
                <a:latin typeface="Arial" pitchFamily="34" charset="0"/>
                <a:cs typeface="Arial" pitchFamily="34" charset="0"/>
              </a:rPr>
              <a:t>Nile </a:t>
            </a:r>
            <a:r>
              <a:rPr lang="en-US" sz="1150" dirty="0" err="1" smtClean="0">
                <a:latin typeface="Arial" pitchFamily="34" charset="0"/>
                <a:cs typeface="Arial" pitchFamily="34" charset="0"/>
              </a:rPr>
              <a:t>kusu</a:t>
            </a:r>
            <a:r>
              <a:rPr lang="en-US" sz="1150" dirty="0" smtClean="0">
                <a:latin typeface="Arial" pitchFamily="34" charset="0"/>
                <a:cs typeface="Arial" pitchFamily="34" charset="0"/>
              </a:rPr>
              <a:t> (MLS 6.7)</a:t>
            </a:r>
          </a:p>
          <a:p>
            <a:pPr algn="r"/>
            <a:r>
              <a:rPr lang="en-US" sz="1150" dirty="0" smtClean="0">
                <a:latin typeface="Arial" pitchFamily="34" charset="0"/>
                <a:cs typeface="Arial" pitchFamily="34" charset="0"/>
              </a:rPr>
              <a:t> Cactus mouse (MLS 7.3)</a:t>
            </a:r>
          </a:p>
          <a:p>
            <a:pPr algn="r"/>
            <a:r>
              <a:rPr lang="en-US" sz="1150" dirty="0" smtClean="0">
                <a:latin typeface="Arial" pitchFamily="34" charset="0"/>
                <a:cs typeface="Arial" pitchFamily="34" charset="0"/>
              </a:rPr>
              <a:t>White footed mouse (MLS 7.9) </a:t>
            </a:r>
          </a:p>
          <a:p>
            <a:pPr algn="r"/>
            <a:r>
              <a:rPr lang="en-US" sz="1150" dirty="0" smtClean="0">
                <a:latin typeface="Arial" pitchFamily="34" charset="0"/>
                <a:cs typeface="Arial" pitchFamily="34" charset="0"/>
              </a:rPr>
              <a:t>Deer mouse (MLS 8.3) </a:t>
            </a:r>
          </a:p>
          <a:p>
            <a:pPr algn="r"/>
            <a:r>
              <a:rPr lang="en-US" sz="1150" dirty="0" smtClean="0">
                <a:latin typeface="Arial" pitchFamily="34" charset="0"/>
                <a:cs typeface="Arial" pitchFamily="34" charset="0"/>
              </a:rPr>
              <a:t>Chipmunk (MLS 9.5)</a:t>
            </a:r>
          </a:p>
          <a:p>
            <a:pPr algn="r"/>
            <a:r>
              <a:rPr lang="en-US" sz="1150" dirty="0" err="1" smtClean="0">
                <a:latin typeface="Arial" pitchFamily="34" charset="0"/>
                <a:cs typeface="Arial" pitchFamily="34" charset="0"/>
              </a:rPr>
              <a:t>Degu</a:t>
            </a:r>
            <a:r>
              <a:rPr lang="en-US" sz="1150" dirty="0" smtClean="0">
                <a:latin typeface="Arial" pitchFamily="34" charset="0"/>
                <a:cs typeface="Arial" pitchFamily="34" charset="0"/>
              </a:rPr>
              <a:t> (MLS 14)</a:t>
            </a:r>
          </a:p>
          <a:p>
            <a:pPr algn="r"/>
            <a:r>
              <a:rPr lang="en-US" sz="1150" dirty="0" smtClean="0">
                <a:latin typeface="Arial" pitchFamily="34" charset="0"/>
                <a:cs typeface="Arial" pitchFamily="34" charset="0"/>
              </a:rPr>
              <a:t>Fox squirrel (MLS 16)</a:t>
            </a:r>
          </a:p>
          <a:p>
            <a:pPr algn="r"/>
            <a:r>
              <a:rPr lang="en-US" sz="1150" dirty="0" smtClean="0">
                <a:latin typeface="Arial" pitchFamily="34" charset="0"/>
                <a:cs typeface="Arial" pitchFamily="34" charset="0"/>
              </a:rPr>
              <a:t>Chinchilla (MLS 17.2)</a:t>
            </a:r>
          </a:p>
          <a:p>
            <a:pPr algn="r"/>
            <a:r>
              <a:rPr lang="en-US" sz="1150" dirty="0" smtClean="0">
                <a:latin typeface="Arial" pitchFamily="34" charset="0"/>
                <a:cs typeface="Arial" pitchFamily="34" charset="0"/>
              </a:rPr>
              <a:t>Porcupine (MLS 18)</a:t>
            </a:r>
          </a:p>
          <a:p>
            <a:pPr algn="r"/>
            <a:r>
              <a:rPr lang="en-US" sz="1150" dirty="0" smtClean="0">
                <a:latin typeface="Arial" pitchFamily="34" charset="0"/>
                <a:cs typeface="Arial" pitchFamily="34" charset="0"/>
              </a:rPr>
              <a:t>Beaver (MLS 23.4)</a:t>
            </a:r>
          </a:p>
          <a:p>
            <a:pPr algn="r"/>
            <a:r>
              <a:rPr lang="en-US" sz="1150" dirty="0" smtClean="0">
                <a:latin typeface="Arial" pitchFamily="34" charset="0"/>
                <a:cs typeface="Arial" pitchFamily="34" charset="0"/>
              </a:rPr>
              <a:t>Grey Squirrel (MLS 23.6) </a:t>
            </a:r>
            <a:endParaRPr lang="en-US" sz="115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Rectangle 19"/>
          <p:cNvSpPr/>
          <p:nvPr/>
        </p:nvSpPr>
        <p:spPr>
          <a:xfrm rot="16200000">
            <a:off x="3407521" y="3101619"/>
            <a:ext cx="2743201" cy="2736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spcAft>
                <a:spcPts val="100"/>
              </a:spcAft>
            </a:pPr>
            <a:r>
              <a:rPr lang="en-US" sz="1150" dirty="0" smtClean="0">
                <a:latin typeface="Arial" pitchFamily="34" charset="0"/>
                <a:cs typeface="Arial" pitchFamily="34" charset="0"/>
              </a:rPr>
              <a:t>Red-bellied lemur (MLS  20)</a:t>
            </a:r>
          </a:p>
          <a:p>
            <a:pPr algn="r">
              <a:spcAft>
                <a:spcPts val="100"/>
              </a:spcAft>
            </a:pPr>
            <a:r>
              <a:rPr lang="en-US" sz="1150" dirty="0" err="1" smtClean="0">
                <a:latin typeface="Arial" pitchFamily="34" charset="0"/>
                <a:cs typeface="Arial" pitchFamily="34" charset="0"/>
              </a:rPr>
              <a:t>L’Hoest’s</a:t>
            </a:r>
            <a:r>
              <a:rPr lang="en-US" sz="1150" dirty="0" smtClean="0">
                <a:latin typeface="Arial" pitchFamily="34" charset="0"/>
                <a:cs typeface="Arial" pitchFamily="34" charset="0"/>
              </a:rPr>
              <a:t> monkey (MLS 24.1)</a:t>
            </a:r>
          </a:p>
          <a:p>
            <a:pPr algn="r">
              <a:spcAft>
                <a:spcPts val="100"/>
              </a:spcAft>
            </a:pPr>
            <a:r>
              <a:rPr lang="en-US" sz="1150" dirty="0" smtClean="0">
                <a:latin typeface="Arial" pitchFamily="34" charset="0"/>
                <a:cs typeface="Arial" pitchFamily="34" charset="0"/>
              </a:rPr>
              <a:t>Olive Baboon (MLS 27.5)</a:t>
            </a:r>
          </a:p>
          <a:p>
            <a:pPr algn="r">
              <a:spcAft>
                <a:spcPts val="100"/>
              </a:spcAft>
            </a:pPr>
            <a:r>
              <a:rPr lang="en-US" sz="1150" dirty="0" smtClean="0">
                <a:latin typeface="Arial" pitchFamily="34" charset="0"/>
                <a:cs typeface="Arial" pitchFamily="34" charset="0"/>
              </a:rPr>
              <a:t>Squirrel monkey (MLS 30.2)</a:t>
            </a:r>
          </a:p>
          <a:p>
            <a:pPr algn="r">
              <a:spcAft>
                <a:spcPts val="100"/>
              </a:spcAft>
            </a:pPr>
            <a:r>
              <a:rPr lang="en-US" sz="1150" dirty="0" err="1" smtClean="0">
                <a:latin typeface="Arial" pitchFamily="34" charset="0"/>
                <a:cs typeface="Arial" pitchFamily="34" charset="0"/>
              </a:rPr>
              <a:t>Vervet</a:t>
            </a:r>
            <a:r>
              <a:rPr lang="en-US" sz="1150" dirty="0" smtClean="0">
                <a:latin typeface="Arial" pitchFamily="34" charset="0"/>
                <a:cs typeface="Arial" pitchFamily="34" charset="0"/>
              </a:rPr>
              <a:t> (MLS 30.8)</a:t>
            </a:r>
          </a:p>
          <a:p>
            <a:pPr algn="r">
              <a:spcAft>
                <a:spcPts val="100"/>
              </a:spcAft>
            </a:pPr>
            <a:r>
              <a:rPr lang="en-US" sz="1150" dirty="0" smtClean="0">
                <a:latin typeface="Arial" pitchFamily="34" charset="0"/>
                <a:cs typeface="Arial" pitchFamily="34" charset="0"/>
              </a:rPr>
              <a:t>Woolly monkey (MLS 32)</a:t>
            </a:r>
          </a:p>
          <a:p>
            <a:pPr algn="r">
              <a:spcAft>
                <a:spcPts val="100"/>
              </a:spcAft>
            </a:pPr>
            <a:r>
              <a:rPr lang="en-US" sz="1150" dirty="0" smtClean="0">
                <a:latin typeface="Arial" pitchFamily="34" charset="0"/>
                <a:cs typeface="Arial" pitchFamily="34" charset="0"/>
              </a:rPr>
              <a:t>Ruffed lemur (MLS 36)</a:t>
            </a:r>
          </a:p>
          <a:p>
            <a:pPr algn="r">
              <a:spcAft>
                <a:spcPts val="100"/>
              </a:spcAft>
            </a:pPr>
            <a:r>
              <a:rPr lang="en-US" sz="1150" dirty="0" err="1" smtClean="0">
                <a:latin typeface="Arial" pitchFamily="34" charset="0"/>
                <a:cs typeface="Arial" pitchFamily="34" charset="0"/>
              </a:rPr>
              <a:t>Hamadryas</a:t>
            </a:r>
            <a:r>
              <a:rPr lang="en-US" sz="1150" dirty="0" smtClean="0">
                <a:latin typeface="Arial" pitchFamily="34" charset="0"/>
                <a:cs typeface="Arial" pitchFamily="34" charset="0"/>
              </a:rPr>
              <a:t> (MLS 39)</a:t>
            </a:r>
          </a:p>
          <a:p>
            <a:pPr algn="r">
              <a:spcAft>
                <a:spcPts val="100"/>
              </a:spcAft>
            </a:pPr>
            <a:r>
              <a:rPr lang="en-US" sz="1150" dirty="0" smtClean="0">
                <a:latin typeface="Arial" pitchFamily="34" charset="0"/>
                <a:cs typeface="Arial" pitchFamily="34" charset="0"/>
              </a:rPr>
              <a:t>Baboon (MLS 55)</a:t>
            </a:r>
          </a:p>
          <a:p>
            <a:pPr algn="r">
              <a:spcAft>
                <a:spcPts val="100"/>
              </a:spcAft>
            </a:pPr>
            <a:r>
              <a:rPr lang="en-US" sz="1150" dirty="0" err="1" smtClean="0">
                <a:latin typeface="Arial" pitchFamily="34" charset="0"/>
                <a:cs typeface="Arial" pitchFamily="34" charset="0"/>
              </a:rPr>
              <a:t>Managabey</a:t>
            </a:r>
            <a:r>
              <a:rPr lang="en-US" sz="1150" dirty="0" smtClean="0">
                <a:latin typeface="Arial" pitchFamily="34" charset="0"/>
                <a:cs typeface="Arial" pitchFamily="34" charset="0"/>
              </a:rPr>
              <a:t> (MLS 46)</a:t>
            </a:r>
          </a:p>
          <a:p>
            <a:pPr algn="r">
              <a:spcAft>
                <a:spcPts val="100"/>
              </a:spcAft>
            </a:pPr>
            <a:r>
              <a:rPr lang="en-US" sz="1150" dirty="0" smtClean="0">
                <a:latin typeface="Arial" pitchFamily="34" charset="0"/>
                <a:cs typeface="Arial" pitchFamily="34" charset="0"/>
              </a:rPr>
              <a:t>Gibbon (MLS 55)</a:t>
            </a:r>
          </a:p>
          <a:p>
            <a:pPr algn="r">
              <a:spcAft>
                <a:spcPts val="100"/>
              </a:spcAft>
            </a:pPr>
            <a:r>
              <a:rPr lang="en-US" sz="1150" dirty="0" smtClean="0">
                <a:latin typeface="Arial" pitchFamily="34" charset="0"/>
                <a:cs typeface="Arial" pitchFamily="34" charset="0"/>
              </a:rPr>
              <a:t>Gorilla (MLS 55.4)</a:t>
            </a:r>
          </a:p>
          <a:p>
            <a:pPr algn="r">
              <a:spcAft>
                <a:spcPts val="100"/>
              </a:spcAft>
            </a:pPr>
            <a:r>
              <a:rPr lang="en-US" sz="1150" dirty="0" smtClean="0">
                <a:latin typeface="Arial" pitchFamily="34" charset="0"/>
                <a:cs typeface="Arial" pitchFamily="34" charset="0"/>
              </a:rPr>
              <a:t>Chimpanzee (MLS 59)</a:t>
            </a:r>
          </a:p>
          <a:p>
            <a:pPr algn="r">
              <a:spcAft>
                <a:spcPts val="100"/>
              </a:spcAft>
            </a:pPr>
            <a:r>
              <a:rPr lang="en-US" sz="1150" dirty="0" smtClean="0">
                <a:latin typeface="Arial" pitchFamily="34" charset="0"/>
                <a:cs typeface="Arial" pitchFamily="34" charset="0"/>
              </a:rPr>
              <a:t>Human (MLS 122.5) </a:t>
            </a:r>
            <a:endParaRPr lang="en-US" sz="115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 rot="16200000">
            <a:off x="-724557" y="1632856"/>
            <a:ext cx="209544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 pitchFamily="34" charset="0"/>
                <a:cs typeface="Arial" pitchFamily="34" charset="0"/>
              </a:rPr>
              <a:t>  Total        Protein</a:t>
            </a:r>
          </a:p>
          <a:p>
            <a:r>
              <a:rPr lang="en-US" dirty="0" smtClean="0">
                <a:latin typeface="Arial" pitchFamily="34" charset="0"/>
                <a:cs typeface="Arial" pitchFamily="34" charset="0"/>
              </a:rPr>
              <a:t>Protein    Carbonyl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 l="2476" r="4140"/>
          <a:stretch>
            <a:fillRect/>
          </a:stretch>
        </p:blipFill>
        <p:spPr bwMode="auto">
          <a:xfrm>
            <a:off x="2360973" y="2187432"/>
            <a:ext cx="4219493" cy="19164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3" cstate="print"/>
          <a:srcRect l="3309"/>
          <a:stretch>
            <a:fillRect/>
          </a:stretch>
        </p:blipFill>
        <p:spPr bwMode="auto">
          <a:xfrm>
            <a:off x="2361064" y="225513"/>
            <a:ext cx="4203510" cy="191340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 rot="16200000">
            <a:off x="3822148" y="2570957"/>
            <a:ext cx="1223476" cy="43396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dirty="0" smtClean="0">
                <a:latin typeface="Arial" pitchFamily="34" charset="0"/>
                <a:cs typeface="Arial" pitchFamily="34" charset="0"/>
              </a:rPr>
              <a:t>Chinchilla</a:t>
            </a:r>
          </a:p>
          <a:p>
            <a:pPr algn="r"/>
            <a:r>
              <a:rPr lang="en-US" dirty="0" smtClean="0">
                <a:latin typeface="Arial" pitchFamily="34" charset="0"/>
                <a:cs typeface="Arial" pitchFamily="34" charset="0"/>
              </a:rPr>
              <a:t>(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mls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17.2)</a:t>
            </a:r>
          </a:p>
          <a:p>
            <a:pPr algn="r"/>
            <a:endParaRPr lang="en-US" baseline="60000" dirty="0" smtClean="0">
              <a:latin typeface="Arial" pitchFamily="34" charset="0"/>
              <a:cs typeface="Arial" pitchFamily="34" charset="0"/>
            </a:endParaRPr>
          </a:p>
          <a:p>
            <a:pPr algn="r"/>
            <a:r>
              <a:rPr lang="en-US" dirty="0" smtClean="0">
                <a:latin typeface="Arial" pitchFamily="34" charset="0"/>
                <a:cs typeface="Arial" pitchFamily="34" charset="0"/>
              </a:rPr>
              <a:t>Porcupine</a:t>
            </a:r>
          </a:p>
          <a:p>
            <a:pPr algn="r"/>
            <a:r>
              <a:rPr lang="en-US" dirty="0" smtClean="0">
                <a:latin typeface="Arial" pitchFamily="34" charset="0"/>
                <a:cs typeface="Arial" pitchFamily="34" charset="0"/>
              </a:rPr>
              <a:t>(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mls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18)</a:t>
            </a:r>
          </a:p>
          <a:p>
            <a:pPr algn="r"/>
            <a:endParaRPr lang="en-US" baseline="30000" dirty="0" smtClean="0">
              <a:latin typeface="Arial" pitchFamily="34" charset="0"/>
              <a:cs typeface="Arial" pitchFamily="34" charset="0"/>
            </a:endParaRPr>
          </a:p>
          <a:p>
            <a:pPr algn="r"/>
            <a:r>
              <a:rPr lang="en-US" dirty="0" smtClean="0">
                <a:latin typeface="Arial" pitchFamily="34" charset="0"/>
                <a:cs typeface="Arial" pitchFamily="34" charset="0"/>
              </a:rPr>
              <a:t>Beaver</a:t>
            </a:r>
          </a:p>
          <a:p>
            <a:pPr algn="r"/>
            <a:r>
              <a:rPr lang="en-US" dirty="0" smtClean="0">
                <a:latin typeface="Arial" pitchFamily="34" charset="0"/>
                <a:cs typeface="Arial" pitchFamily="34" charset="0"/>
              </a:rPr>
              <a:t>(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mls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23.4)</a:t>
            </a:r>
          </a:p>
          <a:p>
            <a:pPr algn="r"/>
            <a:endParaRPr lang="en-US" baseline="30000" dirty="0" smtClean="0">
              <a:latin typeface="Arial" pitchFamily="34" charset="0"/>
              <a:cs typeface="Arial" pitchFamily="34" charset="0"/>
            </a:endParaRPr>
          </a:p>
          <a:p>
            <a:pPr algn="r"/>
            <a:r>
              <a:rPr lang="en-US" dirty="0" smtClean="0">
                <a:latin typeface="Arial" pitchFamily="34" charset="0"/>
                <a:cs typeface="Arial" pitchFamily="34" charset="0"/>
              </a:rPr>
              <a:t>Lemur</a:t>
            </a:r>
          </a:p>
          <a:p>
            <a:pPr algn="r"/>
            <a:r>
              <a:rPr lang="en-US" dirty="0" smtClean="0">
                <a:latin typeface="Arial" pitchFamily="34" charset="0"/>
                <a:cs typeface="Arial" pitchFamily="34" charset="0"/>
              </a:rPr>
              <a:t>(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mls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20)</a:t>
            </a:r>
          </a:p>
          <a:p>
            <a:pPr algn="r"/>
            <a:endParaRPr lang="en-US" baseline="30000" dirty="0" smtClean="0">
              <a:latin typeface="Arial" pitchFamily="34" charset="0"/>
              <a:cs typeface="Arial" pitchFamily="34" charset="0"/>
            </a:endParaRPr>
          </a:p>
          <a:p>
            <a:pPr algn="r"/>
            <a:r>
              <a:rPr lang="en-US" dirty="0" err="1" smtClean="0">
                <a:latin typeface="Arial" pitchFamily="34" charset="0"/>
                <a:cs typeface="Arial" pitchFamily="34" charset="0"/>
              </a:rPr>
              <a:t>Titi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algn="r"/>
            <a:r>
              <a:rPr lang="en-US" dirty="0" smtClean="0">
                <a:latin typeface="Arial" pitchFamily="34" charset="0"/>
                <a:cs typeface="Arial" pitchFamily="34" charset="0"/>
              </a:rPr>
              <a:t>(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mls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26.4)</a:t>
            </a:r>
          </a:p>
          <a:p>
            <a:pPr algn="r"/>
            <a:endParaRPr lang="en-US" baseline="-25000" dirty="0" smtClean="0">
              <a:latin typeface="Arial" pitchFamily="34" charset="0"/>
              <a:cs typeface="Arial" pitchFamily="34" charset="0"/>
            </a:endParaRPr>
          </a:p>
          <a:p>
            <a:pPr algn="r"/>
            <a:r>
              <a:rPr lang="en-US" dirty="0" smtClean="0">
                <a:latin typeface="Arial" pitchFamily="34" charset="0"/>
                <a:cs typeface="Arial" pitchFamily="34" charset="0"/>
              </a:rPr>
              <a:t>Macaque</a:t>
            </a:r>
          </a:p>
          <a:p>
            <a:pPr algn="r"/>
            <a:r>
              <a:rPr lang="en-US" dirty="0" smtClean="0">
                <a:latin typeface="Arial" pitchFamily="34" charset="0"/>
                <a:cs typeface="Arial" pitchFamily="34" charset="0"/>
              </a:rPr>
              <a:t>(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mls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40)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862132" y="5259371"/>
            <a:ext cx="34291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Arial" pitchFamily="34" charset="0"/>
                <a:cs typeface="Arial" pitchFamily="34" charset="0"/>
              </a:rPr>
              <a:t>Rodents                     Primates</a:t>
            </a:r>
            <a:endParaRPr lang="en-US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 rot="16200000">
            <a:off x="22884" y="2013781"/>
            <a:ext cx="40147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Arial" pitchFamily="34" charset="0"/>
                <a:cs typeface="Arial" pitchFamily="34" charset="0"/>
              </a:rPr>
              <a:t>Total Protein       </a:t>
            </a:r>
            <a:r>
              <a:rPr lang="en-US" b="1" dirty="0" err="1" smtClean="0">
                <a:latin typeface="Arial" pitchFamily="34" charset="0"/>
                <a:cs typeface="Arial" pitchFamily="34" charset="0"/>
              </a:rPr>
              <a:t>Protein</a:t>
            </a:r>
            <a:r>
              <a:rPr lang="en-US" b="1" dirty="0" smtClean="0">
                <a:latin typeface="Arial" pitchFamily="34" charset="0"/>
                <a:cs typeface="Arial" pitchFamily="34" charset="0"/>
              </a:rPr>
              <a:t> Carbonyl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809897" y="5657671"/>
            <a:ext cx="796561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latin typeface="Arial" pitchFamily="34" charset="0"/>
                <a:cs typeface="Arial" pitchFamily="34" charset="0"/>
              </a:rPr>
              <a:t>Supplemental Figure 9: 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Representative blot of protein carbonyl content in 3 species of rodents and 3 species of primate. Protein carbonyl content is measured using an antibody against 2,4-Dinitrophenol (anti-DNP). Total protein is measured using an </a:t>
            </a:r>
            <a:r>
              <a:rPr lang="en-US" sz="1600" dirty="0" err="1" smtClean="0">
                <a:latin typeface="Arial" pitchFamily="34" charset="0"/>
                <a:cs typeface="Arial" pitchFamily="34" charset="0"/>
              </a:rPr>
              <a:t>india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 ink stain.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20782</TotalTime>
  <Words>1520</Words>
  <Application>Microsoft Office PowerPoint</Application>
  <PresentationFormat>On-screen Show (4:3)</PresentationFormat>
  <Paragraphs>701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A. M. Pickering. Esq</dc:creator>
  <cp:lastModifiedBy>A. M. Pickering. Esq</cp:lastModifiedBy>
  <cp:revision>59</cp:revision>
  <dcterms:created xsi:type="dcterms:W3CDTF">2013-12-18T17:24:36Z</dcterms:created>
  <dcterms:modified xsi:type="dcterms:W3CDTF">2014-04-15T20:41:16Z</dcterms:modified>
</cp:coreProperties>
</file>