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05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33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0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60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19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84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0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1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16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3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A84D6-367C-4F54-B1E2-B59B7D5BA1A5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71A3F-8BB4-4A1F-AE62-D88DF7473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41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3726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Revealing Glycoproteins in the </a:t>
            </a:r>
            <a:r>
              <a:rPr lang="en-US" b="1" dirty="0" err="1"/>
              <a:t>Secretome</a:t>
            </a:r>
            <a:r>
              <a:rPr lang="en-US" b="1" dirty="0"/>
              <a:t> from </a:t>
            </a:r>
            <a:r>
              <a:rPr lang="en-US" b="1" dirty="0" smtClean="0"/>
              <a:t>MCF-7 </a:t>
            </a:r>
            <a:r>
              <a:rPr lang="en-US" b="1" dirty="0"/>
              <a:t>Human Breast Cancer Cells</a:t>
            </a:r>
            <a:endParaRPr lang="en-US" dirty="0"/>
          </a:p>
          <a:p>
            <a:pPr algn="ctr"/>
            <a:r>
              <a:rPr lang="en-US" dirty="0"/>
              <a:t> </a:t>
            </a:r>
          </a:p>
          <a:p>
            <a:r>
              <a:rPr lang="en-US" dirty="0"/>
              <a:t>  </a:t>
            </a:r>
          </a:p>
          <a:p>
            <a:r>
              <a:rPr lang="en-US" dirty="0" err="1"/>
              <a:t>Aik-Aun</a:t>
            </a:r>
            <a:r>
              <a:rPr lang="en-US" dirty="0"/>
              <a:t> Tan</a:t>
            </a:r>
            <a:r>
              <a:rPr lang="en-US" baseline="30000" dirty="0"/>
              <a:t>1</a:t>
            </a:r>
            <a:r>
              <a:rPr lang="en-US" dirty="0"/>
              <a:t>, </a:t>
            </a:r>
            <a:r>
              <a:rPr lang="en-US" dirty="0" err="1"/>
              <a:t>Wai</a:t>
            </a:r>
            <a:r>
              <a:rPr lang="en-US" dirty="0"/>
              <a:t>-Mei Phang</a:t>
            </a:r>
            <a:r>
              <a:rPr lang="en-US" baseline="30000" dirty="0"/>
              <a:t>2</a:t>
            </a:r>
            <a:r>
              <a:rPr lang="en-US" dirty="0"/>
              <a:t>, </a:t>
            </a:r>
            <a:r>
              <a:rPr lang="en-US" dirty="0" err="1"/>
              <a:t>Subash</a:t>
            </a:r>
            <a:r>
              <a:rPr lang="en-US" dirty="0"/>
              <a:t> C.B. Gopinath</a:t>
            </a:r>
            <a:r>
              <a:rPr lang="en-US" baseline="30000" dirty="0"/>
              <a:t>4</a:t>
            </a:r>
            <a:r>
              <a:rPr lang="en-US" dirty="0"/>
              <a:t>, </a:t>
            </a:r>
            <a:r>
              <a:rPr lang="en-US" dirty="0" err="1"/>
              <a:t>Onn</a:t>
            </a:r>
            <a:r>
              <a:rPr lang="en-US" dirty="0"/>
              <a:t> H. Hashim</a:t>
            </a:r>
            <a:r>
              <a:rPr lang="en-US" baseline="30000" dirty="0"/>
              <a:t>5</a:t>
            </a:r>
            <a:r>
              <a:rPr lang="en-US" dirty="0"/>
              <a:t>, </a:t>
            </a:r>
            <a:r>
              <a:rPr lang="en-US" dirty="0" err="1"/>
              <a:t>Lik-Voon</a:t>
            </a:r>
            <a:r>
              <a:rPr lang="en-US" dirty="0"/>
              <a:t> Kiew</a:t>
            </a:r>
            <a:r>
              <a:rPr lang="en-US" baseline="30000" dirty="0"/>
              <a:t>6</a:t>
            </a:r>
            <a:r>
              <a:rPr lang="en-US" dirty="0"/>
              <a:t> and </a:t>
            </a:r>
            <a:r>
              <a:rPr lang="en-US" dirty="0" err="1"/>
              <a:t>Yeng</a:t>
            </a:r>
            <a:r>
              <a:rPr lang="en-US" dirty="0"/>
              <a:t> Chen</a:t>
            </a:r>
            <a:r>
              <a:rPr lang="en-US" baseline="30000" dirty="0"/>
              <a:t>2, 3*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  </a:t>
            </a:r>
          </a:p>
          <a:p>
            <a:r>
              <a:rPr lang="en-US" baseline="30000" dirty="0"/>
              <a:t>1</a:t>
            </a:r>
            <a:r>
              <a:rPr lang="en-US" dirty="0"/>
              <a:t>Institute for Research in Molecular Medicine (INFORMM), </a:t>
            </a:r>
            <a:r>
              <a:rPr lang="en-US" dirty="0" err="1"/>
              <a:t>Universiti</a:t>
            </a:r>
            <a:r>
              <a:rPr lang="en-US" dirty="0"/>
              <a:t> </a:t>
            </a:r>
            <a:r>
              <a:rPr lang="en-US" dirty="0" err="1"/>
              <a:t>Sains</a:t>
            </a:r>
            <a:r>
              <a:rPr lang="en-US" dirty="0"/>
              <a:t> Malaysia, Penang 11800, Malaysia </a:t>
            </a:r>
          </a:p>
          <a:p>
            <a:r>
              <a:rPr lang="en-US" dirty="0"/>
              <a:t> </a:t>
            </a:r>
          </a:p>
          <a:p>
            <a:r>
              <a:rPr lang="en-US" baseline="30000" dirty="0"/>
              <a:t>2</a:t>
            </a:r>
            <a:r>
              <a:rPr lang="en-US" dirty="0"/>
              <a:t>Department of Oral Biology &amp; Biomedical Sciences, Faculty of Dentistry, University of Malaya, Kuala Lumpur 50603, Malaysia</a:t>
            </a:r>
            <a:endParaRPr lang="en-US" dirty="0" smtClean="0">
              <a:effectLst/>
            </a:endParaRPr>
          </a:p>
          <a:p>
            <a:r>
              <a:rPr lang="en-US" dirty="0"/>
              <a:t> </a:t>
            </a:r>
            <a:endParaRPr lang="en-US" dirty="0" smtClean="0">
              <a:effectLst/>
            </a:endParaRPr>
          </a:p>
          <a:p>
            <a:r>
              <a:rPr lang="en-US" baseline="30000" dirty="0"/>
              <a:t>3</a:t>
            </a:r>
            <a:r>
              <a:rPr lang="en-US" dirty="0"/>
              <a:t>Oral Cancer Research and Coordinating Centre, Faculty of Dentistry, University of Malaya, Kuala Lumpur 50603, Malaysia</a:t>
            </a:r>
            <a:endParaRPr lang="en-US" dirty="0" smtClean="0">
              <a:effectLst/>
            </a:endParaRPr>
          </a:p>
          <a:p>
            <a:r>
              <a:rPr lang="en-US" dirty="0"/>
              <a:t> </a:t>
            </a:r>
            <a:endParaRPr lang="en-US" dirty="0" smtClean="0">
              <a:effectLst/>
            </a:endParaRPr>
          </a:p>
          <a:p>
            <a:r>
              <a:rPr lang="en-US" baseline="30000" dirty="0"/>
              <a:t>4</a:t>
            </a:r>
            <a:r>
              <a:rPr lang="en-US" dirty="0"/>
              <a:t>Institute of </a:t>
            </a:r>
            <a:r>
              <a:rPr lang="en-US" dirty="0" err="1"/>
              <a:t>Nano</a:t>
            </a:r>
            <a:r>
              <a:rPr lang="en-US" dirty="0"/>
              <a:t> Electronic Engineering (INEE) &amp; School of Bioprocess Engineering, </a:t>
            </a:r>
            <a:r>
              <a:rPr lang="en-US" dirty="0" err="1"/>
              <a:t>Universiti</a:t>
            </a:r>
            <a:r>
              <a:rPr lang="en-US" dirty="0"/>
              <a:t> Malaysia Perlis, </a:t>
            </a:r>
            <a:r>
              <a:rPr lang="en-US" dirty="0" err="1"/>
              <a:t>Kangar</a:t>
            </a:r>
            <a:r>
              <a:rPr lang="en-US" dirty="0"/>
              <a:t>, Perlis, Malaysia</a:t>
            </a:r>
            <a:endParaRPr lang="en-US" dirty="0" smtClean="0">
              <a:effectLst/>
            </a:endParaRPr>
          </a:p>
          <a:p>
            <a:r>
              <a:rPr lang="en-US" dirty="0"/>
              <a:t> </a:t>
            </a:r>
            <a:endParaRPr lang="en-US" dirty="0" smtClean="0">
              <a:effectLst/>
            </a:endParaRPr>
          </a:p>
          <a:p>
            <a:r>
              <a:rPr lang="en-US" baseline="30000" dirty="0"/>
              <a:t>5</a:t>
            </a:r>
            <a:r>
              <a:rPr lang="en-US" dirty="0"/>
              <a:t>Department of Molecular Medicine, Faculty of Medicine, University of Malaya, Kuala Lumpur 50603, Malaysia</a:t>
            </a:r>
            <a:endParaRPr lang="en-US" dirty="0" smtClean="0">
              <a:effectLst/>
            </a:endParaRPr>
          </a:p>
          <a:p>
            <a:r>
              <a:rPr lang="en-US" dirty="0"/>
              <a:t> </a:t>
            </a:r>
            <a:endParaRPr lang="en-US" dirty="0" smtClean="0">
              <a:effectLst/>
            </a:endParaRPr>
          </a:p>
          <a:p>
            <a:r>
              <a:rPr lang="en-US" baseline="30000" dirty="0"/>
              <a:t>6</a:t>
            </a:r>
            <a:r>
              <a:rPr lang="en-US" dirty="0"/>
              <a:t>Department of Pharmacology, Faculty of Medicine, University of Malaya, Kuala Lumpur 50603, Malaysia</a:t>
            </a:r>
            <a:endParaRPr lang="en-US" dirty="0" smtClean="0">
              <a:effectLst/>
            </a:endParaRPr>
          </a:p>
          <a:p>
            <a:r>
              <a:rPr lang="en-US" dirty="0"/>
              <a:t> 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8072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12-07 at 3.14.1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37" b="8993"/>
          <a:stretch/>
        </p:blipFill>
        <p:spPr>
          <a:xfrm>
            <a:off x="1244600" y="64568"/>
            <a:ext cx="6654800" cy="3336181"/>
          </a:xfrm>
          <a:prstGeom prst="rect">
            <a:avLst/>
          </a:prstGeom>
        </p:spPr>
      </p:pic>
      <p:pic>
        <p:nvPicPr>
          <p:cNvPr id="7" name="Picture 6" descr="Screen shot 2014-12-07 at 3.14.29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75" b="6589"/>
          <a:stretch/>
        </p:blipFill>
        <p:spPr>
          <a:xfrm>
            <a:off x="1143000" y="3336175"/>
            <a:ext cx="6845300" cy="35514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67419" y="236757"/>
            <a:ext cx="56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(a)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69123" y="3596233"/>
            <a:ext cx="56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(b)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90637" y="6471928"/>
            <a:ext cx="1441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Suppl. Fig. 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9298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12-07 at 3.14.37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36"/>
          <a:stretch/>
        </p:blipFill>
        <p:spPr>
          <a:xfrm>
            <a:off x="1636124" y="0"/>
            <a:ext cx="6301375" cy="3787410"/>
          </a:xfrm>
          <a:prstGeom prst="rect">
            <a:avLst/>
          </a:prstGeom>
        </p:spPr>
      </p:pic>
      <p:pic>
        <p:nvPicPr>
          <p:cNvPr id="3" name="Picture 2" descr="Screen shot 2014-12-07 at 3.14.46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23"/>
          <a:stretch/>
        </p:blipFill>
        <p:spPr>
          <a:xfrm>
            <a:off x="1593068" y="3340539"/>
            <a:ext cx="6365960" cy="35536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67419" y="236757"/>
            <a:ext cx="54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(c)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26067" y="3596233"/>
            <a:ext cx="56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(d)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90637" y="6471928"/>
            <a:ext cx="1441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Suppl. Fig. 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681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12-07 at 3.14.59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5"/>
          <a:stretch/>
        </p:blipFill>
        <p:spPr>
          <a:xfrm>
            <a:off x="555814" y="1054664"/>
            <a:ext cx="8235680" cy="39670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13259" y="1334481"/>
            <a:ext cx="560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(e)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90637" y="6471928"/>
            <a:ext cx="1441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Suppl. Fig. 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571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443841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Supplementary figure legends</a:t>
            </a:r>
            <a:endParaRPr lang="en-US" dirty="0" smtClean="0">
              <a:effectLst/>
            </a:endParaRPr>
          </a:p>
          <a:p>
            <a:pPr algn="just"/>
            <a:r>
              <a:rPr lang="en-US" dirty="0"/>
              <a:t> </a:t>
            </a:r>
            <a:endParaRPr lang="en-US" dirty="0" smtClean="0">
              <a:effectLst/>
            </a:endParaRPr>
          </a:p>
          <a:p>
            <a:pPr algn="just"/>
            <a:r>
              <a:rPr lang="en-US" b="1" dirty="0"/>
              <a:t>S. Figure 1</a:t>
            </a:r>
            <a:endParaRPr lang="en-US" dirty="0" smtClean="0">
              <a:effectLst/>
            </a:endParaRPr>
          </a:p>
          <a:p>
            <a:pPr algn="just"/>
            <a:r>
              <a:rPr lang="en-US" b="1" dirty="0"/>
              <a:t> </a:t>
            </a:r>
            <a:endParaRPr lang="en-US" dirty="0" smtClean="0">
              <a:effectLst/>
            </a:endParaRPr>
          </a:p>
          <a:p>
            <a:pPr algn="just"/>
            <a:r>
              <a:rPr lang="en-US" b="1" dirty="0"/>
              <a:t>Mass spectra of tryptic peptides derived from MCF-7 growth media</a:t>
            </a:r>
            <a:r>
              <a:rPr lang="en-MY" dirty="0"/>
              <a:t>. </a:t>
            </a:r>
            <a:r>
              <a:rPr lang="en-US" dirty="0"/>
              <a:t>Protein identity of (a) carboxypeptidase A4 (CPA4), (b) alpha-1-antitrypsin (AAT), (c) </a:t>
            </a:r>
            <a:r>
              <a:rPr lang="en-US" dirty="0" err="1"/>
              <a:t>haptoglobin</a:t>
            </a:r>
            <a:r>
              <a:rPr lang="en-US" dirty="0"/>
              <a:t> (HP), (d) HSC-70 (HSC70), and (e) </a:t>
            </a:r>
            <a:r>
              <a:rPr lang="en-US" dirty="0" err="1"/>
              <a:t>osteonectin</a:t>
            </a:r>
            <a:r>
              <a:rPr lang="en-US" dirty="0"/>
              <a:t> (ON) were confirmed by ABI 4800 Proteomics Analyzer MALDI-TOF/TOF Mass Spectrometer. Analyses were performed in </a:t>
            </a:r>
            <a:r>
              <a:rPr lang="en-US" dirty="0" err="1"/>
              <a:t>reflectron</a:t>
            </a:r>
            <a:r>
              <a:rPr lang="en-US" dirty="0"/>
              <a:t> mode.</a:t>
            </a:r>
            <a:endParaRPr lang="en-US" dirty="0" smtClean="0">
              <a:effectLst/>
            </a:endParaRPr>
          </a:p>
          <a:p>
            <a:pPr algn="just"/>
            <a:r>
              <a:rPr lang="en-US" dirty="0"/>
              <a:t> </a:t>
            </a:r>
          </a:p>
          <a:p>
            <a:pPr algn="just"/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67953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MohdNazree</dc:creator>
  <cp:lastModifiedBy>MohdNazree</cp:lastModifiedBy>
  <cp:revision>1</cp:revision>
  <dcterms:created xsi:type="dcterms:W3CDTF">2015-04-13T08:01:55Z</dcterms:created>
  <dcterms:modified xsi:type="dcterms:W3CDTF">2015-04-13T08:04:28Z</dcterms:modified>
</cp:coreProperties>
</file>