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20" d="100"/>
          <a:sy n="120" d="100"/>
        </p:scale>
        <p:origin x="-1422" y="48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48896-DEA0-45C8-B926-56A8A84881D4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52373-BEB0-4446-9AD3-6F47EBB0D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197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648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286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9415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13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23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670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60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27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1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372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87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CC9D0-A98D-48E4-8D93-6A5482ACFD28}" type="datetimeFigureOut">
              <a:rPr kumimoji="1" lang="ja-JP" altLang="en-US" smtClean="0"/>
              <a:t>2015/5/28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0D036-D0BF-4248-8787-61B52B54F8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54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383319" y="848544"/>
            <a:ext cx="3415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Synthesis of multiple overlapping DNA products</a:t>
            </a:r>
            <a:endParaRPr kumimoji="1" lang="ja-JP" altLang="en-US" sz="1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838521" y="9273480"/>
            <a:ext cx="824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Fig. S3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83319" y="3080792"/>
            <a:ext cx="2757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u="sng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ja-JP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verlap extension PCR</a:t>
            </a:r>
            <a:endParaRPr kumimoji="1" lang="ja-JP" altLang="en-US" sz="1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8" name="直線矢印コネクタ 67"/>
          <p:cNvCxnSpPr/>
          <p:nvPr/>
        </p:nvCxnSpPr>
        <p:spPr>
          <a:xfrm>
            <a:off x="3397560" y="1861613"/>
            <a:ext cx="0" cy="252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>
            <a:off x="3432613" y="4129837"/>
            <a:ext cx="0" cy="252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/>
          <p:cNvGrpSpPr>
            <a:grpSpLocks/>
          </p:cNvGrpSpPr>
          <p:nvPr/>
        </p:nvGrpSpPr>
        <p:grpSpPr>
          <a:xfrm>
            <a:off x="696088" y="1357719"/>
            <a:ext cx="3267809" cy="186252"/>
            <a:chOff x="2452755" y="2000672"/>
            <a:chExt cx="2520000" cy="215444"/>
          </a:xfrm>
        </p:grpSpPr>
        <p:cxnSp>
          <p:nvCxnSpPr>
            <p:cNvPr id="3" name="直線コネクタ 2"/>
            <p:cNvCxnSpPr/>
            <p:nvPr/>
          </p:nvCxnSpPr>
          <p:spPr>
            <a:xfrm>
              <a:off x="2452755" y="2108394"/>
              <a:ext cx="252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正方形/長方形 3"/>
            <p:cNvSpPr/>
            <p:nvPr/>
          </p:nvSpPr>
          <p:spPr>
            <a:xfrm>
              <a:off x="3275212" y="2036394"/>
              <a:ext cx="576000" cy="14400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ホームベース 4"/>
            <p:cNvSpPr/>
            <p:nvPr/>
          </p:nvSpPr>
          <p:spPr>
            <a:xfrm>
              <a:off x="2578995" y="2036394"/>
              <a:ext cx="684000" cy="144000"/>
            </a:xfrm>
            <a:prstGeom prst="homePlat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3861160" y="2036394"/>
              <a:ext cx="1008000" cy="144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4138976" y="2000672"/>
              <a:ext cx="4523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i="1" dirty="0" smtClean="0">
                  <a:latin typeface="Arial" panose="020B0604020202020204" pitchFamily="34" charset="0"/>
                </a:rPr>
                <a:t>ACT</a:t>
              </a:r>
              <a:r>
                <a:rPr kumimoji="1" lang="en-US" altLang="ja-JP" sz="800" dirty="0" smtClean="0">
                  <a:latin typeface="Arial" panose="020B0604020202020204" pitchFamily="34" charset="0"/>
                </a:rPr>
                <a:t>T</a:t>
              </a:r>
              <a:endParaRPr kumimoji="1" lang="ja-JP" altLang="en-US" sz="800" dirty="0">
                <a:latin typeface="Arial" panose="020B0604020202020204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2691605" y="2000672"/>
              <a:ext cx="45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i="1" dirty="0" smtClean="0">
                  <a:latin typeface="Arial" panose="020B0604020202020204" pitchFamily="34" charset="0"/>
                </a:rPr>
                <a:t>TUB</a:t>
              </a:r>
              <a:r>
                <a:rPr kumimoji="1" lang="en-US" altLang="ja-JP" sz="800" dirty="0" smtClean="0">
                  <a:latin typeface="Arial" panose="020B0604020202020204" pitchFamily="34" charset="0"/>
                </a:rPr>
                <a:t>P</a:t>
              </a:r>
              <a:endParaRPr kumimoji="1" lang="ja-JP" altLang="en-US" sz="800" dirty="0">
                <a:latin typeface="Arial" panose="020B0604020202020204" pitchFamily="34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369890" y="2000672"/>
              <a:ext cx="3866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i="1" dirty="0" err="1" smtClean="0">
                  <a:solidFill>
                    <a:schemeClr val="bg1"/>
                  </a:solidFill>
                  <a:latin typeface="Arial" panose="020B0604020202020204" pitchFamily="34" charset="0"/>
                </a:rPr>
                <a:t>nptII</a:t>
              </a:r>
              <a:endParaRPr kumimoji="1" lang="ja-JP" altLang="en-US" sz="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301793" y="1136576"/>
            <a:ext cx="2037232" cy="396512"/>
            <a:chOff x="2452756" y="571089"/>
            <a:chExt cx="1571030" cy="458660"/>
          </a:xfrm>
        </p:grpSpPr>
        <p:cxnSp>
          <p:nvCxnSpPr>
            <p:cNvPr id="11" name="直線コネクタ 10"/>
            <p:cNvCxnSpPr/>
            <p:nvPr/>
          </p:nvCxnSpPr>
          <p:spPr>
            <a:xfrm>
              <a:off x="2542263" y="931137"/>
              <a:ext cx="12786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正方形/長方形 11"/>
            <p:cNvSpPr/>
            <p:nvPr/>
          </p:nvSpPr>
          <p:spPr>
            <a:xfrm>
              <a:off x="2632867" y="850027"/>
              <a:ext cx="1080001" cy="14400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" name="直線コネクタ 12"/>
            <p:cNvCxnSpPr/>
            <p:nvPr/>
          </p:nvCxnSpPr>
          <p:spPr>
            <a:xfrm>
              <a:off x="2628000" y="787129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>
              <a:off x="3736800" y="787129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2452756" y="571089"/>
              <a:ext cx="416275" cy="249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BamHI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3623287" y="571089"/>
              <a:ext cx="400499" cy="249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EcoRI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843290" y="814305"/>
              <a:ext cx="65915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i="1" dirty="0" err="1" smtClean="0">
                  <a:latin typeface="Arial" panose="020B0604020202020204" pitchFamily="34" charset="0"/>
                </a:rPr>
                <a:t>cPeUMPS</a:t>
              </a:r>
              <a:endParaRPr kumimoji="1" lang="ja-JP" altLang="en-US" sz="800" i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46" name="グループ化 145"/>
          <p:cNvGrpSpPr/>
          <p:nvPr/>
        </p:nvGrpSpPr>
        <p:grpSpPr>
          <a:xfrm>
            <a:off x="1587491" y="1619724"/>
            <a:ext cx="301302" cy="21446"/>
            <a:chOff x="1332000" y="1975865"/>
            <a:chExt cx="348528" cy="24807"/>
          </a:xfrm>
        </p:grpSpPr>
        <p:cxnSp>
          <p:nvCxnSpPr>
            <p:cNvPr id="26" name="直線矢印コネクタ 25"/>
            <p:cNvCxnSpPr/>
            <p:nvPr/>
          </p:nvCxnSpPr>
          <p:spPr>
            <a:xfrm flipH="1">
              <a:off x="1332000" y="2000672"/>
              <a:ext cx="18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round/>
              <a:headEnd type="none" w="med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 rot="-1020000" flipH="1">
              <a:off x="1500528" y="1975865"/>
              <a:ext cx="180000" cy="0"/>
            </a:xfrm>
            <a:prstGeom prst="straightConnector1">
              <a:avLst/>
            </a:prstGeom>
            <a:ln w="38100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グループ化 146"/>
          <p:cNvGrpSpPr/>
          <p:nvPr/>
        </p:nvGrpSpPr>
        <p:grpSpPr>
          <a:xfrm>
            <a:off x="2365541" y="1623299"/>
            <a:ext cx="336117" cy="18673"/>
            <a:chOff x="2268000" y="1980000"/>
            <a:chExt cx="388800" cy="21600"/>
          </a:xfrm>
        </p:grpSpPr>
        <p:cxnSp>
          <p:nvCxnSpPr>
            <p:cNvPr id="22" name="直線矢印コネクタ 21"/>
            <p:cNvCxnSpPr/>
            <p:nvPr/>
          </p:nvCxnSpPr>
          <p:spPr>
            <a:xfrm>
              <a:off x="2440800" y="2001600"/>
              <a:ext cx="216000" cy="0"/>
            </a:xfrm>
            <a:prstGeom prst="straightConnector1">
              <a:avLst/>
            </a:prstGeom>
            <a:ln w="12700">
              <a:solidFill>
                <a:schemeClr val="bg2">
                  <a:lumMod val="50000"/>
                </a:schemeClr>
              </a:solidFill>
              <a:round/>
              <a:headEnd type="none" w="med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/>
            <p:nvPr/>
          </p:nvCxnSpPr>
          <p:spPr>
            <a:xfrm rot="1020000">
              <a:off x="2268000" y="1980000"/>
              <a:ext cx="180000" cy="0"/>
            </a:xfrm>
            <a:prstGeom prst="straightConnector1">
              <a:avLst/>
            </a:prstGeom>
            <a:ln w="38100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グループ化 148"/>
          <p:cNvGrpSpPr/>
          <p:nvPr/>
        </p:nvGrpSpPr>
        <p:grpSpPr>
          <a:xfrm>
            <a:off x="4400741" y="1627849"/>
            <a:ext cx="287990" cy="22748"/>
            <a:chOff x="4428000" y="1985263"/>
            <a:chExt cx="333129" cy="26314"/>
          </a:xfrm>
        </p:grpSpPr>
        <p:cxnSp>
          <p:nvCxnSpPr>
            <p:cNvPr id="23" name="直線矢印コネクタ 22"/>
            <p:cNvCxnSpPr/>
            <p:nvPr/>
          </p:nvCxnSpPr>
          <p:spPr>
            <a:xfrm rot="1020000">
              <a:off x="4428000" y="1985263"/>
              <a:ext cx="1800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/>
            <p:cNvCxnSpPr/>
            <p:nvPr/>
          </p:nvCxnSpPr>
          <p:spPr>
            <a:xfrm>
              <a:off x="4581129" y="2011577"/>
              <a:ext cx="180000" cy="0"/>
            </a:xfrm>
            <a:prstGeom prst="straightConnector1">
              <a:avLst/>
            </a:prstGeom>
            <a:ln w="12700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グループ化 149"/>
          <p:cNvGrpSpPr/>
          <p:nvPr/>
        </p:nvGrpSpPr>
        <p:grpSpPr>
          <a:xfrm>
            <a:off x="5770109" y="1627116"/>
            <a:ext cx="304255" cy="23482"/>
            <a:chOff x="6012000" y="1974438"/>
            <a:chExt cx="351944" cy="27162"/>
          </a:xfrm>
        </p:grpSpPr>
        <p:cxnSp>
          <p:nvCxnSpPr>
            <p:cNvPr id="24" name="直線矢印コネクタ 23"/>
            <p:cNvCxnSpPr/>
            <p:nvPr/>
          </p:nvCxnSpPr>
          <p:spPr>
            <a:xfrm flipH="1">
              <a:off x="6012000" y="2001600"/>
              <a:ext cx="180000" cy="0"/>
            </a:xfrm>
            <a:prstGeom prst="straightConnector1">
              <a:avLst/>
            </a:prstGeom>
            <a:ln w="12700">
              <a:solidFill>
                <a:schemeClr val="bg1">
                  <a:lumMod val="65000"/>
                </a:schemeClr>
              </a:solidFill>
              <a:round/>
              <a:headEnd type="none" w="med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 rot="-1080000" flipH="1">
              <a:off x="6183944" y="1974438"/>
              <a:ext cx="180000" cy="0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4" name="グループ化 153"/>
          <p:cNvGrpSpPr/>
          <p:nvPr/>
        </p:nvGrpSpPr>
        <p:grpSpPr>
          <a:xfrm>
            <a:off x="750980" y="2139175"/>
            <a:ext cx="5127385" cy="373506"/>
            <a:chOff x="323836" y="2576736"/>
            <a:chExt cx="5931044" cy="432048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4500000" y="2793340"/>
              <a:ext cx="1754880" cy="215444"/>
              <a:chOff x="4437120" y="2793340"/>
              <a:chExt cx="1754880" cy="215444"/>
            </a:xfrm>
          </p:grpSpPr>
          <p:sp>
            <p:nvSpPr>
              <p:cNvPr id="82" name="正方形/長方形 81"/>
              <p:cNvSpPr/>
              <p:nvPr/>
            </p:nvSpPr>
            <p:spPr>
              <a:xfrm>
                <a:off x="4520084" y="2829062"/>
                <a:ext cx="1620002" cy="14400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テキスト ボックス 86"/>
              <p:cNvSpPr txBox="1"/>
              <p:nvPr/>
            </p:nvSpPr>
            <p:spPr>
              <a:xfrm>
                <a:off x="4835718" y="2793340"/>
                <a:ext cx="98873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i="1" dirty="0" err="1" smtClean="0">
                    <a:latin typeface="Arial" panose="020B0604020202020204" pitchFamily="34" charset="0"/>
                  </a:rPr>
                  <a:t>cPeUMPS</a:t>
                </a:r>
                <a:endParaRPr kumimoji="1" lang="ja-JP" altLang="en-US" sz="800" i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6120000" y="2829062"/>
                <a:ext cx="72000" cy="1440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ホームベース 90"/>
              <p:cNvSpPr/>
              <p:nvPr/>
            </p:nvSpPr>
            <p:spPr>
              <a:xfrm>
                <a:off x="4437120" y="2829062"/>
                <a:ext cx="72000" cy="144000"/>
              </a:xfrm>
              <a:prstGeom prst="homePlat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/>
            <p:cNvGrpSpPr/>
            <p:nvPr/>
          </p:nvGrpSpPr>
          <p:grpSpPr>
            <a:xfrm>
              <a:off x="323836" y="2576736"/>
              <a:ext cx="1361212" cy="432048"/>
              <a:chOff x="195572" y="2576736"/>
              <a:chExt cx="1361212" cy="432048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450008" y="2793340"/>
                <a:ext cx="1106776" cy="215444"/>
                <a:chOff x="450008" y="2793340"/>
                <a:chExt cx="1106776" cy="215444"/>
              </a:xfrm>
            </p:grpSpPr>
            <p:sp>
              <p:nvSpPr>
                <p:cNvPr id="75" name="ホームベース 74"/>
                <p:cNvSpPr/>
                <p:nvPr/>
              </p:nvSpPr>
              <p:spPr>
                <a:xfrm>
                  <a:off x="450008" y="2829062"/>
                  <a:ext cx="1026000" cy="144000"/>
                </a:xfrm>
                <a:prstGeom prst="homePlat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18923" y="2793340"/>
                  <a:ext cx="68817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i="1" dirty="0" smtClean="0">
                      <a:latin typeface="Arial" panose="020B0604020202020204" pitchFamily="34" charset="0"/>
                    </a:rPr>
                    <a:t>TUB</a:t>
                  </a:r>
                  <a:r>
                    <a:rPr kumimoji="1" lang="en-US" altLang="ja-JP" sz="800" dirty="0" smtClean="0">
                      <a:latin typeface="Arial" panose="020B0604020202020204" pitchFamily="34" charset="0"/>
                    </a:rPr>
                    <a:t>P</a:t>
                  </a:r>
                  <a:endParaRPr kumimoji="1" lang="ja-JP" altLang="en-US" sz="8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" name="正方形/長方形 88"/>
                <p:cNvSpPr/>
                <p:nvPr/>
              </p:nvSpPr>
              <p:spPr>
                <a:xfrm>
                  <a:off x="1484784" y="2829062"/>
                  <a:ext cx="72000" cy="144000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" name="テキスト ボックス 119"/>
              <p:cNvSpPr txBox="1"/>
              <p:nvPr/>
            </p:nvSpPr>
            <p:spPr>
              <a:xfrm>
                <a:off x="195572" y="2576736"/>
                <a:ext cx="558501" cy="249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HindIII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3" name="直線コネクタ 42"/>
              <p:cNvCxnSpPr/>
              <p:nvPr/>
            </p:nvCxnSpPr>
            <p:spPr>
              <a:xfrm flipH="1" flipV="1">
                <a:off x="446400" y="2772000"/>
                <a:ext cx="0" cy="1088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グループ化 144"/>
            <p:cNvGrpSpPr/>
            <p:nvPr/>
          </p:nvGrpSpPr>
          <p:grpSpPr>
            <a:xfrm>
              <a:off x="2477152" y="2577316"/>
              <a:ext cx="1878071" cy="431468"/>
              <a:chOff x="2348888" y="2577316"/>
              <a:chExt cx="1878071" cy="431468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2348888" y="2793340"/>
                <a:ext cx="1577162" cy="215444"/>
                <a:chOff x="2348888" y="2793340"/>
                <a:chExt cx="1577162" cy="215444"/>
              </a:xfrm>
            </p:grpSpPr>
            <p:sp>
              <p:nvSpPr>
                <p:cNvPr id="76" name="正方形/長方形 75"/>
                <p:cNvSpPr/>
                <p:nvPr/>
              </p:nvSpPr>
              <p:spPr>
                <a:xfrm>
                  <a:off x="2414050" y="2829062"/>
                  <a:ext cx="1512000" cy="144000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テキスト ボックス 76"/>
                <p:cNvSpPr txBox="1"/>
                <p:nvPr/>
              </p:nvSpPr>
              <p:spPr>
                <a:xfrm>
                  <a:off x="2789980" y="2793340"/>
                  <a:ext cx="67855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i="1" dirty="0" smtClean="0">
                      <a:latin typeface="Arial" panose="020B0604020202020204" pitchFamily="34" charset="0"/>
                    </a:rPr>
                    <a:t>ACT</a:t>
                  </a:r>
                  <a:r>
                    <a:rPr kumimoji="1" lang="en-US" altLang="ja-JP" sz="800" dirty="0" smtClean="0">
                      <a:latin typeface="Arial" panose="020B0604020202020204" pitchFamily="34" charset="0"/>
                    </a:rPr>
                    <a:t>T</a:t>
                  </a:r>
                  <a:endParaRPr kumimoji="1" lang="ja-JP" altLang="en-US" sz="8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8" name="正方形/長方形 87"/>
                <p:cNvSpPr/>
                <p:nvPr/>
              </p:nvSpPr>
              <p:spPr>
                <a:xfrm>
                  <a:off x="2348888" y="2829062"/>
                  <a:ext cx="72000" cy="144000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テキスト ボックス 120"/>
              <p:cNvSpPr txBox="1"/>
              <p:nvPr/>
            </p:nvSpPr>
            <p:spPr>
              <a:xfrm>
                <a:off x="3766732" y="2577316"/>
                <a:ext cx="460227" cy="249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KpnI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2" name="直線コネクタ 121"/>
              <p:cNvCxnSpPr/>
              <p:nvPr/>
            </p:nvCxnSpPr>
            <p:spPr>
              <a:xfrm flipH="1" flipV="1">
                <a:off x="3927600" y="2772000"/>
                <a:ext cx="0" cy="1088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グループ化 45"/>
          <p:cNvGrpSpPr/>
          <p:nvPr/>
        </p:nvGrpSpPr>
        <p:grpSpPr>
          <a:xfrm>
            <a:off x="1432693" y="3360058"/>
            <a:ext cx="4060443" cy="522143"/>
            <a:chOff x="1137600" y="3556930"/>
            <a:chExt cx="4696871" cy="603982"/>
          </a:xfrm>
        </p:grpSpPr>
        <p:grpSp>
          <p:nvGrpSpPr>
            <p:cNvPr id="100" name="グループ化 99"/>
            <p:cNvGrpSpPr/>
            <p:nvPr/>
          </p:nvGrpSpPr>
          <p:grpSpPr>
            <a:xfrm>
              <a:off x="2342637" y="3945468"/>
              <a:ext cx="1754880" cy="215444"/>
              <a:chOff x="4437120" y="2793340"/>
              <a:chExt cx="1754880" cy="215444"/>
            </a:xfrm>
          </p:grpSpPr>
          <p:sp>
            <p:nvSpPr>
              <p:cNvPr id="101" name="正方形/長方形 100"/>
              <p:cNvSpPr/>
              <p:nvPr/>
            </p:nvSpPr>
            <p:spPr>
              <a:xfrm>
                <a:off x="4520084" y="2829062"/>
                <a:ext cx="1620002" cy="14400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テキスト ボックス 101"/>
              <p:cNvSpPr txBox="1"/>
              <p:nvPr/>
            </p:nvSpPr>
            <p:spPr>
              <a:xfrm>
                <a:off x="4835718" y="2793340"/>
                <a:ext cx="98873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i="1" dirty="0" err="1" smtClean="0">
                    <a:latin typeface="Arial" panose="020B0604020202020204" pitchFamily="34" charset="0"/>
                  </a:rPr>
                  <a:t>cPeUMPS</a:t>
                </a:r>
                <a:endParaRPr kumimoji="1" lang="ja-JP" altLang="en-US" sz="800" i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6120000" y="2829062"/>
                <a:ext cx="72000" cy="1440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ホームベース 103"/>
              <p:cNvSpPr/>
              <p:nvPr/>
            </p:nvSpPr>
            <p:spPr>
              <a:xfrm>
                <a:off x="4437120" y="2829062"/>
                <a:ext cx="72000" cy="144000"/>
              </a:xfrm>
              <a:prstGeom prst="homePlat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>
              <a:off x="1137600" y="3564000"/>
              <a:ext cx="1361212" cy="432048"/>
              <a:chOff x="195572" y="2576736"/>
              <a:chExt cx="1361212" cy="432048"/>
            </a:xfrm>
          </p:grpSpPr>
          <p:grpSp>
            <p:nvGrpSpPr>
              <p:cNvPr id="124" name="グループ化 123"/>
              <p:cNvGrpSpPr/>
              <p:nvPr/>
            </p:nvGrpSpPr>
            <p:grpSpPr>
              <a:xfrm>
                <a:off x="450008" y="2793340"/>
                <a:ext cx="1106776" cy="215444"/>
                <a:chOff x="450008" y="2793340"/>
                <a:chExt cx="1106776" cy="215444"/>
              </a:xfrm>
            </p:grpSpPr>
            <p:sp>
              <p:nvSpPr>
                <p:cNvPr id="127" name="ホームベース 126"/>
                <p:cNvSpPr/>
                <p:nvPr/>
              </p:nvSpPr>
              <p:spPr>
                <a:xfrm>
                  <a:off x="450008" y="2829062"/>
                  <a:ext cx="1026000" cy="144000"/>
                </a:xfrm>
                <a:prstGeom prst="homePlat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テキスト ボックス 127"/>
                <p:cNvSpPr txBox="1"/>
                <p:nvPr/>
              </p:nvSpPr>
              <p:spPr>
                <a:xfrm>
                  <a:off x="618923" y="2793340"/>
                  <a:ext cx="68817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i="1" dirty="0" smtClean="0">
                      <a:latin typeface="Arial" panose="020B0604020202020204" pitchFamily="34" charset="0"/>
                    </a:rPr>
                    <a:t>TUB</a:t>
                  </a:r>
                  <a:r>
                    <a:rPr kumimoji="1" lang="en-US" altLang="ja-JP" sz="800" dirty="0" smtClean="0">
                      <a:latin typeface="Arial" panose="020B0604020202020204" pitchFamily="34" charset="0"/>
                    </a:rPr>
                    <a:t>P</a:t>
                  </a:r>
                  <a:endParaRPr kumimoji="1" lang="ja-JP" altLang="en-US" sz="8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29" name="正方形/長方形 128"/>
                <p:cNvSpPr/>
                <p:nvPr/>
              </p:nvSpPr>
              <p:spPr>
                <a:xfrm>
                  <a:off x="1484784" y="2829062"/>
                  <a:ext cx="72000" cy="144000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5" name="テキスト ボックス 124"/>
              <p:cNvSpPr txBox="1"/>
              <p:nvPr/>
            </p:nvSpPr>
            <p:spPr>
              <a:xfrm>
                <a:off x="195572" y="2576736"/>
                <a:ext cx="558501" cy="249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HindIII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6" name="直線コネクタ 125"/>
              <p:cNvCxnSpPr/>
              <p:nvPr/>
            </p:nvCxnSpPr>
            <p:spPr>
              <a:xfrm flipH="1" flipV="1">
                <a:off x="446400" y="2772000"/>
                <a:ext cx="0" cy="1088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グループ化 129"/>
            <p:cNvGrpSpPr/>
            <p:nvPr/>
          </p:nvGrpSpPr>
          <p:grpSpPr>
            <a:xfrm>
              <a:off x="3956400" y="3556930"/>
              <a:ext cx="1878071" cy="431468"/>
              <a:chOff x="2348888" y="2577316"/>
              <a:chExt cx="1878071" cy="431468"/>
            </a:xfrm>
          </p:grpSpPr>
          <p:grpSp>
            <p:nvGrpSpPr>
              <p:cNvPr id="131" name="グループ化 130"/>
              <p:cNvGrpSpPr/>
              <p:nvPr/>
            </p:nvGrpSpPr>
            <p:grpSpPr>
              <a:xfrm>
                <a:off x="2348888" y="2793340"/>
                <a:ext cx="1577162" cy="215444"/>
                <a:chOff x="2348888" y="2793340"/>
                <a:chExt cx="1577162" cy="215444"/>
              </a:xfrm>
            </p:grpSpPr>
            <p:sp>
              <p:nvSpPr>
                <p:cNvPr id="134" name="正方形/長方形 133"/>
                <p:cNvSpPr/>
                <p:nvPr/>
              </p:nvSpPr>
              <p:spPr>
                <a:xfrm>
                  <a:off x="2414050" y="2829062"/>
                  <a:ext cx="1512000" cy="144000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テキスト ボックス 134"/>
                <p:cNvSpPr txBox="1"/>
                <p:nvPr/>
              </p:nvSpPr>
              <p:spPr>
                <a:xfrm>
                  <a:off x="2789980" y="2793340"/>
                  <a:ext cx="67855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i="1" dirty="0" smtClean="0">
                      <a:latin typeface="Arial" panose="020B0604020202020204" pitchFamily="34" charset="0"/>
                    </a:rPr>
                    <a:t>ACT</a:t>
                  </a:r>
                  <a:r>
                    <a:rPr kumimoji="1" lang="en-US" altLang="ja-JP" sz="800" dirty="0" smtClean="0">
                      <a:latin typeface="Arial" panose="020B0604020202020204" pitchFamily="34" charset="0"/>
                    </a:rPr>
                    <a:t>T</a:t>
                  </a:r>
                  <a:endParaRPr kumimoji="1" lang="ja-JP" altLang="en-US" sz="8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6" name="正方形/長方形 135"/>
                <p:cNvSpPr/>
                <p:nvPr/>
              </p:nvSpPr>
              <p:spPr>
                <a:xfrm>
                  <a:off x="2348888" y="2829062"/>
                  <a:ext cx="72000" cy="144000"/>
                </a:xfrm>
                <a:prstGeom prst="rect">
                  <a:avLst/>
                </a:prstGeom>
                <a:solidFill>
                  <a:schemeClr val="bg2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2" name="テキスト ボックス 131"/>
              <p:cNvSpPr txBox="1"/>
              <p:nvPr/>
            </p:nvSpPr>
            <p:spPr>
              <a:xfrm>
                <a:off x="3766732" y="2577316"/>
                <a:ext cx="460227" cy="249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KpnI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3" name="直線コネクタ 132"/>
              <p:cNvCxnSpPr/>
              <p:nvPr/>
            </p:nvCxnSpPr>
            <p:spPr>
              <a:xfrm flipH="1" flipV="1">
                <a:off x="3927600" y="2772000"/>
                <a:ext cx="0" cy="1088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4" name="グループ化 143"/>
          <p:cNvGrpSpPr/>
          <p:nvPr/>
        </p:nvGrpSpPr>
        <p:grpSpPr>
          <a:xfrm>
            <a:off x="1420003" y="4444060"/>
            <a:ext cx="4025221" cy="405857"/>
            <a:chOff x="1087200" y="4864878"/>
            <a:chExt cx="4656129" cy="469470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1340768" y="5097596"/>
              <a:ext cx="4176464" cy="236752"/>
              <a:chOff x="1340768" y="4860659"/>
              <a:chExt cx="4176464" cy="236752"/>
            </a:xfrm>
          </p:grpSpPr>
          <p:sp>
            <p:nvSpPr>
              <p:cNvPr id="106" name="正方形/長方形 105"/>
              <p:cNvSpPr/>
              <p:nvPr/>
            </p:nvSpPr>
            <p:spPr>
              <a:xfrm>
                <a:off x="4005232" y="4896381"/>
                <a:ext cx="1512000" cy="1440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テキスト ボックス 106"/>
              <p:cNvSpPr txBox="1"/>
              <p:nvPr/>
            </p:nvSpPr>
            <p:spPr>
              <a:xfrm>
                <a:off x="4381161" y="4860659"/>
                <a:ext cx="546272" cy="236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i="1" dirty="0" smtClean="0">
                    <a:latin typeface="Arial" panose="020B0604020202020204" pitchFamily="34" charset="0"/>
                  </a:rPr>
                  <a:t>ACT</a:t>
                </a:r>
                <a:r>
                  <a:rPr kumimoji="1" lang="en-US" altLang="ja-JP" sz="800" dirty="0" smtClean="0">
                    <a:latin typeface="Arial" panose="020B0604020202020204" pitchFamily="34" charset="0"/>
                  </a:rPr>
                  <a:t>T</a:t>
                </a:r>
                <a:endParaRPr kumimoji="1" lang="ja-JP" altLang="en-US" sz="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0" name="ホームベース 109"/>
              <p:cNvSpPr/>
              <p:nvPr/>
            </p:nvSpPr>
            <p:spPr>
              <a:xfrm>
                <a:off x="1340768" y="4896381"/>
                <a:ext cx="1026000" cy="144000"/>
              </a:xfrm>
              <a:prstGeom prst="homePlat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テキスト ボックス 110"/>
              <p:cNvSpPr txBox="1"/>
              <p:nvPr/>
            </p:nvSpPr>
            <p:spPr>
              <a:xfrm>
                <a:off x="1509682" y="4860659"/>
                <a:ext cx="648210" cy="236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i="1" dirty="0" smtClean="0">
                    <a:latin typeface="Arial" panose="020B0604020202020204" pitchFamily="34" charset="0"/>
                  </a:rPr>
                  <a:t>TUB</a:t>
                </a:r>
                <a:r>
                  <a:rPr kumimoji="1" lang="en-US" altLang="ja-JP" sz="800" dirty="0" smtClean="0">
                    <a:latin typeface="Arial" panose="020B0604020202020204" pitchFamily="34" charset="0"/>
                  </a:rPr>
                  <a:t>P</a:t>
                </a:r>
                <a:endParaRPr kumimoji="1" lang="ja-JP" altLang="en-US" sz="8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2380249" y="4896381"/>
                <a:ext cx="1620002" cy="144000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テキスト ボックス 114"/>
              <p:cNvSpPr txBox="1"/>
              <p:nvPr/>
            </p:nvSpPr>
            <p:spPr>
              <a:xfrm>
                <a:off x="2695883" y="4860659"/>
                <a:ext cx="890393" cy="236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i="1" dirty="0" err="1" smtClean="0">
                    <a:latin typeface="Arial" panose="020B0604020202020204" pitchFamily="34" charset="0"/>
                  </a:rPr>
                  <a:t>cPeUMPS</a:t>
                </a:r>
                <a:endParaRPr kumimoji="1" lang="ja-JP" altLang="en-US" sz="800" i="1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39" name="グループ化 138"/>
            <p:cNvGrpSpPr/>
            <p:nvPr/>
          </p:nvGrpSpPr>
          <p:grpSpPr>
            <a:xfrm>
              <a:off x="1087200" y="4864878"/>
              <a:ext cx="558502" cy="304146"/>
              <a:chOff x="1052736" y="4864878"/>
              <a:chExt cx="558502" cy="304146"/>
            </a:xfrm>
          </p:grpSpPr>
          <p:sp>
            <p:nvSpPr>
              <p:cNvPr id="137" name="テキスト ボックス 136"/>
              <p:cNvSpPr txBox="1"/>
              <p:nvPr/>
            </p:nvSpPr>
            <p:spPr>
              <a:xfrm>
                <a:off x="1052736" y="4864878"/>
                <a:ext cx="558502" cy="2492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HindIII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8" name="直線コネクタ 137"/>
              <p:cNvCxnSpPr/>
              <p:nvPr/>
            </p:nvCxnSpPr>
            <p:spPr>
              <a:xfrm flipH="1" flipV="1">
                <a:off x="1303564" y="5060142"/>
                <a:ext cx="0" cy="1088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" name="グループ化 142"/>
            <p:cNvGrpSpPr/>
            <p:nvPr/>
          </p:nvGrpSpPr>
          <p:grpSpPr>
            <a:xfrm>
              <a:off x="5283102" y="4864878"/>
              <a:ext cx="460227" cy="305149"/>
              <a:chOff x="3849033" y="2728133"/>
              <a:chExt cx="460227" cy="305149"/>
            </a:xfrm>
          </p:grpSpPr>
          <p:sp>
            <p:nvSpPr>
              <p:cNvPr id="141" name="テキスト ボックス 140"/>
              <p:cNvSpPr txBox="1"/>
              <p:nvPr/>
            </p:nvSpPr>
            <p:spPr>
              <a:xfrm>
                <a:off x="3849033" y="2728133"/>
                <a:ext cx="460227" cy="249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KpnI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2" name="直線コネクタ 141"/>
              <p:cNvCxnSpPr/>
              <p:nvPr/>
            </p:nvCxnSpPr>
            <p:spPr>
              <a:xfrm flipH="1" flipV="1">
                <a:off x="4080000" y="2924400"/>
                <a:ext cx="0" cy="1088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7" name="直線矢印コネクタ 156"/>
          <p:cNvCxnSpPr/>
          <p:nvPr/>
        </p:nvCxnSpPr>
        <p:spPr>
          <a:xfrm>
            <a:off x="1646036" y="3982574"/>
            <a:ext cx="155610" cy="0"/>
          </a:xfrm>
          <a:prstGeom prst="straightConnector1">
            <a:avLst/>
          </a:prstGeom>
          <a:ln w="12700">
            <a:solidFill>
              <a:schemeClr val="tx1"/>
            </a:solidFill>
            <a:round/>
            <a:headEnd type="none" w="med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矢印コネクタ 157"/>
          <p:cNvCxnSpPr/>
          <p:nvPr/>
        </p:nvCxnSpPr>
        <p:spPr>
          <a:xfrm flipH="1">
            <a:off x="5040000" y="3982574"/>
            <a:ext cx="155610" cy="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round/>
            <a:headEnd type="none" w="med" len="med"/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テキスト ボックス 164"/>
          <p:cNvSpPr txBox="1"/>
          <p:nvPr/>
        </p:nvSpPr>
        <p:spPr>
          <a:xfrm>
            <a:off x="1183946" y="2592000"/>
            <a:ext cx="1184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Overlap regions with 5’ </a:t>
            </a:r>
            <a:r>
              <a:rPr kumimoji="1" lang="en-US" altLang="ja-JP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cPeUMPS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3956599" y="2592000"/>
            <a:ext cx="102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Overlap regions with 3’ </a:t>
            </a:r>
            <a:r>
              <a:rPr kumimoji="1" lang="en-US" altLang="ja-JP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TUB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52752" y="1640632"/>
            <a:ext cx="5148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err="1" smtClean="0"/>
              <a:t>Ptub_F</a:t>
            </a:r>
            <a:endParaRPr kumimoji="1" lang="ja-JP" altLang="en-US" sz="900" dirty="0"/>
          </a:p>
        </p:txBody>
      </p:sp>
      <p:sp>
        <p:nvSpPr>
          <p:cNvPr id="36" name="円/楕円 35"/>
          <p:cNvSpPr/>
          <p:nvPr/>
        </p:nvSpPr>
        <p:spPr>
          <a:xfrm>
            <a:off x="2892613" y="5459928"/>
            <a:ext cx="1080000" cy="10800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コネクタ 50"/>
          <p:cNvCxnSpPr>
            <a:stCxn id="36" idx="0"/>
          </p:cNvCxnSpPr>
          <p:nvPr/>
        </p:nvCxnSpPr>
        <p:spPr>
          <a:xfrm flipH="1" flipV="1">
            <a:off x="1636844" y="4814520"/>
            <a:ext cx="1795769" cy="6454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2852936" y="5876817"/>
            <a:ext cx="1143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pBluescript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II </a:t>
            </a:r>
            <a:r>
              <a:rPr kumimoji="1" lang="en-US" altLang="ja-JP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sk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(+)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83319" y="6541366"/>
            <a:ext cx="3985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Cloning into </a:t>
            </a:r>
            <a:r>
              <a:rPr kumimoji="1" lang="en-US" altLang="ja-JP" sz="1200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pBluescript</a:t>
            </a:r>
            <a:r>
              <a:rPr kumimoji="1" lang="en-US" altLang="ja-JP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II </a:t>
            </a:r>
            <a:r>
              <a:rPr lang="en-US" altLang="ja-JP" sz="1200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sk</a:t>
            </a:r>
            <a:r>
              <a:rPr lang="en-US" altLang="ja-JP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(+) to </a:t>
            </a:r>
            <a:r>
              <a:rPr kumimoji="1" lang="en-US" altLang="ja-JP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construction of pUT1</a:t>
            </a:r>
            <a:endParaRPr kumimoji="1" lang="ja-JP" altLang="en-US" sz="1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 flipV="1">
            <a:off x="3446510" y="4800615"/>
            <a:ext cx="1796400" cy="644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グループ化 71"/>
          <p:cNvGrpSpPr/>
          <p:nvPr/>
        </p:nvGrpSpPr>
        <p:grpSpPr>
          <a:xfrm>
            <a:off x="3672665" y="1499795"/>
            <a:ext cx="548423" cy="215444"/>
            <a:chOff x="3738832" y="1499795"/>
            <a:chExt cx="548423" cy="215444"/>
          </a:xfrm>
        </p:grpSpPr>
        <p:cxnSp>
          <p:nvCxnSpPr>
            <p:cNvPr id="25" name="直線矢印コネクタ 24"/>
            <p:cNvCxnSpPr/>
            <p:nvPr/>
          </p:nvCxnSpPr>
          <p:spPr>
            <a:xfrm flipH="1">
              <a:off x="3738832" y="1641170"/>
              <a:ext cx="155610" cy="0"/>
            </a:xfrm>
            <a:prstGeom prst="straightConnector1">
              <a:avLst/>
            </a:prstGeom>
            <a:ln w="12700">
              <a:solidFill>
                <a:schemeClr val="bg2">
                  <a:lumMod val="50000"/>
                </a:schemeClr>
              </a:solidFill>
              <a:round/>
              <a:headEnd type="none" w="med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テキスト ボックス 118"/>
            <p:cNvSpPr txBox="1"/>
            <p:nvPr/>
          </p:nvSpPr>
          <p:spPr>
            <a:xfrm>
              <a:off x="3889389" y="1499795"/>
              <a:ext cx="3978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KpnI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直線コネクタ 65"/>
            <p:cNvCxnSpPr/>
            <p:nvPr/>
          </p:nvCxnSpPr>
          <p:spPr>
            <a:xfrm flipV="1">
              <a:off x="3895728" y="1543971"/>
              <a:ext cx="90000" cy="97199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グループ化 72"/>
          <p:cNvGrpSpPr/>
          <p:nvPr/>
        </p:nvGrpSpPr>
        <p:grpSpPr>
          <a:xfrm>
            <a:off x="411340" y="1502206"/>
            <a:ext cx="604059" cy="215444"/>
            <a:chOff x="477507" y="1502206"/>
            <a:chExt cx="604059" cy="215444"/>
          </a:xfrm>
        </p:grpSpPr>
        <p:cxnSp>
          <p:nvCxnSpPr>
            <p:cNvPr id="21" name="直線矢印コネクタ 20"/>
            <p:cNvCxnSpPr/>
            <p:nvPr/>
          </p:nvCxnSpPr>
          <p:spPr>
            <a:xfrm>
              <a:off x="925956" y="1641170"/>
              <a:ext cx="15561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round/>
              <a:headEnd type="none" w="med" len="med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477507" y="1502206"/>
              <a:ext cx="4828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HindIII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1" name="直線コネクタ 70"/>
            <p:cNvCxnSpPr/>
            <p:nvPr/>
          </p:nvCxnSpPr>
          <p:spPr>
            <a:xfrm flipH="1" flipV="1">
              <a:off x="836712" y="1543971"/>
              <a:ext cx="89245" cy="9850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テキスト ボックス 178"/>
          <p:cNvSpPr txBox="1"/>
          <p:nvPr/>
        </p:nvSpPr>
        <p:spPr>
          <a:xfrm>
            <a:off x="1330297" y="1640632"/>
            <a:ext cx="938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Ptub_R_Umps5′</a:t>
            </a:r>
            <a:endParaRPr kumimoji="1" lang="ja-JP" altLang="en-US" sz="900" dirty="0"/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2142133" y="1640632"/>
            <a:ext cx="938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Umps3′_Tact_F</a:t>
            </a:r>
            <a:endParaRPr kumimoji="1" lang="ja-JP" altLang="en-US" sz="900" dirty="0"/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3508844" y="1640632"/>
            <a:ext cx="5020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err="1"/>
              <a:t>Tact_R</a:t>
            </a:r>
            <a:endParaRPr kumimoji="1" lang="ja-JP" altLang="en-US" sz="900" dirty="0"/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4208375" y="1640632"/>
            <a:ext cx="11224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Ptub3′_Umps_CDRF</a:t>
            </a:r>
            <a:endParaRPr kumimoji="1" lang="ja-JP" altLang="en-US" sz="900" dirty="0"/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5373216" y="1640632"/>
            <a:ext cx="11224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Umps_CDRR_Tact5′</a:t>
            </a:r>
            <a:endParaRPr kumimoji="1" lang="ja-JP" altLang="en-US" sz="900" dirty="0"/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2365941" y="2592000"/>
            <a:ext cx="11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Overlap regions with 3’ </a:t>
            </a:r>
            <a:r>
              <a:rPr kumimoji="1" lang="en-US" altLang="ja-JP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cPeUMPS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338356" y="2592000"/>
            <a:ext cx="101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Overlap regions with </a:t>
            </a:r>
            <a:r>
              <a:rPr kumimoji="1" lang="en-US" altLang="ja-JP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5’ ACT</a:t>
            </a:r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1473955" y="3960000"/>
            <a:ext cx="5148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err="1" smtClean="0"/>
              <a:t>Ptub_F</a:t>
            </a:r>
            <a:endParaRPr kumimoji="1" lang="ja-JP" altLang="en-US" sz="900" dirty="0"/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4871155" y="3960000"/>
            <a:ext cx="5020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err="1"/>
              <a:t>Tact_R</a:t>
            </a:r>
            <a:endParaRPr kumimoji="1" lang="ja-JP" altLang="en-US" sz="900" dirty="0"/>
          </a:p>
        </p:txBody>
      </p:sp>
      <p:cxnSp>
        <p:nvCxnSpPr>
          <p:cNvPr id="37" name="直線矢印コネクタ 36"/>
          <p:cNvCxnSpPr/>
          <p:nvPr/>
        </p:nvCxnSpPr>
        <p:spPr>
          <a:xfrm flipV="1">
            <a:off x="1892092" y="2504744"/>
            <a:ext cx="0" cy="108000"/>
          </a:xfrm>
          <a:prstGeom prst="straightConnector1">
            <a:avLst/>
          </a:prstGeom>
          <a:ln w="6350">
            <a:solidFill>
              <a:schemeClr val="tx1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矢印コネクタ 154"/>
          <p:cNvCxnSpPr/>
          <p:nvPr/>
        </p:nvCxnSpPr>
        <p:spPr>
          <a:xfrm flipV="1">
            <a:off x="2636912" y="2504744"/>
            <a:ext cx="0" cy="108000"/>
          </a:xfrm>
          <a:prstGeom prst="straightConnector1">
            <a:avLst/>
          </a:prstGeom>
          <a:ln w="6350">
            <a:solidFill>
              <a:schemeClr val="tx1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矢印コネクタ 155"/>
          <p:cNvCxnSpPr/>
          <p:nvPr/>
        </p:nvCxnSpPr>
        <p:spPr>
          <a:xfrm flipV="1">
            <a:off x="4365104" y="2504744"/>
            <a:ext cx="0" cy="108000"/>
          </a:xfrm>
          <a:prstGeom prst="straightConnector1">
            <a:avLst/>
          </a:prstGeom>
          <a:ln w="6350">
            <a:solidFill>
              <a:schemeClr val="tx1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矢印コネクタ 158"/>
          <p:cNvCxnSpPr/>
          <p:nvPr/>
        </p:nvCxnSpPr>
        <p:spPr>
          <a:xfrm flipV="1">
            <a:off x="5832000" y="2504744"/>
            <a:ext cx="0" cy="108000"/>
          </a:xfrm>
          <a:prstGeom prst="straightConnector1">
            <a:avLst/>
          </a:prstGeom>
          <a:ln w="6350">
            <a:solidFill>
              <a:schemeClr val="tx1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338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9277</TotalTime>
  <Words>87</Words>
  <Application>Microsoft Office PowerPoint</Application>
  <PresentationFormat>A4 210 x 297 mm</PresentationFormat>
  <Paragraphs>40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Yuki Kasai</dc:creator>
  <cp:lastModifiedBy>Yuki Kasai</cp:lastModifiedBy>
  <cp:revision>114</cp:revision>
  <cp:lastPrinted>2015-01-23T12:36:40Z</cp:lastPrinted>
  <dcterms:created xsi:type="dcterms:W3CDTF">2014-12-23T05:03:23Z</dcterms:created>
  <dcterms:modified xsi:type="dcterms:W3CDTF">2015-05-28T04:09:34Z</dcterms:modified>
</cp:coreProperties>
</file>