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519" autoAdjust="0"/>
    <p:restoredTop sz="98073" autoAdjust="0"/>
  </p:normalViewPr>
  <p:slideViewPr>
    <p:cSldViewPr snapToGrid="0" snapToObjects="1">
      <p:cViewPr varScale="1">
        <p:scale>
          <a:sx n="91" d="100"/>
          <a:sy n="91" d="100"/>
        </p:scale>
        <p:origin x="-11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Time%20Machine%20Backups:Ignazio%20ultimo%20back%20up%20CAGT%2010-22-14:Ignazio:Vaccine%20K562:CMV%20CTL:CMV%20CTL%20K562+LC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Time%20Machine%20Backups:Ignazio%20ultimo%20back%20up%20CAGT%2010-22-14:Ignazio:Vaccine%20K562:CMV%20CTL:CMV%20CTL%20K562+LC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Time%20Machine%20Backups:Ignazio%20ultimo%20back%20up%20CAGT%2010-22-14:Ignazio:Vaccine%20K562:CMV%20CTL:CMV%20CTL%20K562+LC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Time%20Machine%20Backups:Ignazio%20ultimo%20back%20up%20CAGT%2010-22-14:Ignazio:Vaccine%20K562:CMV%20CTL:CMV%20CTL%20K562+LC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'Cyto summary'!$B$3:$W$3</c:f>
              <c:strCache>
                <c:ptCount val="1"/>
                <c:pt idx="0">
                  <c:v>CAR-40/OX/65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summary'!$B$15:$E$15</c:f>
                <c:numCache>
                  <c:formatCode>General</c:formatCode>
                  <c:ptCount val="4"/>
                  <c:pt idx="0">
                    <c:v>4.4095855184409771</c:v>
                  </c:pt>
                  <c:pt idx="1">
                    <c:v>5.0442486501405188</c:v>
                  </c:pt>
                  <c:pt idx="2">
                    <c:v>0.85391256382996461</c:v>
                  </c:pt>
                  <c:pt idx="3">
                    <c:v>4.7749345545253208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'Cyto summary'!$H$5:$K$5</c:f>
              <c:strCache>
                <c:ptCount val="4"/>
                <c:pt idx="0">
                  <c:v>CHLA 255</c:v>
                </c:pt>
                <c:pt idx="1">
                  <c:v>Raji</c:v>
                </c:pt>
                <c:pt idx="2">
                  <c:v>PHB-irr</c:v>
                </c:pt>
                <c:pt idx="3">
                  <c:v>PHB-pp65</c:v>
                </c:pt>
              </c:strCache>
            </c:strRef>
          </c:cat>
          <c:val>
            <c:numRef>
              <c:f>'Cyto summary'!$B$13:$E$13</c:f>
              <c:numCache>
                <c:formatCode>0</c:formatCode>
                <c:ptCount val="4"/>
                <c:pt idx="0">
                  <c:v>75.666666666666671</c:v>
                </c:pt>
                <c:pt idx="1">
                  <c:v>15.33333333333333</c:v>
                </c:pt>
                <c:pt idx="2">
                  <c:v>1.75</c:v>
                </c:pt>
                <c:pt idx="3">
                  <c:v>65</c:v>
                </c:pt>
              </c:numCache>
            </c:numRef>
          </c:val>
        </c:ser>
        <c:ser>
          <c:idx val="1"/>
          <c:order val="1"/>
          <c:tx>
            <c:strRef>
              <c:f>'Cyto summary'!$B$19:$W$19</c:f>
              <c:strCache>
                <c:ptCount val="1"/>
                <c:pt idx="0">
                  <c:v>CAR-40/OX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summary'!$B$31:$E$31</c:f>
                <c:numCache>
                  <c:formatCode>General</c:formatCode>
                  <c:ptCount val="4"/>
                  <c:pt idx="0">
                    <c:v>15.982629459649152</c:v>
                  </c:pt>
                  <c:pt idx="1">
                    <c:v>4.5092497528229059</c:v>
                  </c:pt>
                  <c:pt idx="2">
                    <c:v>1.683250823060348</c:v>
                  </c:pt>
                  <c:pt idx="3">
                    <c:v>9.2195444572928871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'Cyto summary'!$B$29:$E$29</c:f>
              <c:numCache>
                <c:formatCode>0</c:formatCode>
                <c:ptCount val="4"/>
                <c:pt idx="0">
                  <c:v>69.333333333333258</c:v>
                </c:pt>
                <c:pt idx="1">
                  <c:v>26</c:v>
                </c:pt>
                <c:pt idx="2">
                  <c:v>2</c:v>
                </c:pt>
                <c:pt idx="3">
                  <c:v>43.5</c:v>
                </c:pt>
              </c:numCache>
            </c:numRef>
          </c:val>
        </c:ser>
        <c:ser>
          <c:idx val="2"/>
          <c:order val="2"/>
          <c:tx>
            <c:strRef>
              <c:f>'Cyto summary'!$B$35:$W$35</c:f>
              <c:strCache>
                <c:ptCount val="1"/>
                <c:pt idx="0">
                  <c:v>CAR-65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summary'!$B$47:$E$47</c:f>
                <c:numCache>
                  <c:formatCode>General</c:formatCode>
                  <c:ptCount val="4"/>
                  <c:pt idx="0">
                    <c:v>15.5</c:v>
                  </c:pt>
                  <c:pt idx="1">
                    <c:v>2</c:v>
                  </c:pt>
                  <c:pt idx="2">
                    <c:v>1</c:v>
                  </c:pt>
                  <c:pt idx="3">
                    <c:v>6.4377359719426526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'Cyto summary'!$B$45:$E$45</c:f>
              <c:numCache>
                <c:formatCode>0</c:formatCode>
                <c:ptCount val="4"/>
                <c:pt idx="0">
                  <c:v>59.5</c:v>
                </c:pt>
                <c:pt idx="1">
                  <c:v>14</c:v>
                </c:pt>
                <c:pt idx="2">
                  <c:v>1</c:v>
                </c:pt>
                <c:pt idx="3">
                  <c:v>33.333333333333343</c:v>
                </c:pt>
              </c:numCache>
            </c:numRef>
          </c:val>
        </c:ser>
        <c:axId val="74220672"/>
        <c:axId val="74222208"/>
      </c:barChart>
      <c:catAx>
        <c:axId val="74220672"/>
        <c:scaling>
          <c:orientation val="minMax"/>
        </c:scaling>
        <c:axPos val="b"/>
        <c:tickLblPos val="none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800">
                <a:ln>
                  <a:solidFill>
                    <a:sysClr val="windowText" lastClr="000000"/>
                  </a:solidFill>
                </a:ln>
              </a:defRPr>
            </a:pPr>
            <a:endParaRPr lang="en-US"/>
          </a:p>
        </c:txPr>
        <c:crossAx val="74222208"/>
        <c:crosses val="autoZero"/>
        <c:auto val="1"/>
        <c:lblAlgn val="ctr"/>
        <c:lblOffset val="100"/>
      </c:catAx>
      <c:valAx>
        <c:axId val="74222208"/>
        <c:scaling>
          <c:orientation val="minMax"/>
          <c:max val="100"/>
        </c:scaling>
        <c:axPos val="l"/>
        <c:numFmt formatCode="0" sourceLinked="1"/>
        <c:tickLblPos val="none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800">
                <a:ln w="12700">
                  <a:solidFill>
                    <a:sysClr val="windowText" lastClr="000000"/>
                  </a:solidFill>
                </a:ln>
              </a:defRPr>
            </a:pPr>
            <a:endParaRPr lang="en-US"/>
          </a:p>
        </c:txPr>
        <c:crossAx val="74220672"/>
        <c:crosses val="autoZero"/>
        <c:crossBetween val="between"/>
        <c:majorUnit val="20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'Cyto summary'!$B$3:$W$3</c:f>
              <c:strCache>
                <c:ptCount val="1"/>
                <c:pt idx="0">
                  <c:v>CAR-40/OX/65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summary'!$H$15:$K$15</c:f>
                <c:numCache>
                  <c:formatCode>General</c:formatCode>
                  <c:ptCount val="4"/>
                  <c:pt idx="0">
                    <c:v>14.402931800312206</c:v>
                  </c:pt>
                  <c:pt idx="1">
                    <c:v>3.4641016151377584</c:v>
                  </c:pt>
                  <c:pt idx="2">
                    <c:v>1.190238071423811</c:v>
                  </c:pt>
                  <c:pt idx="3">
                    <c:v>3.3665016461206942</c:v>
                  </c:pt>
                </c:numCache>
              </c:numRef>
            </c:plus>
            <c:minus>
              <c:numRef>
                <c:f>'Cyto summary'!$F$56</c:f>
                <c:numCache>
                  <c:formatCode>General</c:formatCode>
                  <c:ptCount val="1"/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'Cyto summary'!$H$5:$K$5</c:f>
              <c:strCache>
                <c:ptCount val="4"/>
                <c:pt idx="0">
                  <c:v>CHLA 255</c:v>
                </c:pt>
                <c:pt idx="1">
                  <c:v>Raji</c:v>
                </c:pt>
                <c:pt idx="2">
                  <c:v>PHB-irr</c:v>
                </c:pt>
                <c:pt idx="3">
                  <c:v>PHB-pp65</c:v>
                </c:pt>
              </c:strCache>
            </c:strRef>
          </c:cat>
          <c:val>
            <c:numRef>
              <c:f>'Cyto summary'!$H$13:$K$13</c:f>
              <c:numCache>
                <c:formatCode>0</c:formatCode>
                <c:ptCount val="4"/>
                <c:pt idx="0">
                  <c:v>63.333333333333343</c:v>
                </c:pt>
                <c:pt idx="1">
                  <c:v>11</c:v>
                </c:pt>
                <c:pt idx="2">
                  <c:v>2.5</c:v>
                </c:pt>
                <c:pt idx="3">
                  <c:v>59</c:v>
                </c:pt>
              </c:numCache>
            </c:numRef>
          </c:val>
        </c:ser>
        <c:ser>
          <c:idx val="1"/>
          <c:order val="1"/>
          <c:tx>
            <c:strRef>
              <c:f>'Cyto summary'!$B$19:$W$19</c:f>
              <c:strCache>
                <c:ptCount val="1"/>
                <c:pt idx="0">
                  <c:v>CAR-40/OX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summary'!$H$31:$K$31</c:f>
                <c:numCache>
                  <c:formatCode>General</c:formatCode>
                  <c:ptCount val="4"/>
                  <c:pt idx="0">
                    <c:v>16.596519046006129</c:v>
                  </c:pt>
                  <c:pt idx="1">
                    <c:v>4.333333333333341</c:v>
                  </c:pt>
                  <c:pt idx="2">
                    <c:v>1.0307764064044138</c:v>
                  </c:pt>
                  <c:pt idx="3">
                    <c:v>7.1574553206196487</c:v>
                  </c:pt>
                </c:numCache>
              </c:numRef>
            </c:plus>
            <c:minus>
              <c:numRef>
                <c:f>'Cyto summary'!$F$56</c:f>
                <c:numCache>
                  <c:formatCode>General</c:formatCode>
                  <c:ptCount val="1"/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val>
            <c:numRef>
              <c:f>'Cyto summary'!$H$29:$K$29</c:f>
              <c:numCache>
                <c:formatCode>0</c:formatCode>
                <c:ptCount val="4"/>
                <c:pt idx="0">
                  <c:v>55.333333333333343</c:v>
                </c:pt>
                <c:pt idx="1">
                  <c:v>16.333333333333279</c:v>
                </c:pt>
                <c:pt idx="2">
                  <c:v>1.75</c:v>
                </c:pt>
                <c:pt idx="3">
                  <c:v>31.25</c:v>
                </c:pt>
              </c:numCache>
            </c:numRef>
          </c:val>
        </c:ser>
        <c:ser>
          <c:idx val="2"/>
          <c:order val="2"/>
          <c:tx>
            <c:strRef>
              <c:f>'Cyto summary'!$B$35:$W$35</c:f>
              <c:strCache>
                <c:ptCount val="1"/>
                <c:pt idx="0">
                  <c:v>CAR-65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summary'!$H$47:$K$47</c:f>
                <c:numCache>
                  <c:formatCode>General</c:formatCode>
                  <c:ptCount val="4"/>
                  <c:pt idx="0">
                    <c:v>16.50252505931542</c:v>
                  </c:pt>
                  <c:pt idx="1">
                    <c:v>7.8102496759066584</c:v>
                  </c:pt>
                  <c:pt idx="2">
                    <c:v>1.5</c:v>
                  </c:pt>
                  <c:pt idx="3">
                    <c:v>6.1779176642835445</c:v>
                  </c:pt>
                </c:numCache>
              </c:numRef>
            </c:plus>
            <c:minus>
              <c:numRef>
                <c:f>'Cyto summary'!$F$56</c:f>
                <c:numCache>
                  <c:formatCode>General</c:formatCode>
                  <c:ptCount val="1"/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val>
            <c:numRef>
              <c:f>'Cyto summary'!$H$45:$K$45</c:f>
              <c:numCache>
                <c:formatCode>0</c:formatCode>
                <c:ptCount val="4"/>
                <c:pt idx="0">
                  <c:v>56</c:v>
                </c:pt>
                <c:pt idx="1">
                  <c:v>18</c:v>
                </c:pt>
                <c:pt idx="2">
                  <c:v>1.5</c:v>
                </c:pt>
                <c:pt idx="3">
                  <c:v>30</c:v>
                </c:pt>
              </c:numCache>
            </c:numRef>
          </c:val>
        </c:ser>
        <c:axId val="84289024"/>
        <c:axId val="84290560"/>
      </c:barChart>
      <c:catAx>
        <c:axId val="84289024"/>
        <c:scaling>
          <c:orientation val="minMax"/>
        </c:scaling>
        <c:axPos val="b"/>
        <c:tickLblPos val="none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800">
                <a:ln>
                  <a:solidFill>
                    <a:sysClr val="windowText" lastClr="000000"/>
                  </a:solidFill>
                </a:ln>
              </a:defRPr>
            </a:pPr>
            <a:endParaRPr lang="en-US"/>
          </a:p>
        </c:txPr>
        <c:crossAx val="84290560"/>
        <c:crosses val="autoZero"/>
        <c:auto val="1"/>
        <c:lblAlgn val="ctr"/>
        <c:lblOffset val="100"/>
      </c:catAx>
      <c:valAx>
        <c:axId val="84290560"/>
        <c:scaling>
          <c:orientation val="minMax"/>
          <c:max val="100"/>
        </c:scaling>
        <c:axPos val="l"/>
        <c:numFmt formatCode="0" sourceLinked="1"/>
        <c:tickLblPos val="none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800">
                <a:ln w="12700">
                  <a:solidFill>
                    <a:sysClr val="windowText" lastClr="000000"/>
                  </a:solidFill>
                </a:ln>
              </a:defRPr>
            </a:pPr>
            <a:endParaRPr lang="en-US"/>
          </a:p>
        </c:txPr>
        <c:crossAx val="84289024"/>
        <c:crosses val="autoZero"/>
        <c:crossBetween val="between"/>
        <c:majorUnit val="20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'Cyto summary'!$B$3:$W$3</c:f>
              <c:strCache>
                <c:ptCount val="1"/>
                <c:pt idx="0">
                  <c:v>CAR-40/OX/65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summary'!$H$15:$K$15</c:f>
                <c:numCache>
                  <c:formatCode>General</c:formatCode>
                  <c:ptCount val="4"/>
                  <c:pt idx="0">
                    <c:v>14.402931800312206</c:v>
                  </c:pt>
                  <c:pt idx="1">
                    <c:v>3.4641016151377584</c:v>
                  </c:pt>
                  <c:pt idx="2">
                    <c:v>1.190238071423811</c:v>
                  </c:pt>
                  <c:pt idx="3">
                    <c:v>3.3665016461206942</c:v>
                  </c:pt>
                </c:numCache>
              </c:numRef>
            </c:plus>
            <c:minus>
              <c:numRef>
                <c:f>'Cyto summary'!$F$56</c:f>
                <c:numCache>
                  <c:formatCode>General</c:formatCode>
                  <c:ptCount val="1"/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'Cyto summary'!$H$5:$K$5</c:f>
              <c:strCache>
                <c:ptCount val="4"/>
                <c:pt idx="0">
                  <c:v>CHLA 255</c:v>
                </c:pt>
                <c:pt idx="1">
                  <c:v>Raji</c:v>
                </c:pt>
                <c:pt idx="2">
                  <c:v>PHB-irr</c:v>
                </c:pt>
                <c:pt idx="3">
                  <c:v>PHB-pp65</c:v>
                </c:pt>
              </c:strCache>
            </c:strRef>
          </c:cat>
          <c:val>
            <c:numRef>
              <c:f>'Cyto summary'!$N$13:$Q$13</c:f>
              <c:numCache>
                <c:formatCode>0</c:formatCode>
                <c:ptCount val="4"/>
                <c:pt idx="0">
                  <c:v>47.666666666666544</c:v>
                </c:pt>
                <c:pt idx="1">
                  <c:v>7</c:v>
                </c:pt>
                <c:pt idx="2">
                  <c:v>2.25</c:v>
                </c:pt>
                <c:pt idx="3">
                  <c:v>50.25</c:v>
                </c:pt>
              </c:numCache>
            </c:numRef>
          </c:val>
        </c:ser>
        <c:ser>
          <c:idx val="1"/>
          <c:order val="1"/>
          <c:tx>
            <c:strRef>
              <c:f>'Cyto summary'!$B$19:$W$19</c:f>
              <c:strCache>
                <c:ptCount val="1"/>
                <c:pt idx="0">
                  <c:v>CAR-40/OX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summary'!$H$31:$K$31</c:f>
                <c:numCache>
                  <c:formatCode>General</c:formatCode>
                  <c:ptCount val="4"/>
                  <c:pt idx="0">
                    <c:v>16.596519046006129</c:v>
                  </c:pt>
                  <c:pt idx="1">
                    <c:v>4.333333333333341</c:v>
                  </c:pt>
                  <c:pt idx="2">
                    <c:v>1.0307764064044138</c:v>
                  </c:pt>
                  <c:pt idx="3">
                    <c:v>7.1574553206196487</c:v>
                  </c:pt>
                </c:numCache>
              </c:numRef>
            </c:plus>
            <c:minus>
              <c:numRef>
                <c:f>'Cyto summary'!$F$56</c:f>
                <c:numCache>
                  <c:formatCode>General</c:formatCode>
                  <c:ptCount val="1"/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val>
            <c:numRef>
              <c:f>'Cyto summary'!$N$29:$Q$29</c:f>
              <c:numCache>
                <c:formatCode>0</c:formatCode>
                <c:ptCount val="4"/>
                <c:pt idx="0">
                  <c:v>43</c:v>
                </c:pt>
                <c:pt idx="1">
                  <c:v>12.33333333333333</c:v>
                </c:pt>
                <c:pt idx="2">
                  <c:v>1</c:v>
                </c:pt>
                <c:pt idx="3">
                  <c:v>23.25</c:v>
                </c:pt>
              </c:numCache>
            </c:numRef>
          </c:val>
        </c:ser>
        <c:ser>
          <c:idx val="2"/>
          <c:order val="2"/>
          <c:tx>
            <c:strRef>
              <c:f>'Cyto summary'!$B$35:$W$35</c:f>
              <c:strCache>
                <c:ptCount val="1"/>
                <c:pt idx="0">
                  <c:v>CAR-65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summary'!$H$47:$K$47</c:f>
                <c:numCache>
                  <c:formatCode>General</c:formatCode>
                  <c:ptCount val="4"/>
                  <c:pt idx="0">
                    <c:v>16.50252505931542</c:v>
                  </c:pt>
                  <c:pt idx="1">
                    <c:v>7.8102496759066584</c:v>
                  </c:pt>
                  <c:pt idx="2">
                    <c:v>1.5</c:v>
                  </c:pt>
                  <c:pt idx="3">
                    <c:v>6.1779176642835445</c:v>
                  </c:pt>
                </c:numCache>
              </c:numRef>
            </c:plus>
            <c:minus>
              <c:numRef>
                <c:f>'Cyto summary'!$F$56</c:f>
                <c:numCache>
                  <c:formatCode>General</c:formatCode>
                  <c:ptCount val="1"/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val>
            <c:numRef>
              <c:f>'Cyto summary'!$N$45:$Q$45</c:f>
              <c:numCache>
                <c:formatCode>0</c:formatCode>
                <c:ptCount val="4"/>
                <c:pt idx="0">
                  <c:v>40.333333333333343</c:v>
                </c:pt>
                <c:pt idx="1">
                  <c:v>11.666666666666684</c:v>
                </c:pt>
                <c:pt idx="2">
                  <c:v>1.25</c:v>
                </c:pt>
                <c:pt idx="3">
                  <c:v>19.5</c:v>
                </c:pt>
              </c:numCache>
            </c:numRef>
          </c:val>
        </c:ser>
        <c:axId val="84366080"/>
        <c:axId val="84367616"/>
      </c:barChart>
      <c:catAx>
        <c:axId val="84366080"/>
        <c:scaling>
          <c:orientation val="minMax"/>
        </c:scaling>
        <c:axPos val="b"/>
        <c:tickLblPos val="none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800">
                <a:ln>
                  <a:solidFill>
                    <a:sysClr val="windowText" lastClr="000000"/>
                  </a:solidFill>
                </a:ln>
              </a:defRPr>
            </a:pPr>
            <a:endParaRPr lang="en-US"/>
          </a:p>
        </c:txPr>
        <c:crossAx val="84367616"/>
        <c:crosses val="autoZero"/>
        <c:auto val="1"/>
        <c:lblAlgn val="ctr"/>
        <c:lblOffset val="100"/>
      </c:catAx>
      <c:valAx>
        <c:axId val="84367616"/>
        <c:scaling>
          <c:orientation val="minMax"/>
          <c:max val="100"/>
        </c:scaling>
        <c:axPos val="l"/>
        <c:numFmt formatCode="0" sourceLinked="1"/>
        <c:tickLblPos val="none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800">
                <a:ln w="12700">
                  <a:solidFill>
                    <a:sysClr val="windowText" lastClr="000000"/>
                  </a:solidFill>
                </a:ln>
              </a:defRPr>
            </a:pPr>
            <a:endParaRPr lang="en-US"/>
          </a:p>
        </c:txPr>
        <c:crossAx val="84366080"/>
        <c:crosses val="autoZero"/>
        <c:crossBetween val="between"/>
        <c:majorUnit val="20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'Cyto summary'!$B$3:$W$3</c:f>
              <c:strCache>
                <c:ptCount val="1"/>
                <c:pt idx="0">
                  <c:v>CAR-40/OX/65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summary'!$H$15:$K$15</c:f>
                <c:numCache>
                  <c:formatCode>General</c:formatCode>
                  <c:ptCount val="4"/>
                  <c:pt idx="0">
                    <c:v>14.402931800312206</c:v>
                  </c:pt>
                  <c:pt idx="1">
                    <c:v>3.4641016151377584</c:v>
                  </c:pt>
                  <c:pt idx="2">
                    <c:v>1.190238071423811</c:v>
                  </c:pt>
                  <c:pt idx="3">
                    <c:v>3.3665016461206942</c:v>
                  </c:pt>
                </c:numCache>
              </c:numRef>
            </c:plus>
            <c:minus>
              <c:numRef>
                <c:f>'Cyto summary'!$F$56</c:f>
                <c:numCache>
                  <c:formatCode>General</c:formatCode>
                  <c:ptCount val="1"/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'Cyto summary'!$H$5:$K$5</c:f>
              <c:strCache>
                <c:ptCount val="4"/>
                <c:pt idx="0">
                  <c:v>CHLA 255</c:v>
                </c:pt>
                <c:pt idx="1">
                  <c:v>Raji</c:v>
                </c:pt>
                <c:pt idx="2">
                  <c:v>PHB-irr</c:v>
                </c:pt>
                <c:pt idx="3">
                  <c:v>PHB-pp65</c:v>
                </c:pt>
              </c:strCache>
            </c:strRef>
          </c:cat>
          <c:val>
            <c:numRef>
              <c:f>'Cyto summary'!$T$13:$W$13</c:f>
              <c:numCache>
                <c:formatCode>0</c:formatCode>
                <c:ptCount val="4"/>
                <c:pt idx="0">
                  <c:v>38</c:v>
                </c:pt>
                <c:pt idx="1">
                  <c:v>4.333333333333341</c:v>
                </c:pt>
                <c:pt idx="2">
                  <c:v>1.75</c:v>
                </c:pt>
                <c:pt idx="3">
                  <c:v>35</c:v>
                </c:pt>
              </c:numCache>
            </c:numRef>
          </c:val>
        </c:ser>
        <c:ser>
          <c:idx val="1"/>
          <c:order val="1"/>
          <c:tx>
            <c:strRef>
              <c:f>'Cyto summary'!$B$19:$W$19</c:f>
              <c:strCache>
                <c:ptCount val="1"/>
                <c:pt idx="0">
                  <c:v>CAR-40/OX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summary'!$H$31:$K$31</c:f>
                <c:numCache>
                  <c:formatCode>General</c:formatCode>
                  <c:ptCount val="4"/>
                  <c:pt idx="0">
                    <c:v>16.596519046006129</c:v>
                  </c:pt>
                  <c:pt idx="1">
                    <c:v>4.333333333333341</c:v>
                  </c:pt>
                  <c:pt idx="2">
                    <c:v>1.0307764064044138</c:v>
                  </c:pt>
                  <c:pt idx="3">
                    <c:v>7.1574553206196487</c:v>
                  </c:pt>
                </c:numCache>
              </c:numRef>
            </c:plus>
            <c:minus>
              <c:numRef>
                <c:f>'Cyto summary'!$F$56</c:f>
                <c:numCache>
                  <c:formatCode>General</c:formatCode>
                  <c:ptCount val="1"/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val>
            <c:numRef>
              <c:f>'Cyto summary'!$T$29:$W$29</c:f>
              <c:numCache>
                <c:formatCode>0</c:formatCode>
                <c:ptCount val="4"/>
                <c:pt idx="0">
                  <c:v>30.333333333333279</c:v>
                </c:pt>
                <c:pt idx="1">
                  <c:v>7</c:v>
                </c:pt>
                <c:pt idx="2">
                  <c:v>0</c:v>
                </c:pt>
                <c:pt idx="3">
                  <c:v>14</c:v>
                </c:pt>
              </c:numCache>
            </c:numRef>
          </c:val>
        </c:ser>
        <c:ser>
          <c:idx val="2"/>
          <c:order val="2"/>
          <c:tx>
            <c:strRef>
              <c:f>'Cyto summary'!$B$35:$W$35</c:f>
              <c:strCache>
                <c:ptCount val="1"/>
                <c:pt idx="0">
                  <c:v>CAR-65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'Cyto summary'!$H$47:$K$47</c:f>
                <c:numCache>
                  <c:formatCode>General</c:formatCode>
                  <c:ptCount val="4"/>
                  <c:pt idx="0">
                    <c:v>16.50252505931542</c:v>
                  </c:pt>
                  <c:pt idx="1">
                    <c:v>7.8102496759066584</c:v>
                  </c:pt>
                  <c:pt idx="2">
                    <c:v>1.5</c:v>
                  </c:pt>
                  <c:pt idx="3">
                    <c:v>6.1779176642835445</c:v>
                  </c:pt>
                </c:numCache>
              </c:numRef>
            </c:plus>
            <c:minus>
              <c:numRef>
                <c:f>'Cyto summary'!$F$56</c:f>
                <c:numCache>
                  <c:formatCode>General</c:formatCode>
                  <c:ptCount val="1"/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val>
            <c:numRef>
              <c:f>'Cyto summary'!$T$45:$W$45</c:f>
              <c:numCache>
                <c:formatCode>0</c:formatCode>
                <c:ptCount val="4"/>
                <c:pt idx="0">
                  <c:v>25.333333333333279</c:v>
                </c:pt>
                <c:pt idx="1">
                  <c:v>8.3333333333333357</c:v>
                </c:pt>
                <c:pt idx="2">
                  <c:v>0.5</c:v>
                </c:pt>
                <c:pt idx="3">
                  <c:v>9.75</c:v>
                </c:pt>
              </c:numCache>
            </c:numRef>
          </c:val>
        </c:ser>
        <c:axId val="84414464"/>
        <c:axId val="84416000"/>
      </c:barChart>
      <c:catAx>
        <c:axId val="84414464"/>
        <c:scaling>
          <c:orientation val="minMax"/>
        </c:scaling>
        <c:axPos val="b"/>
        <c:tickLblPos val="none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800">
                <a:ln>
                  <a:solidFill>
                    <a:sysClr val="windowText" lastClr="000000"/>
                  </a:solidFill>
                </a:ln>
              </a:defRPr>
            </a:pPr>
            <a:endParaRPr lang="en-US"/>
          </a:p>
        </c:txPr>
        <c:crossAx val="84416000"/>
        <c:crosses val="autoZero"/>
        <c:auto val="1"/>
        <c:lblAlgn val="ctr"/>
        <c:lblOffset val="100"/>
      </c:catAx>
      <c:valAx>
        <c:axId val="84416000"/>
        <c:scaling>
          <c:orientation val="minMax"/>
          <c:max val="100"/>
        </c:scaling>
        <c:axPos val="l"/>
        <c:numFmt formatCode="0" sourceLinked="1"/>
        <c:tickLblPos val="none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800">
                <a:ln w="12700">
                  <a:solidFill>
                    <a:sysClr val="windowText" lastClr="000000"/>
                  </a:solidFill>
                </a:ln>
              </a:defRPr>
            </a:pPr>
            <a:endParaRPr lang="en-US"/>
          </a:p>
        </c:txPr>
        <c:crossAx val="84414464"/>
        <c:crosses val="autoZero"/>
        <c:crossBetween val="between"/>
        <c:majorUnit val="20"/>
      </c:valAx>
    </c:plotArea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741791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96630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3192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12398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1243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620301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13523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1175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3899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90522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34240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D22F5-5993-4B4A-B21F-AE9FC7EAC7DA}" type="datetimeFigureOut">
              <a:rPr lang="en-US" smtClean="0"/>
              <a:pPr/>
              <a:t>1/16/2015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6505D-0394-5244-B1C4-FEA9818548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697472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92002142"/>
              </p:ext>
            </p:extLst>
          </p:nvPr>
        </p:nvGraphicFramePr>
        <p:xfrm>
          <a:off x="1897544" y="559264"/>
          <a:ext cx="2553030" cy="20116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40852"/>
                <a:gridCol w="1212178"/>
              </a:tblGrid>
              <a:tr h="4074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Type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Median Fluorescence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444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stimulation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2.7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FF">
                        <a:alpha val="20000"/>
                      </a:srgb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K/pp65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5.6</a:t>
                      </a:r>
                      <a:endParaRPr lang="en-GB" sz="12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660066"/>
                          </a:solidFill>
                          <a:latin typeface="Arial" pitchFamily="34" charset="0"/>
                          <a:cs typeface="Arial" pitchFamily="34" charset="0"/>
                        </a:rPr>
                        <a:t>K/OX40L/pp65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660066"/>
                          </a:solidFill>
                          <a:latin typeface="Arial" pitchFamily="34" charset="0"/>
                          <a:cs typeface="Arial" pitchFamily="34" charset="0"/>
                        </a:rPr>
                        <a:t>8.7</a:t>
                      </a:r>
                      <a:endParaRPr lang="en-GB" sz="1200" dirty="0">
                        <a:solidFill>
                          <a:srgbClr val="66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FF6600"/>
                          </a:solidFill>
                          <a:latin typeface="Arial" pitchFamily="34" charset="0"/>
                          <a:cs typeface="Arial" pitchFamily="34" charset="0"/>
                        </a:rPr>
                        <a:t>K/CD40L/pp65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6600"/>
                          </a:solidFill>
                          <a:latin typeface="Arial" pitchFamily="34" charset="0"/>
                          <a:cs typeface="Arial" pitchFamily="34" charset="0"/>
                        </a:rPr>
                        <a:t>27.9</a:t>
                      </a:r>
                      <a:endParaRPr lang="en-GB" sz="1200" dirty="0">
                        <a:solidFill>
                          <a:srgbClr val="FF66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40740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5500"/>
                          </a:solidFill>
                          <a:latin typeface="Arial" pitchFamily="34" charset="0"/>
                          <a:cs typeface="Arial" pitchFamily="34" charset="0"/>
                        </a:rPr>
                        <a:t>K/CD40L/OX40L/pp65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5500"/>
                          </a:solidFill>
                          <a:latin typeface="Arial" pitchFamily="34" charset="0"/>
                          <a:cs typeface="Arial" pitchFamily="34" charset="0"/>
                        </a:rPr>
                        <a:t>22.3</a:t>
                      </a:r>
                      <a:endParaRPr lang="en-GB" sz="1200" dirty="0">
                        <a:solidFill>
                          <a:srgbClr val="0055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9710" y="603834"/>
            <a:ext cx="1932191" cy="183466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0311" y="603834"/>
            <a:ext cx="1932191" cy="18346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1609" y="3029472"/>
            <a:ext cx="1932191" cy="183466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8412" y="3029472"/>
            <a:ext cx="1932191" cy="1834667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52078375"/>
              </p:ext>
            </p:extLst>
          </p:nvPr>
        </p:nvGraphicFramePr>
        <p:xfrm>
          <a:off x="6441869" y="559264"/>
          <a:ext cx="2691498" cy="20116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45749"/>
                <a:gridCol w="1345749"/>
              </a:tblGrid>
              <a:tr h="4074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Type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Median Fluorescence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444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stimulation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5.8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FF">
                        <a:alpha val="20000"/>
                      </a:srgb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K/pp65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5.2</a:t>
                      </a:r>
                      <a:endParaRPr lang="en-GB" sz="12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660066"/>
                          </a:solidFill>
                          <a:latin typeface="Arial" pitchFamily="34" charset="0"/>
                          <a:cs typeface="Arial" pitchFamily="34" charset="0"/>
                        </a:rPr>
                        <a:t>K/OX40L/pp65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660066"/>
                          </a:solidFill>
                          <a:latin typeface="Arial" pitchFamily="34" charset="0"/>
                          <a:cs typeface="Arial" pitchFamily="34" charset="0"/>
                        </a:rPr>
                        <a:t>8.8</a:t>
                      </a:r>
                      <a:endParaRPr lang="en-GB" sz="1200" dirty="0">
                        <a:solidFill>
                          <a:srgbClr val="66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FF6600"/>
                          </a:solidFill>
                          <a:latin typeface="Arial" pitchFamily="34" charset="0"/>
                          <a:cs typeface="Arial" pitchFamily="34" charset="0"/>
                        </a:rPr>
                        <a:t>K/CD40L/pp65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6600"/>
                          </a:solidFill>
                          <a:latin typeface="Arial" pitchFamily="34" charset="0"/>
                          <a:cs typeface="Arial" pitchFamily="34" charset="0"/>
                        </a:rPr>
                        <a:t>24.4</a:t>
                      </a:r>
                      <a:endParaRPr lang="en-GB" sz="1200" dirty="0">
                        <a:solidFill>
                          <a:srgbClr val="FF66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40740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5500"/>
                          </a:solidFill>
                          <a:latin typeface="Arial" pitchFamily="34" charset="0"/>
                          <a:cs typeface="Arial" pitchFamily="34" charset="0"/>
                        </a:rPr>
                        <a:t>K/CD40L/OX40L/pp65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5500"/>
                          </a:solidFill>
                          <a:latin typeface="Arial" pitchFamily="34" charset="0"/>
                          <a:cs typeface="Arial" pitchFamily="34" charset="0"/>
                        </a:rPr>
                        <a:t>19.8</a:t>
                      </a:r>
                      <a:endParaRPr lang="en-GB" sz="1200" dirty="0">
                        <a:solidFill>
                          <a:srgbClr val="0055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49905890"/>
              </p:ext>
            </p:extLst>
          </p:nvPr>
        </p:nvGraphicFramePr>
        <p:xfrm>
          <a:off x="1865641" y="3089440"/>
          <a:ext cx="2727616" cy="20116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63808"/>
                <a:gridCol w="1363808"/>
              </a:tblGrid>
              <a:tr h="4074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Type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Median Fluorescence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444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stimulation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573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FF">
                        <a:alpha val="20000"/>
                      </a:srgb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K/pp65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594</a:t>
                      </a:r>
                      <a:endParaRPr lang="en-GB" sz="12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660066"/>
                          </a:solidFill>
                          <a:latin typeface="Arial" pitchFamily="34" charset="0"/>
                          <a:cs typeface="Arial" pitchFamily="34" charset="0"/>
                        </a:rPr>
                        <a:t>K/OX40L/pp65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660066"/>
                          </a:solidFill>
                          <a:latin typeface="Arial" pitchFamily="34" charset="0"/>
                          <a:cs typeface="Arial" pitchFamily="34" charset="0"/>
                        </a:rPr>
                        <a:t>1104</a:t>
                      </a:r>
                      <a:endParaRPr lang="en-GB" sz="1200" dirty="0">
                        <a:solidFill>
                          <a:srgbClr val="66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FF6600"/>
                          </a:solidFill>
                          <a:latin typeface="Arial" pitchFamily="34" charset="0"/>
                          <a:cs typeface="Arial" pitchFamily="34" charset="0"/>
                        </a:rPr>
                        <a:t>K/CD40L/pp65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6600"/>
                          </a:solidFill>
                          <a:latin typeface="Arial" pitchFamily="34" charset="0"/>
                          <a:cs typeface="Arial" pitchFamily="34" charset="0"/>
                        </a:rPr>
                        <a:t>3162</a:t>
                      </a:r>
                      <a:endParaRPr lang="en-GB" sz="1200" dirty="0">
                        <a:solidFill>
                          <a:srgbClr val="FF66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40740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5500"/>
                          </a:solidFill>
                          <a:latin typeface="Arial" pitchFamily="34" charset="0"/>
                          <a:cs typeface="Arial" pitchFamily="34" charset="0"/>
                        </a:rPr>
                        <a:t>K/CD40L/OX40L/pp65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5500"/>
                          </a:solidFill>
                          <a:latin typeface="Arial" pitchFamily="34" charset="0"/>
                          <a:cs typeface="Arial" pitchFamily="34" charset="0"/>
                        </a:rPr>
                        <a:t>2763</a:t>
                      </a:r>
                      <a:endParaRPr lang="en-GB" sz="1200" dirty="0">
                        <a:solidFill>
                          <a:srgbClr val="0055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7032532"/>
              </p:ext>
            </p:extLst>
          </p:nvPr>
        </p:nvGraphicFramePr>
        <p:xfrm>
          <a:off x="6441868" y="3089440"/>
          <a:ext cx="2691500" cy="20116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45750"/>
                <a:gridCol w="1345750"/>
              </a:tblGrid>
              <a:tr h="4074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Type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Median Fluorescence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444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stimulation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583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FF">
                        <a:alpha val="20000"/>
                      </a:srgb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K/pp65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890</a:t>
                      </a:r>
                      <a:endParaRPr lang="en-GB" sz="12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660066"/>
                          </a:solidFill>
                          <a:latin typeface="Arial" pitchFamily="34" charset="0"/>
                          <a:cs typeface="Arial" pitchFamily="34" charset="0"/>
                        </a:rPr>
                        <a:t>K/OX40L/pp65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660066"/>
                          </a:solidFill>
                          <a:latin typeface="Arial" pitchFamily="34" charset="0"/>
                          <a:cs typeface="Arial" pitchFamily="34" charset="0"/>
                        </a:rPr>
                        <a:t>723</a:t>
                      </a:r>
                      <a:endParaRPr lang="en-GB" sz="1200" dirty="0">
                        <a:solidFill>
                          <a:srgbClr val="66006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2444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FF6600"/>
                          </a:solidFill>
                          <a:latin typeface="Arial" pitchFamily="34" charset="0"/>
                          <a:cs typeface="Arial" pitchFamily="34" charset="0"/>
                        </a:rPr>
                        <a:t>K/CD40L/pp65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6600"/>
                          </a:solidFill>
                          <a:latin typeface="Arial" pitchFamily="34" charset="0"/>
                          <a:cs typeface="Arial" pitchFamily="34" charset="0"/>
                        </a:rPr>
                        <a:t>1024</a:t>
                      </a:r>
                      <a:endParaRPr lang="en-GB" sz="1200" dirty="0">
                        <a:solidFill>
                          <a:srgbClr val="FF66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40740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5500"/>
                          </a:solidFill>
                          <a:latin typeface="Arial" pitchFamily="34" charset="0"/>
                          <a:cs typeface="Arial" pitchFamily="34" charset="0"/>
                        </a:rPr>
                        <a:t>K/CD40L/OX40L/pp65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5500"/>
                          </a:solidFill>
                          <a:latin typeface="Arial" pitchFamily="34" charset="0"/>
                          <a:cs typeface="Arial" pitchFamily="34" charset="0"/>
                        </a:rPr>
                        <a:t>1155</a:t>
                      </a:r>
                      <a:endParaRPr lang="en-GB" sz="1200" dirty="0">
                        <a:solidFill>
                          <a:srgbClr val="0055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75088" y="5696622"/>
            <a:ext cx="86376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1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400" dirty="0" smtClean="0"/>
              <a:t>Expression of CD80, CD83, CD11c and HLA-DR by monocytes 72 hours after co-culture with irradiated K/pp65 (in blue), K/OX40L/pp65 (in violet), K/CD40L/pp65 (in orange) and K/OX40L/CD40L/pp65 (in green). The red line represents the expression of CD80, CD83, CD11c and HLA-DR before the stimulation.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7273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>
            <a:grpSpLocks noChangeAspect="1"/>
          </p:cNvGrpSpPr>
          <p:nvPr/>
        </p:nvGrpSpPr>
        <p:grpSpPr>
          <a:xfrm>
            <a:off x="212028" y="312691"/>
            <a:ext cx="3840179" cy="2446473"/>
            <a:chOff x="-82008" y="470334"/>
            <a:chExt cx="4465325" cy="2844731"/>
          </a:xfrm>
        </p:grpSpPr>
        <p:graphicFrame>
          <p:nvGraphicFramePr>
            <p:cNvPr id="4" name="Char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685390468"/>
                </p:ext>
              </p:extLst>
            </p:nvPr>
          </p:nvGraphicFramePr>
          <p:xfrm>
            <a:off x="423321" y="470334"/>
            <a:ext cx="3959996" cy="27195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 rot="16200000">
              <a:off x="-1284492" y="1692227"/>
              <a:ext cx="26819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% of specific lyses at 40:1 ratio (E:T)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2248" y="477521"/>
              <a:ext cx="441422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100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7833" y="956831"/>
              <a:ext cx="355837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80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7833" y="1436142"/>
              <a:ext cx="355837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6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7833" y="1915451"/>
              <a:ext cx="355837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4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7833" y="2394761"/>
              <a:ext cx="355837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2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3419" y="2874072"/>
              <a:ext cx="270251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0514" y="3038066"/>
              <a:ext cx="8519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CHLA255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27184" y="3038066"/>
              <a:ext cx="4497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latin typeface="Arial"/>
                  <a:cs typeface="Arial"/>
                </a:rPr>
                <a:t>Raji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35283" y="3038066"/>
              <a:ext cx="449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latin typeface="Arial"/>
                  <a:cs typeface="Arial"/>
                </a:rPr>
                <a:t>Irrel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00053" y="3038066"/>
              <a:ext cx="5270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pp65</a:t>
              </a:r>
              <a:endParaRPr lang="en-GB" sz="1200" dirty="0">
                <a:latin typeface="Arial"/>
                <a:cs typeface="Arial"/>
              </a:endParaRPr>
            </a:p>
          </p:txBody>
        </p:sp>
      </p:grp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4887384" y="296191"/>
            <a:ext cx="3837672" cy="2467734"/>
            <a:chOff x="4593341" y="453840"/>
            <a:chExt cx="4462412" cy="2869452"/>
          </a:xfrm>
        </p:grpSpPr>
        <p:graphicFrame>
          <p:nvGraphicFramePr>
            <p:cNvPr id="16" name="Chart 15"/>
            <p:cNvGraphicFramePr>
              <a:graphicFrameLocks/>
            </p:cNvGraphicFramePr>
            <p:nvPr>
              <p:extLst>
                <p:ext uri="{D42A27DB-BD31-4B8C-83A1-F6EECF244321}">
                  <p14:modId xmlns="" xmlns:p14="http://schemas.microsoft.com/office/powerpoint/2010/main" val="2989317180"/>
                </p:ext>
              </p:extLst>
            </p:nvPr>
          </p:nvGraphicFramePr>
          <p:xfrm>
            <a:off x="5095753" y="453840"/>
            <a:ext cx="3960000" cy="273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5296534" y="3046293"/>
              <a:ext cx="8519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CHLA255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03204" y="3046293"/>
              <a:ext cx="4497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latin typeface="Arial"/>
                  <a:cs typeface="Arial"/>
                </a:rPr>
                <a:t>Raji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11303" y="3046293"/>
              <a:ext cx="449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latin typeface="Arial"/>
                  <a:cs typeface="Arial"/>
                </a:rPr>
                <a:t>Irrel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176073" y="3046293"/>
              <a:ext cx="5270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pp65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3390856" y="1687261"/>
              <a:ext cx="26819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% of specific lyses at 20:1 ratio (E:T)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769817" y="460334"/>
              <a:ext cx="4414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100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55402" y="93964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80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855402" y="141895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6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855402" y="189826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4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55402" y="237757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2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940988" y="2856885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</p:grpSp>
      <p:grpSp>
        <p:nvGrpSpPr>
          <p:cNvPr id="63" name="Group 62"/>
          <p:cNvGrpSpPr>
            <a:grpSpLocks noChangeAspect="1"/>
          </p:cNvGrpSpPr>
          <p:nvPr/>
        </p:nvGrpSpPr>
        <p:grpSpPr>
          <a:xfrm>
            <a:off x="199941" y="3166244"/>
            <a:ext cx="3850583" cy="2451267"/>
            <a:chOff x="-94102" y="3838877"/>
            <a:chExt cx="4477423" cy="2850309"/>
          </a:xfrm>
        </p:grpSpPr>
        <p:graphicFrame>
          <p:nvGraphicFramePr>
            <p:cNvPr id="28" name="Chart 27"/>
            <p:cNvGraphicFramePr>
              <a:graphicFrameLocks/>
            </p:cNvGraphicFramePr>
            <p:nvPr>
              <p:extLst>
                <p:ext uri="{D42A27DB-BD31-4B8C-83A1-F6EECF244321}">
                  <p14:modId xmlns="" xmlns:p14="http://schemas.microsoft.com/office/powerpoint/2010/main" val="4078206331"/>
                </p:ext>
              </p:extLst>
            </p:nvPr>
          </p:nvGraphicFramePr>
          <p:xfrm>
            <a:off x="423321" y="3838877"/>
            <a:ext cx="3960000" cy="273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9" name="TextBox 28"/>
            <p:cNvSpPr txBox="1"/>
            <p:nvPr/>
          </p:nvSpPr>
          <p:spPr>
            <a:xfrm>
              <a:off x="620514" y="6412187"/>
              <a:ext cx="8519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CHLA255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27184" y="6412187"/>
              <a:ext cx="4497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latin typeface="Arial"/>
                  <a:cs typeface="Arial"/>
                </a:rPr>
                <a:t>Raji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635283" y="6412187"/>
              <a:ext cx="449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latin typeface="Arial"/>
                  <a:cs typeface="Arial"/>
                </a:rPr>
                <a:t>Irrel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00053" y="6412187"/>
              <a:ext cx="5270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pp65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-1296587" y="5055237"/>
              <a:ext cx="2681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% of specific lyses at 10:1 ratio (E:T)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2374" y="3840532"/>
              <a:ext cx="4414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100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67959" y="431984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80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7959" y="479915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6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7959" y="527846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4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67959" y="575777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2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53545" y="6237082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</p:grpSp>
      <p:grpSp>
        <p:nvGrpSpPr>
          <p:cNvPr id="62" name="Group 61"/>
          <p:cNvGrpSpPr>
            <a:grpSpLocks noChangeAspect="1"/>
          </p:cNvGrpSpPr>
          <p:nvPr/>
        </p:nvGrpSpPr>
        <p:grpSpPr>
          <a:xfrm>
            <a:off x="4878795" y="3117669"/>
            <a:ext cx="3846531" cy="2472069"/>
            <a:chOff x="4583044" y="3790302"/>
            <a:chExt cx="4472709" cy="2874499"/>
          </a:xfrm>
        </p:grpSpPr>
        <p:graphicFrame>
          <p:nvGraphicFramePr>
            <p:cNvPr id="40" name="Chart 39"/>
            <p:cNvGraphicFramePr>
              <a:graphicFrameLocks/>
            </p:cNvGraphicFramePr>
            <p:nvPr>
              <p:extLst>
                <p:ext uri="{D42A27DB-BD31-4B8C-83A1-F6EECF244321}">
                  <p14:modId xmlns="" xmlns:p14="http://schemas.microsoft.com/office/powerpoint/2010/main" val="321289171"/>
                </p:ext>
              </p:extLst>
            </p:nvPr>
          </p:nvGraphicFramePr>
          <p:xfrm>
            <a:off x="5095753" y="3790302"/>
            <a:ext cx="3960000" cy="273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1" name="TextBox 40"/>
            <p:cNvSpPr txBox="1"/>
            <p:nvPr/>
          </p:nvSpPr>
          <p:spPr>
            <a:xfrm>
              <a:off x="5299639" y="6387802"/>
              <a:ext cx="8519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CHLA255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406309" y="6387802"/>
              <a:ext cx="4497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latin typeface="Arial"/>
                  <a:cs typeface="Arial"/>
                </a:rPr>
                <a:t>Raji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14408" y="6387802"/>
              <a:ext cx="449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latin typeface="Arial"/>
                  <a:cs typeface="Arial"/>
                </a:rPr>
                <a:t>Irrel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179178" y="6387802"/>
              <a:ext cx="5270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pp65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3423352" y="5018951"/>
              <a:ext cx="25963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% of specific lyses at 5:1 ratio (E:T)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759520" y="3792024"/>
              <a:ext cx="4414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100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845105" y="4271335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80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845105" y="475064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6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845105" y="522995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4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45105" y="570926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/>
                  <a:cs typeface="Arial"/>
                </a:rPr>
                <a:t>2</a:t>
              </a:r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30691" y="6188575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</p:grpSp>
      <p:grpSp>
        <p:nvGrpSpPr>
          <p:cNvPr id="59" name="Group 58"/>
          <p:cNvGrpSpPr>
            <a:grpSpLocks noChangeAspect="1"/>
          </p:cNvGrpSpPr>
          <p:nvPr/>
        </p:nvGrpSpPr>
        <p:grpSpPr>
          <a:xfrm>
            <a:off x="1909521" y="263012"/>
            <a:ext cx="1580130" cy="666777"/>
            <a:chOff x="1625751" y="420655"/>
            <a:chExt cx="1837366" cy="775319"/>
          </a:xfrm>
        </p:grpSpPr>
        <p:sp>
          <p:nvSpPr>
            <p:cNvPr id="52" name="Rectangle 51"/>
            <p:cNvSpPr>
              <a:spLocks noChangeAspect="1"/>
            </p:cNvSpPr>
            <p:nvPr/>
          </p:nvSpPr>
          <p:spPr>
            <a:xfrm>
              <a:off x="1625751" y="489742"/>
              <a:ext cx="142422" cy="13921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>
              <a:spLocks noChangeAspect="1"/>
            </p:cNvSpPr>
            <p:nvPr/>
          </p:nvSpPr>
          <p:spPr>
            <a:xfrm>
              <a:off x="1625751" y="746160"/>
              <a:ext cx="142422" cy="1392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>
              <a:spLocks noChangeAspect="1"/>
            </p:cNvSpPr>
            <p:nvPr/>
          </p:nvSpPr>
          <p:spPr>
            <a:xfrm>
              <a:off x="1625751" y="993020"/>
              <a:ext cx="142422" cy="13921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747082" y="420655"/>
              <a:ext cx="1716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K/CD40L/OX40L/pp65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766437" y="681910"/>
              <a:ext cx="13388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K/CD40L/OX40L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773697" y="918975"/>
              <a:ext cx="6724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K/pp65</a:t>
              </a:r>
              <a:endParaRPr lang="en-GB" sz="1200" dirty="0">
                <a:latin typeface="Arial"/>
                <a:cs typeface="Arial"/>
              </a:endParaRPr>
            </a:p>
          </p:txBody>
        </p:sp>
      </p:grpSp>
      <p:grpSp>
        <p:nvGrpSpPr>
          <p:cNvPr id="64" name="Group 63"/>
          <p:cNvGrpSpPr>
            <a:grpSpLocks noChangeAspect="1"/>
          </p:cNvGrpSpPr>
          <p:nvPr/>
        </p:nvGrpSpPr>
        <p:grpSpPr>
          <a:xfrm>
            <a:off x="6435325" y="332103"/>
            <a:ext cx="1580130" cy="666777"/>
            <a:chOff x="1625751" y="420655"/>
            <a:chExt cx="1837366" cy="775319"/>
          </a:xfrm>
        </p:grpSpPr>
        <p:sp>
          <p:nvSpPr>
            <p:cNvPr id="65" name="Rectangle 64"/>
            <p:cNvSpPr>
              <a:spLocks noChangeAspect="1"/>
            </p:cNvSpPr>
            <p:nvPr/>
          </p:nvSpPr>
          <p:spPr>
            <a:xfrm>
              <a:off x="1625751" y="489742"/>
              <a:ext cx="142422" cy="13921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>
              <a:spLocks noChangeAspect="1"/>
            </p:cNvSpPr>
            <p:nvPr/>
          </p:nvSpPr>
          <p:spPr>
            <a:xfrm>
              <a:off x="1625751" y="746160"/>
              <a:ext cx="142422" cy="1392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>
              <a:spLocks noChangeAspect="1"/>
            </p:cNvSpPr>
            <p:nvPr/>
          </p:nvSpPr>
          <p:spPr>
            <a:xfrm>
              <a:off x="1625751" y="993020"/>
              <a:ext cx="142422" cy="13921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747082" y="420655"/>
              <a:ext cx="1716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K/CD40L/OX40L/pp65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66437" y="681910"/>
              <a:ext cx="13388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K/CD40L/OX40L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773697" y="918975"/>
              <a:ext cx="6724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K/pp65</a:t>
              </a:r>
              <a:endParaRPr lang="en-GB" sz="1200" dirty="0">
                <a:latin typeface="Arial"/>
                <a:cs typeface="Arial"/>
              </a:endParaRPr>
            </a:p>
          </p:txBody>
        </p:sp>
      </p:grpSp>
      <p:grpSp>
        <p:nvGrpSpPr>
          <p:cNvPr id="71" name="Group 70"/>
          <p:cNvGrpSpPr>
            <a:grpSpLocks noChangeAspect="1"/>
          </p:cNvGrpSpPr>
          <p:nvPr/>
        </p:nvGrpSpPr>
        <p:grpSpPr>
          <a:xfrm>
            <a:off x="1909521" y="3202953"/>
            <a:ext cx="1580130" cy="666777"/>
            <a:chOff x="1625751" y="420655"/>
            <a:chExt cx="1837366" cy="775319"/>
          </a:xfrm>
        </p:grpSpPr>
        <p:sp>
          <p:nvSpPr>
            <p:cNvPr id="72" name="Rectangle 71"/>
            <p:cNvSpPr>
              <a:spLocks noChangeAspect="1"/>
            </p:cNvSpPr>
            <p:nvPr/>
          </p:nvSpPr>
          <p:spPr>
            <a:xfrm>
              <a:off x="1625751" y="489742"/>
              <a:ext cx="142422" cy="13921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>
              <a:spLocks noChangeAspect="1"/>
            </p:cNvSpPr>
            <p:nvPr/>
          </p:nvSpPr>
          <p:spPr>
            <a:xfrm>
              <a:off x="1625751" y="746160"/>
              <a:ext cx="142422" cy="1392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>
              <a:spLocks noChangeAspect="1"/>
            </p:cNvSpPr>
            <p:nvPr/>
          </p:nvSpPr>
          <p:spPr>
            <a:xfrm>
              <a:off x="1625751" y="993020"/>
              <a:ext cx="142422" cy="13921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47082" y="420655"/>
              <a:ext cx="1716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K/CD40L/OX40L/pp65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766437" y="681910"/>
              <a:ext cx="13388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K/CD40L/OX40L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773697" y="918975"/>
              <a:ext cx="6724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K/pp65</a:t>
              </a:r>
              <a:endParaRPr lang="en-GB" sz="1200" dirty="0">
                <a:latin typeface="Arial"/>
                <a:cs typeface="Arial"/>
              </a:endParaRPr>
            </a:p>
          </p:txBody>
        </p:sp>
      </p:grpSp>
      <p:grpSp>
        <p:nvGrpSpPr>
          <p:cNvPr id="78" name="Group 77"/>
          <p:cNvGrpSpPr>
            <a:grpSpLocks noChangeAspect="1"/>
          </p:cNvGrpSpPr>
          <p:nvPr/>
        </p:nvGrpSpPr>
        <p:grpSpPr>
          <a:xfrm>
            <a:off x="6435325" y="3272044"/>
            <a:ext cx="1580130" cy="666777"/>
            <a:chOff x="1625751" y="420655"/>
            <a:chExt cx="1837366" cy="775319"/>
          </a:xfrm>
        </p:grpSpPr>
        <p:sp>
          <p:nvSpPr>
            <p:cNvPr id="79" name="Rectangle 78"/>
            <p:cNvSpPr>
              <a:spLocks noChangeAspect="1"/>
            </p:cNvSpPr>
            <p:nvPr/>
          </p:nvSpPr>
          <p:spPr>
            <a:xfrm>
              <a:off x="1625751" y="489742"/>
              <a:ext cx="142422" cy="13921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>
              <a:spLocks noChangeAspect="1"/>
            </p:cNvSpPr>
            <p:nvPr/>
          </p:nvSpPr>
          <p:spPr>
            <a:xfrm>
              <a:off x="1625751" y="746160"/>
              <a:ext cx="142422" cy="1392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>
              <a:spLocks noChangeAspect="1"/>
            </p:cNvSpPr>
            <p:nvPr/>
          </p:nvSpPr>
          <p:spPr>
            <a:xfrm>
              <a:off x="1625751" y="993020"/>
              <a:ext cx="142422" cy="13921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747082" y="420655"/>
              <a:ext cx="1716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K/CD40L/OX40L/pp65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766437" y="681910"/>
              <a:ext cx="13388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K/CD40L/OX40L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773697" y="918975"/>
              <a:ext cx="6724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K/pp65</a:t>
              </a:r>
              <a:endParaRPr lang="en-GB" sz="1200" dirty="0">
                <a:latin typeface="Arial"/>
                <a:cs typeface="Arial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275088" y="5644072"/>
            <a:ext cx="86376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Figure 2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 Cytotoxic activity (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51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Cr-release assay at 40:1, 20:1, 10:1 and 5:1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effector:target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ratios) of CAR-CMV-CTLs stimulated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in vitro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by K/pp65 or K/CD40L/pp65 or K/CD40L/OX40L/pp65. Targets are CHLA-255 neuroblastoma cells (GD2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cells) and Raji lymphoma cells (GD2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cells). PHA blasts pulsed with CMV-pp65 or irrelevant pepmixes were also used as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positive and negative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target cells, respectively.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Data summarize mean ± SD of 4 donors.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1982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287</Words>
  <Application>Microsoft Office PowerPoint</Application>
  <PresentationFormat>On-screen Show (4:3)</PresentationFormat>
  <Paragraphs>106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Baylor College of Medicine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Ignazio Caruana</dc:creator>
  <cp:lastModifiedBy>gxdotti</cp:lastModifiedBy>
  <cp:revision>15</cp:revision>
  <cp:lastPrinted>2015-01-08T17:06:54Z</cp:lastPrinted>
  <dcterms:created xsi:type="dcterms:W3CDTF">2015-01-06T14:04:54Z</dcterms:created>
  <dcterms:modified xsi:type="dcterms:W3CDTF">2015-01-16T19:54:35Z</dcterms:modified>
</cp:coreProperties>
</file>