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4" r:id="rId2"/>
    <p:sldId id="332" r:id="rId3"/>
    <p:sldId id="307" r:id="rId4"/>
    <p:sldId id="306" r:id="rId5"/>
    <p:sldId id="333" r:id="rId6"/>
    <p:sldId id="32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4660"/>
  </p:normalViewPr>
  <p:slideViewPr>
    <p:cSldViewPr>
      <p:cViewPr>
        <p:scale>
          <a:sx n="80" d="100"/>
          <a:sy n="80" d="100"/>
        </p:scale>
        <p:origin x="-2478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1FDD8-E44D-423D-ABCC-5704562943C1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29609-158A-4205-A93B-371BE1F7022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8748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9609-158A-4205-A93B-371BE1F7022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376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866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14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10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7092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810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36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02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994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3962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378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366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57C9D-6B8C-434F-BFC4-0CE2633EBD99}" type="datetimeFigureOut">
              <a:rPr lang="de-CH" smtClean="0"/>
              <a:t>03.04.2015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762C-574A-4DC1-9A8A-5D742EDCC9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46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emf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537495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Suppementary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1. [</a:t>
            </a:r>
            <a:r>
              <a:rPr lang="en-GB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S]GTP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assays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in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mock transfected CHO cells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CP55,940, AM630, MH and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34a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tested in [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S]GTP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assays using 20 µg of membranes obtained from  mock-transfected CHO cells at concentrations of 1 and 10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The level of basal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S]GTP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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binding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CHO-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  <a:r>
              <a:rPr lang="en-GB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is also reported as a reference.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5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908720"/>
            <a:ext cx="43243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835696" y="1166267"/>
            <a:ext cx="5331644" cy="3291433"/>
            <a:chOff x="1835696" y="1166267"/>
            <a:chExt cx="5331644" cy="3291433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245011"/>
                </p:ext>
              </p:extLst>
            </p:nvPr>
          </p:nvGraphicFramePr>
          <p:xfrm>
            <a:off x="1835696" y="1560513"/>
            <a:ext cx="2362200" cy="289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25" name="Prism 5" r:id="rId4" imgW="2362320" imgH="2897280" progId="Prism5.Document">
                    <p:embed/>
                  </p:oleObj>
                </mc:Choice>
                <mc:Fallback>
                  <p:oleObj name="Prism 5" r:id="rId4" imgW="2362320" imgH="289728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560513"/>
                          <a:ext cx="2362200" cy="2897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6064545"/>
                </p:ext>
              </p:extLst>
            </p:nvPr>
          </p:nvGraphicFramePr>
          <p:xfrm>
            <a:off x="4752752" y="1641475"/>
            <a:ext cx="2414588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426" name="Prism 5" r:id="rId6" imgW="2414160" imgH="2796480" progId="Prism5.Document">
                    <p:embed/>
                  </p:oleObj>
                </mc:Choice>
                <mc:Fallback>
                  <p:oleObj name="Prism 5" r:id="rId6" imgW="2414160" imgH="279648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752752" y="1641475"/>
                          <a:ext cx="2414588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2838877" y="1177007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AM630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72832" y="1166267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CP55,940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3528" y="5118283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Pharmacological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behaviour of AM630 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CP55,940 in presence or absence 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constitutive 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CB</a:t>
            </a:r>
            <a:r>
              <a:rPr lang="de-CH" sz="12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receptors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In presence of constitutive activity, AM630 increased forskolin-induced cAMP production while this effect is abolished upon 24 h pre-treatment with 10 µM of AM630 (CB</a:t>
            </a:r>
            <a:r>
              <a:rPr lang="de-CH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receptors in the inactive state). The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CP55,940 on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not affected by the presence or absence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constitutively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activated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CB</a:t>
            </a:r>
            <a:r>
              <a:rPr lang="de-CH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receptors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1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79512" y="5877272"/>
            <a:ext cx="8802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The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DuP-697 in different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non-selective COX-2 inhibitor DuP-697 showed the same potency of inhibiting PGE</a:t>
            </a:r>
            <a:r>
              <a:rPr lang="de-CH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PGE</a:t>
            </a:r>
            <a:r>
              <a:rPr lang="de-CH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-GE formation in (A) purified </a:t>
            </a:r>
            <a:r>
              <a:rPr lang="de-CH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COX-2, (B) RAW264.7 cell homogenate and (C) intact cells. (D) Chromatograms of PGE</a:t>
            </a:r>
            <a:r>
              <a:rPr lang="de-CH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PGE</a:t>
            </a:r>
            <a:r>
              <a:rPr lang="de-CH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-GE formation in 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RAW264.7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intact cells. (E) DuP-697 retained the non selective inhibition of COX-2 activity also in RAW264.7 cells stimulated to endogenously produce 2-AG. </a:t>
            </a:r>
            <a:endParaRPr lang="de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361529" y="188640"/>
            <a:ext cx="8386935" cy="5551095"/>
            <a:chOff x="361529" y="188640"/>
            <a:chExt cx="8386935" cy="5551095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3842520"/>
                </p:ext>
              </p:extLst>
            </p:nvPr>
          </p:nvGraphicFramePr>
          <p:xfrm>
            <a:off x="6071939" y="609810"/>
            <a:ext cx="2676525" cy="2584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46" name="Prism 5" r:id="rId4" imgW="2675880" imgH="2584800" progId="Prism5.Document">
                    <p:embed/>
                  </p:oleObj>
                </mc:Choice>
                <mc:Fallback>
                  <p:oleObj name="Prism 5" r:id="rId4" imgW="2675880" imgH="25848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1939" y="609810"/>
                          <a:ext cx="2676525" cy="2584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6019349"/>
                </p:ext>
              </p:extLst>
            </p:nvPr>
          </p:nvGraphicFramePr>
          <p:xfrm>
            <a:off x="361529" y="617980"/>
            <a:ext cx="2554287" cy="2582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47" name="Prism 5" r:id="rId6" imgW="2554200" imgH="2583360" progId="Prism5.Document">
                    <p:embed/>
                  </p:oleObj>
                </mc:Choice>
                <mc:Fallback>
                  <p:oleObj name="Prism 5" r:id="rId6" imgW="2554200" imgH="258336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61529" y="617980"/>
                          <a:ext cx="2554287" cy="2582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7347269"/>
                </p:ext>
              </p:extLst>
            </p:nvPr>
          </p:nvGraphicFramePr>
          <p:xfrm>
            <a:off x="3563888" y="609036"/>
            <a:ext cx="2676525" cy="2582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48" name="Prism 5" r:id="rId8" imgW="2675880" imgH="2583360" progId="Prism5.Document">
                    <p:embed/>
                  </p:oleObj>
                </mc:Choice>
                <mc:Fallback>
                  <p:oleObj name="Prism 5" r:id="rId8" imgW="2675880" imgH="258336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563888" y="609036"/>
                          <a:ext cx="2676525" cy="2582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7048629" y="515762"/>
              <a:ext cx="9797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Intact 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43976" y="520019"/>
              <a:ext cx="1425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Cell homogenate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5616" y="518585"/>
              <a:ext cx="7489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de-CH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COX-2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77056" y="188640"/>
              <a:ext cx="10516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RAW264.7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707904" y="503866"/>
              <a:ext cx="4608512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0272897"/>
                </p:ext>
              </p:extLst>
            </p:nvPr>
          </p:nvGraphicFramePr>
          <p:xfrm>
            <a:off x="6078538" y="3118773"/>
            <a:ext cx="2447925" cy="2620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49" name="Prism 5" r:id="rId10" imgW="2472120" imgH="2647440" progId="Prism5.Document">
                    <p:embed/>
                  </p:oleObj>
                </mc:Choice>
                <mc:Fallback>
                  <p:oleObj name="Prism 5" r:id="rId10" imgW="2472120" imgH="264744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8538" y="3118773"/>
                          <a:ext cx="2447925" cy="26209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282"/>
            <a:stretch/>
          </p:blipFill>
          <p:spPr>
            <a:xfrm>
              <a:off x="492915" y="3571041"/>
              <a:ext cx="5240019" cy="197195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84903" y="528316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85154" y="528316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05434" y="528316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5536" y="3046194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45543" y="3046194"/>
              <a:ext cx="324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51444" y="3272851"/>
              <a:ext cx="12650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2-AG oxygenation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99667" y="3272851"/>
              <a:ext cx="11304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AA oxygenation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627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28" y="594928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LC-MS/MS 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 of </a:t>
            </a:r>
            <a:r>
              <a:rPr lang="de-CH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-acetylethanolamines in </a:t>
            </a:r>
            <a:r>
              <a:rPr lang="de-CH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 brain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Palmitoyl-, linoleoyl-, stearoyl-, oleoyl ethanolamides and NA-GABA were 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quantified in brains from mice challenged for 6 h with LPS (i.p., 2.5 mg kg</a:t>
            </a:r>
            <a:r>
              <a:rPr lang="de-CH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saline), after 1 h of pre-treatment with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MH (</a:t>
            </a:r>
            <a:r>
              <a:rPr lang="de-CH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i.p</a:t>
            </a:r>
            <a:r>
              <a:rPr lang="de-CH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3, 10 and 20 mg kg</a:t>
            </a:r>
            <a:r>
              <a:rPr lang="de-CH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vehicle. </a:t>
            </a:r>
          </a:p>
        </p:txBody>
      </p:sp>
      <p:pic>
        <p:nvPicPr>
          <p:cNvPr id="41393" name="Picture 4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2656"/>
            <a:ext cx="7313613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5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78323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 [</a:t>
            </a:r>
            <a:r>
              <a:rPr lang="de-CH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H]AEA uptake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U937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cell-derived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macrophages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Different concentrations of MH and 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pre-incubated for 15 min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U937 </a:t>
            </a:r>
            <a:r>
              <a:rPr lang="de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cell-derived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macrophages and then cells were incubated for 5 min with 100 nM of [</a:t>
            </a:r>
            <a:r>
              <a:rPr lang="de-CH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H]AEA. UCM707 was used as positve control. The radioactivity associated with the liphophilic fraction extracted from cells was expressd in % of vehicle-treated cells.</a:t>
            </a:r>
            <a:endParaRPr lang="de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403166"/>
              </p:ext>
            </p:extLst>
          </p:nvPr>
        </p:nvGraphicFramePr>
        <p:xfrm>
          <a:off x="3203848" y="1475883"/>
          <a:ext cx="3240360" cy="3605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7" name="Prism 5" r:id="rId4" imgW="2383560" imgH="2651760" progId="Prism5.Document">
                  <p:embed/>
                </p:oleObj>
              </mc:Choice>
              <mc:Fallback>
                <p:oleObj name="Prism 5" r:id="rId4" imgW="2383560" imgH="26517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03848" y="1475883"/>
                        <a:ext cx="3240360" cy="3605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536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81818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de-CH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6. Screening of several MHK, honokiol and magnolol derivaitves for SSI of COX-2 activity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(A) Screening of the library at 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µM using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2-AG (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µM)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de-CH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COX-2 substrate. (B) </a:t>
            </a:r>
            <a:r>
              <a:rPr lang="de-CH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COX-2 was added to 10 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µM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AA or 2-AG after 30 min pre-treatment with 2 </a:t>
            </a:r>
            <a:r>
              <a:rPr lang="de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µM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hit compounds, vehicle or the positive control (DuP-697). *p&lt;0.05, **p&lt;0.01 2-AG substrate </a:t>
            </a:r>
            <a:r>
              <a:rPr lang="de-CH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vs. </a:t>
            </a:r>
            <a:r>
              <a:rPr lang="de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 substrate</a:t>
            </a:r>
            <a:endParaRPr lang="de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1050925" y="404664"/>
            <a:ext cx="6977063" cy="5207793"/>
            <a:chOff x="1050925" y="404664"/>
            <a:chExt cx="6977063" cy="5207793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3172554"/>
                </p:ext>
              </p:extLst>
            </p:nvPr>
          </p:nvGraphicFramePr>
          <p:xfrm>
            <a:off x="2354511" y="3338819"/>
            <a:ext cx="4233713" cy="2273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74" name="Prism 5" r:id="rId4" imgW="4447080" imgH="2388240" progId="Prism5.Document">
                    <p:embed/>
                  </p:oleObj>
                </mc:Choice>
                <mc:Fallback>
                  <p:oleObj name="Prism 5" r:id="rId4" imgW="4447080" imgH="238824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354511" y="3338819"/>
                          <a:ext cx="4233713" cy="22736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8647593"/>
                </p:ext>
              </p:extLst>
            </p:nvPr>
          </p:nvGraphicFramePr>
          <p:xfrm>
            <a:off x="1050925" y="404664"/>
            <a:ext cx="6977063" cy="296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75" name="Prism 5" r:id="rId6" imgW="6976800" imgH="2967120" progId="Prism5.Document">
                    <p:embed/>
                  </p:oleObj>
                </mc:Choice>
                <mc:Fallback>
                  <p:oleObj name="Prism 5" r:id="rId6" imgW="6976800" imgH="296712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50925" y="404664"/>
                          <a:ext cx="6977063" cy="296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115616" y="457498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b="1" dirty="0" smtClean="0"/>
                <a:t>A</a:t>
              </a:r>
              <a:endParaRPr lang="de-CH" sz="1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11760" y="3236193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b="1" dirty="0" smtClean="0"/>
                <a:t>B</a:t>
              </a:r>
              <a:endParaRPr lang="de-CH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955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Bildschirmpräsentation (4:3)</PresentationFormat>
  <Paragraphs>27</Paragraphs>
  <Slides>6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Office Theme</vt:lpstr>
      <vt:lpstr>Prism 5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Chicca Andrea</dc:creator>
  <cp:lastModifiedBy>Jürg</cp:lastModifiedBy>
  <cp:revision>233</cp:revision>
  <dcterms:created xsi:type="dcterms:W3CDTF">2014-04-01T15:50:24Z</dcterms:created>
  <dcterms:modified xsi:type="dcterms:W3CDTF">2015-04-03T08:14:49Z</dcterms:modified>
</cp:coreProperties>
</file>