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9756-33BF-499C-9839-9CFF2576887E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0853-81EA-480D-94A8-AEEEF05EC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934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9756-33BF-499C-9839-9CFF2576887E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0853-81EA-480D-94A8-AEEEF05EC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732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9756-33BF-499C-9839-9CFF2576887E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0853-81EA-480D-94A8-AEEEF05EC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003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9756-33BF-499C-9839-9CFF2576887E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0853-81EA-480D-94A8-AEEEF05EC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785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9756-33BF-499C-9839-9CFF2576887E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0853-81EA-480D-94A8-AEEEF05EC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919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9756-33BF-499C-9839-9CFF2576887E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0853-81EA-480D-94A8-AEEEF05EC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03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9756-33BF-499C-9839-9CFF2576887E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0853-81EA-480D-94A8-AEEEF05EC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123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9756-33BF-499C-9839-9CFF2576887E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0853-81EA-480D-94A8-AEEEF05EC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62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9756-33BF-499C-9839-9CFF2576887E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0853-81EA-480D-94A8-AEEEF05EC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250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9756-33BF-499C-9839-9CFF2576887E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0853-81EA-480D-94A8-AEEEF05EC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124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9756-33BF-499C-9839-9CFF2576887E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0853-81EA-480D-94A8-AEEEF05EC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88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09756-33BF-499C-9839-9CFF2576887E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A0853-81EA-480D-94A8-AEEEF05EC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136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158930"/>
            <a:ext cx="1828800" cy="13502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158930"/>
            <a:ext cx="1828800" cy="13526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50463"/>
            <a:ext cx="1828800" cy="13587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3581400"/>
            <a:ext cx="1828801" cy="13332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581400"/>
            <a:ext cx="1828800" cy="13183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81400"/>
            <a:ext cx="1828800" cy="13332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150463"/>
            <a:ext cx="1828800" cy="13587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581400"/>
            <a:ext cx="1828800" cy="13354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979161"/>
            <a:ext cx="1828800" cy="13369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52"/>
          <a:stretch/>
        </p:blipFill>
        <p:spPr bwMode="auto">
          <a:xfrm>
            <a:off x="2667000" y="4980603"/>
            <a:ext cx="1828800" cy="13354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83"/>
          <a:stretch/>
        </p:blipFill>
        <p:spPr bwMode="auto">
          <a:xfrm>
            <a:off x="4572000" y="4980602"/>
            <a:ext cx="1828800" cy="13354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980602"/>
            <a:ext cx="1828800" cy="13354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5800" y="1752600"/>
            <a:ext cx="7696200" cy="46482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10305" y="291405"/>
            <a:ext cx="77716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/>
              <a:t>Supplementary Figure 3</a:t>
            </a:r>
            <a:r>
              <a:rPr lang="en-US" sz="1200" dirty="0" smtClean="0"/>
              <a:t>.</a:t>
            </a:r>
            <a:r>
              <a:rPr lang="en-US" sz="1200" dirty="0" smtClean="0"/>
              <a:t> </a:t>
            </a:r>
            <a:r>
              <a:rPr lang="en-US" sz="1200" dirty="0"/>
              <a:t>Kaplan Meier plots showing clinical outcomes in a cohort of 88 neuroblastoma patients in association with the expression pattern of</a:t>
            </a:r>
            <a:r>
              <a:rPr lang="en-US" sz="1200" i="1" dirty="0"/>
              <a:t> </a:t>
            </a:r>
            <a:r>
              <a:rPr lang="en-US" sz="1200" dirty="0"/>
              <a:t>metastamiRs’ protein targets, ELK1, CDK4, CREB1, MMP2, AURKβ, FRA, MYB, JUND, BIRC5, AKT2, SELE, </a:t>
            </a:r>
            <a:r>
              <a:rPr lang="en-US" sz="1200" dirty="0" smtClean="0"/>
              <a:t>TNF</a:t>
            </a:r>
            <a:r>
              <a:rPr lang="el-GR" sz="1200" dirty="0" smtClean="0"/>
              <a:t>α</a:t>
            </a:r>
            <a:r>
              <a:rPr lang="en-US" sz="1200" dirty="0" smtClean="0"/>
              <a:t>. </a:t>
            </a:r>
            <a:r>
              <a:rPr lang="en-US" sz="1200" dirty="0"/>
              <a:t>All these targets showed induced expression levels (except CREB1) in MSDACs (compared to </a:t>
            </a:r>
            <a:r>
              <a:rPr lang="en-US" sz="1200" dirty="0" smtClean="0"/>
              <a:t>parental SH-SY5Y</a:t>
            </a:r>
            <a:r>
              <a:rPr lang="en-US" sz="1200" dirty="0"/>
              <a:t>) and manifold of metastatic tumors (compared with non-metastatic </a:t>
            </a:r>
            <a:r>
              <a:rPr lang="en-US" sz="1200" dirty="0" err="1"/>
              <a:t>xenograft</a:t>
            </a:r>
            <a:r>
              <a:rPr lang="en-US" sz="1200" dirty="0"/>
              <a:t>) as examined with immunoblotting. Gene expression-associated clinical outcomes were assessed using the web-based R2: microarray analysis and visualization </a:t>
            </a:r>
            <a:r>
              <a:rPr lang="en-US" sz="1200" dirty="0" smtClean="0"/>
              <a:t>platform</a:t>
            </a:r>
            <a:r>
              <a:rPr lang="en-US" sz="1200" dirty="0"/>
              <a:t>. </a:t>
            </a:r>
            <a:r>
              <a:rPr lang="en-US" sz="1200" dirty="0">
                <a:solidFill>
                  <a:srgbClr val="FF0000"/>
                </a:solidFill>
              </a:rPr>
              <a:t>Induced expression of ELK1, CDK4, MMP2, AURKβ, FRA, MYB, JUND, BIRC5, AKT2, SELE and </a:t>
            </a:r>
            <a:r>
              <a:rPr lang="en-US" sz="1200" dirty="0" smtClean="0">
                <a:solidFill>
                  <a:srgbClr val="FF0000"/>
                </a:solidFill>
              </a:rPr>
              <a:t>TNF</a:t>
            </a:r>
            <a:r>
              <a:rPr lang="el-GR" sz="1200" dirty="0" smtClean="0">
                <a:solidFill>
                  <a:srgbClr val="FF0000"/>
                </a:solidFill>
              </a:rPr>
              <a:t>α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>
                <a:solidFill>
                  <a:srgbClr val="FF0000"/>
                </a:solidFill>
              </a:rPr>
              <a:t>as well as decreased expression of CREB1 corresponded to the poor overall survival in NB patients.</a:t>
            </a:r>
            <a:endParaRPr lang="en-US" sz="1200" dirty="0">
              <a:solidFill>
                <a:srgbClr val="FF0000"/>
              </a:solidFill>
            </a:endParaRPr>
          </a:p>
        </p:txBody>
      </p:sp>
      <p:pic>
        <p:nvPicPr>
          <p:cNvPr id="16" name="Picture 4" descr="http://hgserver1.amc.nl/r2/graph/kaplanlast_quartile_nbadam88_VEGFA_210512_s_at-14123716228666.png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50" t="9560" r="10773" b="85803"/>
          <a:stretch/>
        </p:blipFill>
        <p:spPr bwMode="auto">
          <a:xfrm>
            <a:off x="826742" y="1797425"/>
            <a:ext cx="525128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hgserver1.amc.nl/r2/graph/kaplanlast_quartile_nbadam88_VEGFA_210512_s_at-14123716228666.png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50" t="14196" r="10773" b="81167"/>
          <a:stretch/>
        </p:blipFill>
        <p:spPr bwMode="auto">
          <a:xfrm>
            <a:off x="1622610" y="1822150"/>
            <a:ext cx="525126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65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148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OUHSC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Aravindan, Natarajan  (HSC)</dc:creator>
  <cp:lastModifiedBy>Aravindan, Natarajan  (HSC)</cp:lastModifiedBy>
  <cp:revision>4</cp:revision>
  <dcterms:created xsi:type="dcterms:W3CDTF">2014-09-18T17:21:20Z</dcterms:created>
  <dcterms:modified xsi:type="dcterms:W3CDTF">2015-02-18T16:57:22Z</dcterms:modified>
</cp:coreProperties>
</file>