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6" d="100"/>
          <a:sy n="86" d="100"/>
        </p:scale>
        <p:origin x="-72" y="27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B8B4E-3110-4B85-AFA2-95B687CD8071}" type="datetimeFigureOut">
              <a:rPr lang="en-US" smtClean="0"/>
              <a:t>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4ED3A-1B57-498B-9A32-D3E2D8659E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1777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B8B4E-3110-4B85-AFA2-95B687CD8071}" type="datetimeFigureOut">
              <a:rPr lang="en-US" smtClean="0"/>
              <a:t>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4ED3A-1B57-498B-9A32-D3E2D8659E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520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B8B4E-3110-4B85-AFA2-95B687CD8071}" type="datetimeFigureOut">
              <a:rPr lang="en-US" smtClean="0"/>
              <a:t>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4ED3A-1B57-498B-9A32-D3E2D8659E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637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B8B4E-3110-4B85-AFA2-95B687CD8071}" type="datetimeFigureOut">
              <a:rPr lang="en-US" smtClean="0"/>
              <a:t>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4ED3A-1B57-498B-9A32-D3E2D8659E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816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B8B4E-3110-4B85-AFA2-95B687CD8071}" type="datetimeFigureOut">
              <a:rPr lang="en-US" smtClean="0"/>
              <a:t>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4ED3A-1B57-498B-9A32-D3E2D8659E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3227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B8B4E-3110-4B85-AFA2-95B687CD8071}" type="datetimeFigureOut">
              <a:rPr lang="en-US" smtClean="0"/>
              <a:t>2/10/2015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4ED3A-1B57-498B-9A32-D3E2D8659E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70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B8B4E-3110-4B85-AFA2-95B687CD8071}" type="datetimeFigureOut">
              <a:rPr lang="en-US" smtClean="0"/>
              <a:t>2/10/2015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4ED3A-1B57-498B-9A32-D3E2D8659E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753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B8B4E-3110-4B85-AFA2-95B687CD8071}" type="datetimeFigureOut">
              <a:rPr lang="en-US" smtClean="0"/>
              <a:t>2/10/2015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4ED3A-1B57-498B-9A32-D3E2D8659E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119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B8B4E-3110-4B85-AFA2-95B687CD8071}" type="datetimeFigureOut">
              <a:rPr lang="en-US" smtClean="0"/>
              <a:t>2/10/2015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4ED3A-1B57-498B-9A32-D3E2D8659E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258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B8B4E-3110-4B85-AFA2-95B687CD8071}" type="datetimeFigureOut">
              <a:rPr lang="en-US" smtClean="0"/>
              <a:t>2/10/2015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4ED3A-1B57-498B-9A32-D3E2D8659E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399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B8B4E-3110-4B85-AFA2-95B687CD8071}" type="datetimeFigureOut">
              <a:rPr lang="en-US" smtClean="0"/>
              <a:t>2/10/2015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4ED3A-1B57-498B-9A32-D3E2D8659E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008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AB8B4E-3110-4B85-AFA2-95B687CD8071}" type="datetimeFigureOut">
              <a:rPr lang="en-US" smtClean="0"/>
              <a:t>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74ED3A-1B57-498B-9A32-D3E2D8659E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61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2583" y="2991756"/>
            <a:ext cx="2880360" cy="1792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3887" y="639598"/>
            <a:ext cx="2734056" cy="1792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134" y="650615"/>
            <a:ext cx="2734056" cy="1792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5402" y="126023"/>
            <a:ext cx="2578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Supplementary </a:t>
            </a:r>
            <a:r>
              <a:rPr lang="en-US" b="1" smtClean="0">
                <a:latin typeface="Times New Roman" pitchFamily="18" charset="0"/>
                <a:cs typeface="Times New Roman" pitchFamily="18" charset="0"/>
              </a:rPr>
              <a:t>Figure 2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40806" y="594151"/>
            <a:ext cx="3345045" cy="2019056"/>
            <a:chOff x="40806" y="365551"/>
            <a:chExt cx="3345045" cy="2019056"/>
          </a:xfrm>
        </p:grpSpPr>
        <p:grpSp>
          <p:nvGrpSpPr>
            <p:cNvPr id="120" name="Group 119"/>
            <p:cNvGrpSpPr/>
            <p:nvPr/>
          </p:nvGrpSpPr>
          <p:grpSpPr>
            <a:xfrm>
              <a:off x="40806" y="482929"/>
              <a:ext cx="3345045" cy="1901678"/>
              <a:chOff x="-70640" y="521719"/>
              <a:chExt cx="3345045" cy="2060151"/>
            </a:xfrm>
          </p:grpSpPr>
          <p:sp>
            <p:nvSpPr>
              <p:cNvPr id="61" name="TextBox 60"/>
              <p:cNvSpPr txBox="1"/>
              <p:nvPr/>
            </p:nvSpPr>
            <p:spPr>
              <a:xfrm>
                <a:off x="641350" y="568325"/>
                <a:ext cx="822661" cy="3334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i="1" dirty="0" smtClean="0">
                    <a:latin typeface="Times New Roman" pitchFamily="18" charset="0"/>
                    <a:cs typeface="Times New Roman" pitchFamily="18" charset="0"/>
                  </a:rPr>
                  <a:t>SUM190</a:t>
                </a:r>
                <a:endParaRPr lang="en-US" sz="1400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>
                <a:off x="-70640" y="2287694"/>
                <a:ext cx="795411" cy="2834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 smtClean="0">
                    <a:latin typeface="Times New Roman" pitchFamily="18" charset="0"/>
                    <a:cs typeface="Times New Roman" pitchFamily="18" charset="0"/>
                  </a:rPr>
                  <a:t>DSF (µM)</a:t>
                </a:r>
                <a:endParaRPr lang="en-US" sz="11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5" name="TextBox 64"/>
              <p:cNvSpPr txBox="1"/>
              <p:nvPr/>
            </p:nvSpPr>
            <p:spPr>
              <a:xfrm>
                <a:off x="587308" y="2298459"/>
                <a:ext cx="255198" cy="2834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latin typeface="Times New Roman" pitchFamily="18" charset="0"/>
                    <a:cs typeface="Times New Roman" pitchFamily="18" charset="0"/>
                  </a:rPr>
                  <a:t>0</a:t>
                </a:r>
                <a:endParaRPr lang="en-US" sz="11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6" name="TextBox 65"/>
              <p:cNvSpPr txBox="1"/>
              <p:nvPr/>
            </p:nvSpPr>
            <p:spPr>
              <a:xfrm>
                <a:off x="1187700" y="2298459"/>
                <a:ext cx="431528" cy="2834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latin typeface="Times New Roman" pitchFamily="18" charset="0"/>
                    <a:cs typeface="Times New Roman" pitchFamily="18" charset="0"/>
                  </a:rPr>
                  <a:t>0.25</a:t>
                </a:r>
                <a:endParaRPr lang="en-US" sz="11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7" name="TextBox 66"/>
              <p:cNvSpPr txBox="1"/>
              <p:nvPr/>
            </p:nvSpPr>
            <p:spPr>
              <a:xfrm>
                <a:off x="1865310" y="2298459"/>
                <a:ext cx="360996" cy="2834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latin typeface="Times New Roman" pitchFamily="18" charset="0"/>
                    <a:cs typeface="Times New Roman" pitchFamily="18" charset="0"/>
                  </a:rPr>
                  <a:t>0.5</a:t>
                </a:r>
                <a:endParaRPr lang="en-US" sz="11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8" name="TextBox 67"/>
              <p:cNvSpPr txBox="1"/>
              <p:nvPr/>
            </p:nvSpPr>
            <p:spPr>
              <a:xfrm>
                <a:off x="2522852" y="2298459"/>
                <a:ext cx="255198" cy="2834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latin typeface="Times New Roman" pitchFamily="18" charset="0"/>
                    <a:cs typeface="Times New Roman" pitchFamily="18" charset="0"/>
                  </a:rPr>
                  <a:t>5</a:t>
                </a:r>
                <a:endParaRPr lang="en-US" sz="11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9" name="TextBox 68"/>
              <p:cNvSpPr txBox="1"/>
              <p:nvPr/>
            </p:nvSpPr>
            <p:spPr>
              <a:xfrm>
                <a:off x="2948675" y="2298459"/>
                <a:ext cx="325730" cy="2834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latin typeface="Times New Roman" pitchFamily="18" charset="0"/>
                    <a:cs typeface="Times New Roman" pitchFamily="18" charset="0"/>
                  </a:rPr>
                  <a:t>1</a:t>
                </a:r>
                <a:r>
                  <a:rPr lang="en-US" sz="1100" dirty="0" smtClean="0">
                    <a:latin typeface="Times New Roman" pitchFamily="18" charset="0"/>
                    <a:cs typeface="Times New Roman" pitchFamily="18" charset="0"/>
                  </a:rPr>
                  <a:t>0</a:t>
                </a:r>
                <a:endParaRPr lang="en-US" sz="11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2" name="TextBox 71"/>
              <p:cNvSpPr txBox="1"/>
              <p:nvPr/>
            </p:nvSpPr>
            <p:spPr>
              <a:xfrm>
                <a:off x="347350" y="2130301"/>
                <a:ext cx="255198" cy="2834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latin typeface="Times New Roman" pitchFamily="18" charset="0"/>
                    <a:cs typeface="Times New Roman" pitchFamily="18" charset="0"/>
                  </a:rPr>
                  <a:t>0</a:t>
                </a:r>
                <a:endParaRPr lang="en-US" sz="11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3" name="TextBox 72"/>
              <p:cNvSpPr txBox="1"/>
              <p:nvPr/>
            </p:nvSpPr>
            <p:spPr>
              <a:xfrm>
                <a:off x="284104" y="1810779"/>
                <a:ext cx="325730" cy="2834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latin typeface="Times New Roman" pitchFamily="18" charset="0"/>
                    <a:cs typeface="Times New Roman" pitchFamily="18" charset="0"/>
                  </a:rPr>
                  <a:t>25</a:t>
                </a:r>
                <a:endParaRPr lang="en-US" sz="11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4" name="TextBox 73"/>
              <p:cNvSpPr txBox="1"/>
              <p:nvPr/>
            </p:nvSpPr>
            <p:spPr>
              <a:xfrm>
                <a:off x="271150" y="1490221"/>
                <a:ext cx="325730" cy="2834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latin typeface="Times New Roman" pitchFamily="18" charset="0"/>
                    <a:cs typeface="Times New Roman" pitchFamily="18" charset="0"/>
                  </a:rPr>
                  <a:t>50</a:t>
                </a:r>
                <a:endParaRPr lang="en-US" sz="11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5" name="TextBox 74"/>
              <p:cNvSpPr txBox="1"/>
              <p:nvPr/>
            </p:nvSpPr>
            <p:spPr>
              <a:xfrm>
                <a:off x="271150" y="1158751"/>
                <a:ext cx="325730" cy="2834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latin typeface="Times New Roman" pitchFamily="18" charset="0"/>
                    <a:cs typeface="Times New Roman" pitchFamily="18" charset="0"/>
                  </a:rPr>
                  <a:t>75</a:t>
                </a:r>
                <a:endParaRPr lang="en-US" sz="11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6" name="TextBox 75"/>
              <p:cNvSpPr txBox="1"/>
              <p:nvPr/>
            </p:nvSpPr>
            <p:spPr>
              <a:xfrm>
                <a:off x="213238" y="844426"/>
                <a:ext cx="396262" cy="2834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latin typeface="Times New Roman" pitchFamily="18" charset="0"/>
                    <a:cs typeface="Times New Roman" pitchFamily="18" charset="0"/>
                  </a:rPr>
                  <a:t>100</a:t>
                </a:r>
                <a:endParaRPr lang="en-US" sz="11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7" name="TextBox 76"/>
              <p:cNvSpPr txBox="1"/>
              <p:nvPr/>
            </p:nvSpPr>
            <p:spPr>
              <a:xfrm>
                <a:off x="219312" y="521719"/>
                <a:ext cx="396262" cy="2834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latin typeface="Times New Roman" pitchFamily="18" charset="0"/>
                    <a:cs typeface="Times New Roman" pitchFamily="18" charset="0"/>
                  </a:rPr>
                  <a:t>125</a:t>
                </a:r>
                <a:endParaRPr lang="en-US" sz="11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8" name="TextBox 77"/>
              <p:cNvSpPr txBox="1"/>
              <p:nvPr/>
            </p:nvSpPr>
            <p:spPr>
              <a:xfrm rot="16200000">
                <a:off x="-431457" y="1365704"/>
                <a:ext cx="1257636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b="1" dirty="0" smtClean="0">
                    <a:latin typeface="Times New Roman" pitchFamily="18" charset="0"/>
                    <a:cs typeface="Times New Roman" pitchFamily="18" charset="0"/>
                  </a:rPr>
                  <a:t>% Cell Viability</a:t>
                </a:r>
                <a:endParaRPr lang="en-US" sz="11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52" name="TextBox 151"/>
              <p:cNvSpPr txBox="1"/>
              <p:nvPr/>
            </p:nvSpPr>
            <p:spPr>
              <a:xfrm>
                <a:off x="2684777" y="2298459"/>
                <a:ext cx="360996" cy="2834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latin typeface="Times New Roman" pitchFamily="18" charset="0"/>
                    <a:cs typeface="Times New Roman" pitchFamily="18" charset="0"/>
                  </a:rPr>
                  <a:t>7.5</a:t>
                </a:r>
                <a:endParaRPr lang="en-US" sz="11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53" name="TextBox 152"/>
              <p:cNvSpPr txBox="1"/>
              <p:nvPr/>
            </p:nvSpPr>
            <p:spPr>
              <a:xfrm>
                <a:off x="2237102" y="2298459"/>
                <a:ext cx="360996" cy="2834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en-US" sz="1100" dirty="0" smtClean="0">
                    <a:latin typeface="Times New Roman" pitchFamily="18" charset="0"/>
                    <a:cs typeface="Times New Roman" pitchFamily="18" charset="0"/>
                  </a:rPr>
                  <a:t>.5</a:t>
                </a:r>
                <a:endParaRPr lang="en-US" sz="11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156" name="TextBox 155"/>
            <p:cNvSpPr txBox="1"/>
            <p:nvPr/>
          </p:nvSpPr>
          <p:spPr>
            <a:xfrm>
              <a:off x="42153" y="365551"/>
              <a:ext cx="3145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Times New Roman"/>
                  <a:cs typeface="Times New Roman"/>
                </a:rPr>
                <a:t>A</a:t>
              </a: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1490540" y="2778825"/>
            <a:ext cx="3504690" cy="2174176"/>
            <a:chOff x="1490540" y="2550225"/>
            <a:chExt cx="3504690" cy="2174176"/>
          </a:xfrm>
        </p:grpSpPr>
        <p:grpSp>
          <p:nvGrpSpPr>
            <p:cNvPr id="123" name="Group 122"/>
            <p:cNvGrpSpPr/>
            <p:nvPr/>
          </p:nvGrpSpPr>
          <p:grpSpPr>
            <a:xfrm>
              <a:off x="1730602" y="2822723"/>
              <a:ext cx="3264628" cy="1901678"/>
              <a:chOff x="3133606" y="134369"/>
              <a:chExt cx="3264628" cy="2060151"/>
            </a:xfrm>
          </p:grpSpPr>
          <p:sp>
            <p:nvSpPr>
              <p:cNvPr id="124" name="TextBox 123"/>
              <p:cNvSpPr txBox="1"/>
              <p:nvPr/>
            </p:nvSpPr>
            <p:spPr>
              <a:xfrm>
                <a:off x="3730632" y="180975"/>
                <a:ext cx="1069524" cy="3334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i="1" dirty="0" smtClean="0">
                    <a:latin typeface="Times New Roman" pitchFamily="18" charset="0"/>
                    <a:cs typeface="Times New Roman" pitchFamily="18" charset="0"/>
                  </a:rPr>
                  <a:t>MDA-IBC-3</a:t>
                </a:r>
                <a:endParaRPr lang="en-US" sz="1400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25" name="TextBox 124"/>
              <p:cNvSpPr txBox="1"/>
              <p:nvPr/>
            </p:nvSpPr>
            <p:spPr>
              <a:xfrm>
                <a:off x="5369944" y="1120340"/>
                <a:ext cx="418704" cy="2667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>
                    <a:latin typeface="Times New Roman" pitchFamily="18" charset="0"/>
                    <a:cs typeface="Times New Roman" pitchFamily="18" charset="0"/>
                  </a:rPr>
                  <a:t>DSF</a:t>
                </a:r>
                <a:endParaRPr lang="en-US" sz="1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26" name="TextBox 125"/>
              <p:cNvSpPr txBox="1"/>
              <p:nvPr/>
            </p:nvSpPr>
            <p:spPr>
              <a:xfrm>
                <a:off x="5369944" y="1357861"/>
                <a:ext cx="611065" cy="2667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>
                    <a:latin typeface="Times New Roman" pitchFamily="18" charset="0"/>
                    <a:cs typeface="Times New Roman" pitchFamily="18" charset="0"/>
                  </a:rPr>
                  <a:t>DSF-Cu</a:t>
                </a:r>
                <a:endParaRPr lang="en-US" sz="1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27" name="TextBox 126"/>
              <p:cNvSpPr txBox="1"/>
              <p:nvPr/>
            </p:nvSpPr>
            <p:spPr>
              <a:xfrm>
                <a:off x="3616258" y="1911109"/>
                <a:ext cx="255198" cy="2834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latin typeface="Times New Roman" pitchFamily="18" charset="0"/>
                    <a:cs typeface="Times New Roman" pitchFamily="18" charset="0"/>
                  </a:rPr>
                  <a:t>0</a:t>
                </a:r>
                <a:endParaRPr lang="en-US" sz="11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28" name="TextBox 127"/>
              <p:cNvSpPr txBox="1"/>
              <p:nvPr/>
            </p:nvSpPr>
            <p:spPr>
              <a:xfrm>
                <a:off x="4119908" y="1911109"/>
                <a:ext cx="431528" cy="2834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latin typeface="Times New Roman" pitchFamily="18" charset="0"/>
                    <a:cs typeface="Times New Roman" pitchFamily="18" charset="0"/>
                  </a:rPr>
                  <a:t>0.25</a:t>
                </a:r>
                <a:endParaRPr lang="en-US" sz="11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29" name="TextBox 128"/>
              <p:cNvSpPr txBox="1"/>
              <p:nvPr/>
            </p:nvSpPr>
            <p:spPr>
              <a:xfrm>
                <a:off x="4722810" y="1911109"/>
                <a:ext cx="360996" cy="2834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latin typeface="Times New Roman" pitchFamily="18" charset="0"/>
                    <a:cs typeface="Times New Roman" pitchFamily="18" charset="0"/>
                  </a:rPr>
                  <a:t>0.5</a:t>
                </a:r>
                <a:endParaRPr lang="en-US" sz="11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30" name="TextBox 129"/>
              <p:cNvSpPr txBox="1"/>
              <p:nvPr/>
            </p:nvSpPr>
            <p:spPr>
              <a:xfrm>
                <a:off x="5115144" y="1911109"/>
                <a:ext cx="325730" cy="2834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latin typeface="Times New Roman" pitchFamily="18" charset="0"/>
                    <a:cs typeface="Times New Roman" pitchFamily="18" charset="0"/>
                  </a:rPr>
                  <a:t>10</a:t>
                </a:r>
                <a:endParaRPr lang="en-US" sz="11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31" name="TextBox 130"/>
              <p:cNvSpPr txBox="1"/>
              <p:nvPr/>
            </p:nvSpPr>
            <p:spPr>
              <a:xfrm>
                <a:off x="5360565" y="1911109"/>
                <a:ext cx="325730" cy="2834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en-US" sz="1100" dirty="0" smtClean="0">
                    <a:latin typeface="Times New Roman" pitchFamily="18" charset="0"/>
                    <a:cs typeface="Times New Roman" pitchFamily="18" charset="0"/>
                  </a:rPr>
                  <a:t>0</a:t>
                </a:r>
                <a:endParaRPr lang="en-US" sz="11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32" name="TextBox 131"/>
              <p:cNvSpPr txBox="1"/>
              <p:nvPr/>
            </p:nvSpPr>
            <p:spPr>
              <a:xfrm>
                <a:off x="5601104" y="1911109"/>
                <a:ext cx="325730" cy="2834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latin typeface="Times New Roman" pitchFamily="18" charset="0"/>
                    <a:cs typeface="Times New Roman" pitchFamily="18" charset="0"/>
                  </a:rPr>
                  <a:t>3</a:t>
                </a:r>
                <a:r>
                  <a:rPr lang="en-US" sz="1100" dirty="0" smtClean="0">
                    <a:latin typeface="Times New Roman" pitchFamily="18" charset="0"/>
                    <a:cs typeface="Times New Roman" pitchFamily="18" charset="0"/>
                  </a:rPr>
                  <a:t>0</a:t>
                </a:r>
                <a:endParaRPr lang="en-US" sz="11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33" name="TextBox 132"/>
              <p:cNvSpPr txBox="1"/>
              <p:nvPr/>
            </p:nvSpPr>
            <p:spPr>
              <a:xfrm>
                <a:off x="5846119" y="1911109"/>
                <a:ext cx="325730" cy="2834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latin typeface="Times New Roman" pitchFamily="18" charset="0"/>
                    <a:cs typeface="Times New Roman" pitchFamily="18" charset="0"/>
                  </a:rPr>
                  <a:t>4</a:t>
                </a:r>
                <a:r>
                  <a:rPr lang="en-US" sz="1100" dirty="0" smtClean="0">
                    <a:latin typeface="Times New Roman" pitchFamily="18" charset="0"/>
                    <a:cs typeface="Times New Roman" pitchFamily="18" charset="0"/>
                  </a:rPr>
                  <a:t>0</a:t>
                </a:r>
                <a:endParaRPr lang="en-US" sz="11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34" name="TextBox 133"/>
              <p:cNvSpPr txBox="1"/>
              <p:nvPr/>
            </p:nvSpPr>
            <p:spPr>
              <a:xfrm>
                <a:off x="6072504" y="1911109"/>
                <a:ext cx="325730" cy="2834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latin typeface="Times New Roman" pitchFamily="18" charset="0"/>
                    <a:cs typeface="Times New Roman" pitchFamily="18" charset="0"/>
                  </a:rPr>
                  <a:t>5</a:t>
                </a:r>
                <a:r>
                  <a:rPr lang="en-US" sz="1100" dirty="0" smtClean="0">
                    <a:latin typeface="Times New Roman" pitchFamily="18" charset="0"/>
                    <a:cs typeface="Times New Roman" pitchFamily="18" charset="0"/>
                  </a:rPr>
                  <a:t>0</a:t>
                </a:r>
                <a:endParaRPr lang="en-US" sz="11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35" name="TextBox 134"/>
              <p:cNvSpPr txBox="1"/>
              <p:nvPr/>
            </p:nvSpPr>
            <p:spPr>
              <a:xfrm>
                <a:off x="3395350" y="1742951"/>
                <a:ext cx="255198" cy="2834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latin typeface="Times New Roman" pitchFamily="18" charset="0"/>
                    <a:cs typeface="Times New Roman" pitchFamily="18" charset="0"/>
                  </a:rPr>
                  <a:t>0</a:t>
                </a:r>
                <a:endParaRPr lang="en-US" sz="11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36" name="TextBox 135"/>
              <p:cNvSpPr txBox="1"/>
              <p:nvPr/>
            </p:nvSpPr>
            <p:spPr>
              <a:xfrm>
                <a:off x="3332104" y="1423429"/>
                <a:ext cx="325730" cy="2834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latin typeface="Times New Roman" pitchFamily="18" charset="0"/>
                    <a:cs typeface="Times New Roman" pitchFamily="18" charset="0"/>
                  </a:rPr>
                  <a:t>25</a:t>
                </a:r>
                <a:endParaRPr lang="en-US" sz="11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37" name="TextBox 136"/>
              <p:cNvSpPr txBox="1"/>
              <p:nvPr/>
            </p:nvSpPr>
            <p:spPr>
              <a:xfrm>
                <a:off x="3319150" y="1102871"/>
                <a:ext cx="325730" cy="2834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latin typeface="Times New Roman" pitchFamily="18" charset="0"/>
                    <a:cs typeface="Times New Roman" pitchFamily="18" charset="0"/>
                  </a:rPr>
                  <a:t>50</a:t>
                </a:r>
                <a:endParaRPr lang="en-US" sz="11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38" name="TextBox 137"/>
              <p:cNvSpPr txBox="1"/>
              <p:nvPr/>
            </p:nvSpPr>
            <p:spPr>
              <a:xfrm>
                <a:off x="3319150" y="771401"/>
                <a:ext cx="325730" cy="2834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latin typeface="Times New Roman" pitchFamily="18" charset="0"/>
                    <a:cs typeface="Times New Roman" pitchFamily="18" charset="0"/>
                  </a:rPr>
                  <a:t>75</a:t>
                </a:r>
                <a:endParaRPr lang="en-US" sz="11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39" name="TextBox 138"/>
              <p:cNvSpPr txBox="1"/>
              <p:nvPr/>
            </p:nvSpPr>
            <p:spPr>
              <a:xfrm>
                <a:off x="3261238" y="457076"/>
                <a:ext cx="396262" cy="2834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latin typeface="Times New Roman" pitchFamily="18" charset="0"/>
                    <a:cs typeface="Times New Roman" pitchFamily="18" charset="0"/>
                  </a:rPr>
                  <a:t>100</a:t>
                </a:r>
                <a:endParaRPr lang="en-US" sz="11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0" name="TextBox 139"/>
              <p:cNvSpPr txBox="1"/>
              <p:nvPr/>
            </p:nvSpPr>
            <p:spPr>
              <a:xfrm>
                <a:off x="3267312" y="134369"/>
                <a:ext cx="396262" cy="2834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latin typeface="Times New Roman" pitchFamily="18" charset="0"/>
                    <a:cs typeface="Times New Roman" pitchFamily="18" charset="0"/>
                  </a:rPr>
                  <a:t>125</a:t>
                </a:r>
                <a:endParaRPr lang="en-US" sz="11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1" name="TextBox 140"/>
              <p:cNvSpPr txBox="1"/>
              <p:nvPr/>
            </p:nvSpPr>
            <p:spPr>
              <a:xfrm rot="16200000">
                <a:off x="2635593" y="968829"/>
                <a:ext cx="1257636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b="1" dirty="0" smtClean="0">
                    <a:latin typeface="Times New Roman" pitchFamily="18" charset="0"/>
                    <a:cs typeface="Times New Roman" pitchFamily="18" charset="0"/>
                  </a:rPr>
                  <a:t>% Cell Viability</a:t>
                </a:r>
                <a:endParaRPr lang="en-US" sz="11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157" name="TextBox 156"/>
            <p:cNvSpPr txBox="1"/>
            <p:nvPr/>
          </p:nvSpPr>
          <p:spPr>
            <a:xfrm>
              <a:off x="1490540" y="2550225"/>
              <a:ext cx="3145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Times New Roman"/>
                  <a:cs typeface="Times New Roman"/>
                </a:rPr>
                <a:t>C</a:t>
              </a:r>
              <a:endParaRPr lang="en-US" sz="1400" b="1" dirty="0">
                <a:latin typeface="Times New Roman"/>
                <a:cs typeface="Times New Roman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3404353" y="594151"/>
            <a:ext cx="3369692" cy="2015631"/>
            <a:chOff x="3404353" y="365551"/>
            <a:chExt cx="3369692" cy="2015631"/>
          </a:xfrm>
        </p:grpSpPr>
        <p:grpSp>
          <p:nvGrpSpPr>
            <p:cNvPr id="119" name="Group 118"/>
            <p:cNvGrpSpPr/>
            <p:nvPr/>
          </p:nvGrpSpPr>
          <p:grpSpPr>
            <a:xfrm>
              <a:off x="3429000" y="479504"/>
              <a:ext cx="3345045" cy="1901678"/>
              <a:chOff x="-61115" y="2779144"/>
              <a:chExt cx="3345045" cy="2060151"/>
            </a:xfrm>
          </p:grpSpPr>
          <p:sp>
            <p:nvSpPr>
              <p:cNvPr id="105" name="TextBox 104"/>
              <p:cNvSpPr txBox="1"/>
              <p:nvPr/>
            </p:nvSpPr>
            <p:spPr>
              <a:xfrm>
                <a:off x="650875" y="2825750"/>
                <a:ext cx="893193" cy="3334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i="1" dirty="0" smtClean="0">
                    <a:latin typeface="Times New Roman" pitchFamily="18" charset="0"/>
                    <a:cs typeface="Times New Roman" pitchFamily="18" charset="0"/>
                  </a:rPr>
                  <a:t>rSUM190</a:t>
                </a:r>
                <a:endParaRPr lang="en-US" sz="1400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6" name="TextBox 105"/>
              <p:cNvSpPr txBox="1"/>
              <p:nvPr/>
            </p:nvSpPr>
            <p:spPr>
              <a:xfrm>
                <a:off x="-61115" y="4545119"/>
                <a:ext cx="795411" cy="2834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 smtClean="0">
                    <a:latin typeface="Times New Roman" pitchFamily="18" charset="0"/>
                    <a:cs typeface="Times New Roman" pitchFamily="18" charset="0"/>
                  </a:rPr>
                  <a:t>DSF (µM)</a:t>
                </a:r>
                <a:endParaRPr lang="en-US" sz="11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7" name="TextBox 106"/>
              <p:cNvSpPr txBox="1"/>
              <p:nvPr/>
            </p:nvSpPr>
            <p:spPr>
              <a:xfrm>
                <a:off x="596833" y="4555884"/>
                <a:ext cx="255198" cy="2834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latin typeface="Times New Roman" pitchFamily="18" charset="0"/>
                    <a:cs typeface="Times New Roman" pitchFamily="18" charset="0"/>
                  </a:rPr>
                  <a:t>0</a:t>
                </a:r>
                <a:endParaRPr lang="en-US" sz="11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8" name="TextBox 107"/>
              <p:cNvSpPr txBox="1"/>
              <p:nvPr/>
            </p:nvSpPr>
            <p:spPr>
              <a:xfrm>
                <a:off x="1153157" y="4555884"/>
                <a:ext cx="431528" cy="2834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latin typeface="Times New Roman" pitchFamily="18" charset="0"/>
                    <a:cs typeface="Times New Roman" pitchFamily="18" charset="0"/>
                  </a:rPr>
                  <a:t>0.25</a:t>
                </a:r>
                <a:endParaRPr lang="en-US" sz="11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9" name="TextBox 108"/>
              <p:cNvSpPr txBox="1"/>
              <p:nvPr/>
            </p:nvSpPr>
            <p:spPr>
              <a:xfrm>
                <a:off x="1841784" y="4555884"/>
                <a:ext cx="360996" cy="2834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latin typeface="Times New Roman" pitchFamily="18" charset="0"/>
                    <a:cs typeface="Times New Roman" pitchFamily="18" charset="0"/>
                  </a:rPr>
                  <a:t>0.5</a:t>
                </a:r>
                <a:endParaRPr lang="en-US" sz="11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10" name="TextBox 109"/>
              <p:cNvSpPr txBox="1"/>
              <p:nvPr/>
            </p:nvSpPr>
            <p:spPr>
              <a:xfrm>
                <a:off x="2489801" y="4555884"/>
                <a:ext cx="255198" cy="2834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latin typeface="Times New Roman" pitchFamily="18" charset="0"/>
                    <a:cs typeface="Times New Roman" pitchFamily="18" charset="0"/>
                  </a:rPr>
                  <a:t>5</a:t>
                </a:r>
                <a:endParaRPr lang="en-US" sz="11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11" name="TextBox 110"/>
              <p:cNvSpPr txBox="1"/>
              <p:nvPr/>
            </p:nvSpPr>
            <p:spPr>
              <a:xfrm>
                <a:off x="2958200" y="4555884"/>
                <a:ext cx="325730" cy="2834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latin typeface="Times New Roman" pitchFamily="18" charset="0"/>
                    <a:cs typeface="Times New Roman" pitchFamily="18" charset="0"/>
                  </a:rPr>
                  <a:t>1</a:t>
                </a:r>
                <a:r>
                  <a:rPr lang="en-US" sz="1100" dirty="0" smtClean="0">
                    <a:latin typeface="Times New Roman" pitchFamily="18" charset="0"/>
                    <a:cs typeface="Times New Roman" pitchFamily="18" charset="0"/>
                  </a:rPr>
                  <a:t>0</a:t>
                </a:r>
                <a:endParaRPr lang="en-US" sz="11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12" name="TextBox 111"/>
              <p:cNvSpPr txBox="1"/>
              <p:nvPr/>
            </p:nvSpPr>
            <p:spPr>
              <a:xfrm>
                <a:off x="356875" y="4387726"/>
                <a:ext cx="255198" cy="2834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latin typeface="Times New Roman" pitchFamily="18" charset="0"/>
                    <a:cs typeface="Times New Roman" pitchFamily="18" charset="0"/>
                  </a:rPr>
                  <a:t>0</a:t>
                </a:r>
                <a:endParaRPr lang="en-US" sz="11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13" name="TextBox 112"/>
              <p:cNvSpPr txBox="1"/>
              <p:nvPr/>
            </p:nvSpPr>
            <p:spPr>
              <a:xfrm>
                <a:off x="293629" y="4068204"/>
                <a:ext cx="325730" cy="2834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latin typeface="Times New Roman" pitchFamily="18" charset="0"/>
                    <a:cs typeface="Times New Roman" pitchFamily="18" charset="0"/>
                  </a:rPr>
                  <a:t>25</a:t>
                </a:r>
                <a:endParaRPr lang="en-US" sz="11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14" name="TextBox 113"/>
              <p:cNvSpPr txBox="1"/>
              <p:nvPr/>
            </p:nvSpPr>
            <p:spPr>
              <a:xfrm>
                <a:off x="280675" y="3747646"/>
                <a:ext cx="325730" cy="2834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latin typeface="Times New Roman" pitchFamily="18" charset="0"/>
                    <a:cs typeface="Times New Roman" pitchFamily="18" charset="0"/>
                  </a:rPr>
                  <a:t>50</a:t>
                </a:r>
                <a:endParaRPr lang="en-US" sz="11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15" name="TextBox 114"/>
              <p:cNvSpPr txBox="1"/>
              <p:nvPr/>
            </p:nvSpPr>
            <p:spPr>
              <a:xfrm>
                <a:off x="280675" y="3416176"/>
                <a:ext cx="325730" cy="2834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latin typeface="Times New Roman" pitchFamily="18" charset="0"/>
                    <a:cs typeface="Times New Roman" pitchFamily="18" charset="0"/>
                  </a:rPr>
                  <a:t>75</a:t>
                </a:r>
                <a:endParaRPr lang="en-US" sz="11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16" name="TextBox 115"/>
              <p:cNvSpPr txBox="1"/>
              <p:nvPr/>
            </p:nvSpPr>
            <p:spPr>
              <a:xfrm>
                <a:off x="222763" y="3101851"/>
                <a:ext cx="396262" cy="2834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latin typeface="Times New Roman" pitchFamily="18" charset="0"/>
                    <a:cs typeface="Times New Roman" pitchFamily="18" charset="0"/>
                  </a:rPr>
                  <a:t>100</a:t>
                </a:r>
                <a:endParaRPr lang="en-US" sz="11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17" name="TextBox 116"/>
              <p:cNvSpPr txBox="1"/>
              <p:nvPr/>
            </p:nvSpPr>
            <p:spPr>
              <a:xfrm>
                <a:off x="228837" y="2779144"/>
                <a:ext cx="396262" cy="2834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latin typeface="Times New Roman" pitchFamily="18" charset="0"/>
                    <a:cs typeface="Times New Roman" pitchFamily="18" charset="0"/>
                  </a:rPr>
                  <a:t>125</a:t>
                </a:r>
                <a:endParaRPr lang="en-US" sz="11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18" name="TextBox 117"/>
              <p:cNvSpPr txBox="1"/>
              <p:nvPr/>
            </p:nvSpPr>
            <p:spPr>
              <a:xfrm rot="16200000">
                <a:off x="-421932" y="3623129"/>
                <a:ext cx="1257636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b="1" dirty="0" smtClean="0">
                    <a:latin typeface="Times New Roman" pitchFamily="18" charset="0"/>
                    <a:cs typeface="Times New Roman" pitchFamily="18" charset="0"/>
                  </a:rPr>
                  <a:t>% Cell Viability</a:t>
                </a:r>
                <a:endParaRPr lang="en-US" sz="11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50" name="TextBox 149"/>
              <p:cNvSpPr txBox="1"/>
              <p:nvPr/>
            </p:nvSpPr>
            <p:spPr>
              <a:xfrm>
                <a:off x="2673760" y="4555884"/>
                <a:ext cx="360996" cy="2834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latin typeface="Times New Roman" pitchFamily="18" charset="0"/>
                    <a:cs typeface="Times New Roman" pitchFamily="18" charset="0"/>
                  </a:rPr>
                  <a:t>7.5</a:t>
                </a:r>
                <a:endParaRPr lang="en-US" sz="11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51" name="TextBox 150"/>
              <p:cNvSpPr txBox="1"/>
              <p:nvPr/>
            </p:nvSpPr>
            <p:spPr>
              <a:xfrm>
                <a:off x="2193034" y="4555884"/>
                <a:ext cx="360996" cy="2834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en-US" sz="1100" dirty="0" smtClean="0">
                    <a:latin typeface="Times New Roman" pitchFamily="18" charset="0"/>
                    <a:cs typeface="Times New Roman" pitchFamily="18" charset="0"/>
                  </a:rPr>
                  <a:t>.5</a:t>
                </a:r>
                <a:endParaRPr lang="en-US" sz="11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158" name="TextBox 157"/>
            <p:cNvSpPr txBox="1"/>
            <p:nvPr/>
          </p:nvSpPr>
          <p:spPr>
            <a:xfrm>
              <a:off x="3404353" y="365551"/>
              <a:ext cx="3145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Times New Roman"/>
                  <a:cs typeface="Times New Roman"/>
                </a:rPr>
                <a:t>B</a:t>
              </a:r>
              <a:endParaRPr lang="en-US" sz="1400" b="1" dirty="0">
                <a:latin typeface="Times New Roman"/>
                <a:cs typeface="Times New Roman"/>
              </a:endParaRPr>
            </a:p>
          </p:txBody>
        </p:sp>
      </p:grpSp>
      <p:sp>
        <p:nvSpPr>
          <p:cNvPr id="103" name="TextBox 102"/>
          <p:cNvSpPr txBox="1"/>
          <p:nvPr/>
        </p:nvSpPr>
        <p:spPr>
          <a:xfrm>
            <a:off x="1524000" y="4674565"/>
            <a:ext cx="7954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DSF (µM)</a:t>
            </a:r>
            <a:endParaRPr lang="en-US" sz="11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25859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72</Words>
  <Application>Microsoft Office PowerPoint</Application>
  <PresentationFormat>On-screen Show (4:3)</PresentationFormat>
  <Paragraphs>55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Duke University Health System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Duke Surgery</dc:creator>
  <cp:lastModifiedBy>Myron Evans</cp:lastModifiedBy>
  <cp:revision>8</cp:revision>
  <dcterms:created xsi:type="dcterms:W3CDTF">2013-12-04T21:20:27Z</dcterms:created>
  <dcterms:modified xsi:type="dcterms:W3CDTF">2015-02-10T23:04:03Z</dcterms:modified>
</cp:coreProperties>
</file>