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52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230E9-4A56-405B-822A-2E9B335591FC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8B3D0-9918-4BC8-83D6-EC53C6CE7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731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C3B39-01D6-3641-A3E9-6DCE506A00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630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5C23-5481-400B-8D38-10A81E810036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46F8-B0BF-46C4-A700-C7E2080AB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6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5C23-5481-400B-8D38-10A81E810036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46F8-B0BF-46C4-A700-C7E2080AB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752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5C23-5481-400B-8D38-10A81E810036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46F8-B0BF-46C4-A700-C7E2080AB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79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5C23-5481-400B-8D38-10A81E810036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46F8-B0BF-46C4-A700-C7E2080AB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3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5C23-5481-400B-8D38-10A81E810036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46F8-B0BF-46C4-A700-C7E2080AB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1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5C23-5481-400B-8D38-10A81E810036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46F8-B0BF-46C4-A700-C7E2080AB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86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5C23-5481-400B-8D38-10A81E810036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46F8-B0BF-46C4-A700-C7E2080AB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632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5C23-5481-400B-8D38-10A81E810036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46F8-B0BF-46C4-A700-C7E2080AB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5C23-5481-400B-8D38-10A81E810036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46F8-B0BF-46C4-A700-C7E2080AB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97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5C23-5481-400B-8D38-10A81E810036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46F8-B0BF-46C4-A700-C7E2080AB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885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5C23-5481-400B-8D38-10A81E810036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46F8-B0BF-46C4-A700-C7E2080AB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462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55C23-5481-400B-8D38-10A81E810036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C46F8-B0BF-46C4-A700-C7E2080AB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59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4.jpg"/><Relationship Id="rId26" Type="http://schemas.openxmlformats.org/officeDocument/2006/relationships/image" Target="../media/image19.jpg"/><Relationship Id="rId3" Type="http://schemas.openxmlformats.org/officeDocument/2006/relationships/image" Target="../media/image1.png"/><Relationship Id="rId21" Type="http://schemas.openxmlformats.org/officeDocument/2006/relationships/image" Target="../media/image16.png"/><Relationship Id="rId34" Type="http://schemas.openxmlformats.org/officeDocument/2006/relationships/image" Target="../media/image27.jpeg"/><Relationship Id="rId7" Type="http://schemas.openxmlformats.org/officeDocument/2006/relationships/image" Target="../media/image5.jpeg"/><Relationship Id="rId12" Type="http://schemas.openxmlformats.org/officeDocument/2006/relationships/image" Target="../media/image10.jpg"/><Relationship Id="rId17" Type="http://schemas.openxmlformats.org/officeDocument/2006/relationships/image" Target="../media/image13.jpg"/><Relationship Id="rId25" Type="http://schemas.openxmlformats.org/officeDocument/2006/relationships/image" Target="../media/image18.jpg"/><Relationship Id="rId3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6" Type="http://schemas.microsoft.com/office/2007/relationships/hdphoto" Target="../media/hdphoto2.wdp"/><Relationship Id="rId20" Type="http://schemas.microsoft.com/office/2007/relationships/hdphoto" Target="../media/hdphoto3.wdp"/><Relationship Id="rId29" Type="http://schemas.openxmlformats.org/officeDocument/2006/relationships/image" Target="../media/image2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g"/><Relationship Id="rId24" Type="http://schemas.microsoft.com/office/2007/relationships/hdphoto" Target="../media/hdphoto5.wdp"/><Relationship Id="rId32" Type="http://schemas.openxmlformats.org/officeDocument/2006/relationships/image" Target="../media/image25.jpeg"/><Relationship Id="rId5" Type="http://schemas.openxmlformats.org/officeDocument/2006/relationships/image" Target="../media/image3.png"/><Relationship Id="rId15" Type="http://schemas.openxmlformats.org/officeDocument/2006/relationships/image" Target="../media/image12.jpeg"/><Relationship Id="rId23" Type="http://schemas.openxmlformats.org/officeDocument/2006/relationships/image" Target="../media/image17.png"/><Relationship Id="rId28" Type="http://schemas.openxmlformats.org/officeDocument/2006/relationships/image" Target="../media/image21.jpg"/><Relationship Id="rId10" Type="http://schemas.openxmlformats.org/officeDocument/2006/relationships/image" Target="../media/image8.jpg"/><Relationship Id="rId19" Type="http://schemas.openxmlformats.org/officeDocument/2006/relationships/image" Target="../media/image15.png"/><Relationship Id="rId31" Type="http://schemas.openxmlformats.org/officeDocument/2006/relationships/image" Target="../media/image24.png"/><Relationship Id="rId4" Type="http://schemas.openxmlformats.org/officeDocument/2006/relationships/image" Target="../media/image2.png"/><Relationship Id="rId9" Type="http://schemas.openxmlformats.org/officeDocument/2006/relationships/image" Target="../media/image7.jpg"/><Relationship Id="rId14" Type="http://schemas.microsoft.com/office/2007/relationships/hdphoto" Target="../media/hdphoto1.wdp"/><Relationship Id="rId22" Type="http://schemas.microsoft.com/office/2007/relationships/hdphoto" Target="../media/hdphoto4.wdp"/><Relationship Id="rId27" Type="http://schemas.openxmlformats.org/officeDocument/2006/relationships/image" Target="../media/image20.jpg"/><Relationship Id="rId30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078" y="6186599"/>
            <a:ext cx="2542032" cy="181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508" y="3439095"/>
            <a:ext cx="2679192" cy="178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TextBox 115"/>
          <p:cNvSpPr txBox="1"/>
          <p:nvPr/>
        </p:nvSpPr>
        <p:spPr>
          <a:xfrm>
            <a:off x="25400" y="56654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A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71830" y="650175"/>
            <a:ext cx="3852659" cy="2212168"/>
            <a:chOff x="-71830" y="650175"/>
            <a:chExt cx="3852659" cy="2212168"/>
          </a:xfrm>
        </p:grpSpPr>
        <p:pic>
          <p:nvPicPr>
            <p:cNvPr id="1026" name="Picture 2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142" y="693512"/>
              <a:ext cx="2807208" cy="1847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8"/>
            <p:cNvGrpSpPr/>
            <p:nvPr/>
          </p:nvGrpSpPr>
          <p:grpSpPr>
            <a:xfrm>
              <a:off x="-71830" y="720161"/>
              <a:ext cx="3852659" cy="2142182"/>
              <a:chOff x="88656" y="7624632"/>
              <a:chExt cx="3852659" cy="2320697"/>
            </a:xfrm>
          </p:grpSpPr>
          <p:sp>
            <p:nvSpPr>
              <p:cNvPr id="88" name="TextBox 87"/>
              <p:cNvSpPr txBox="1"/>
              <p:nvPr/>
            </p:nvSpPr>
            <p:spPr>
              <a:xfrm>
                <a:off x="3004222" y="7690657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**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534371" y="7688917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7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40259" y="7912829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6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538203" y="8135626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538203" y="8397638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4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543896" y="8847997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3307358" y="9339261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 rot="16200000">
                <a:off x="-565286" y="8374904"/>
                <a:ext cx="193143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Fold increase in</a:t>
                </a:r>
              </a:p>
              <a:p>
                <a:pPr algn="ctr"/>
                <a:r>
                  <a:rPr lang="en-US" sz="1100" b="1" dirty="0"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itochondrial </a:t>
                </a:r>
                <a:r>
                  <a:rPr lang="en-US" sz="1100" b="1" dirty="0" err="1" smtClean="0">
                    <a:latin typeface="Times New Roman" pitchFamily="18" charset="0"/>
                    <a:cs typeface="Times New Roman" pitchFamily="18" charset="0"/>
                  </a:rPr>
                  <a:t>superoxides</a:t>
                </a:r>
                <a:endParaRPr lang="en-US" sz="11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543896" y="9121223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543896" y="8622394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2856677" y="7802109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**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3291589" y="7688034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50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3294227" y="8020986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3285015" y="8349735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30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3285015" y="8680346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3285015" y="9007980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10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546200" y="9335884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 rot="5400000">
                <a:off x="2836566" y="8447727"/>
                <a:ext cx="177861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% Cells with high</a:t>
                </a:r>
              </a:p>
              <a:p>
                <a:pPr algn="ctr"/>
                <a:r>
                  <a:rPr lang="en-US" sz="1100" b="1" dirty="0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ytoplasmic </a:t>
                </a:r>
                <a:r>
                  <a:rPr lang="en-US" sz="1100" b="1" dirty="0" err="1" smtClean="0">
                    <a:latin typeface="Times New Roman" pitchFamily="18" charset="0"/>
                    <a:cs typeface="Times New Roman" pitchFamily="18" charset="0"/>
                  </a:rPr>
                  <a:t>superoxides</a:t>
                </a:r>
                <a:endParaRPr lang="en-US" sz="11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285" name="Group 284"/>
              <p:cNvGrpSpPr/>
              <p:nvPr/>
            </p:nvGrpSpPr>
            <p:grpSpPr>
              <a:xfrm>
                <a:off x="844119" y="9458359"/>
                <a:ext cx="2423734" cy="472167"/>
                <a:chOff x="1130436" y="2575699"/>
                <a:chExt cx="3240201" cy="578266"/>
              </a:xfrm>
            </p:grpSpPr>
            <p:sp>
              <p:nvSpPr>
                <p:cNvPr id="286" name="TextBox 285"/>
                <p:cNvSpPr txBox="1"/>
                <p:nvPr/>
              </p:nvSpPr>
              <p:spPr>
                <a:xfrm>
                  <a:off x="1655309" y="2601099"/>
                  <a:ext cx="529748" cy="3470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Times New Roman" pitchFamily="18" charset="0"/>
                      <a:cs typeface="Times New Roman" pitchFamily="18" charset="0"/>
                    </a:rPr>
                    <a:t>300</a:t>
                  </a:r>
                </a:p>
              </p:txBody>
            </p:sp>
            <p:sp>
              <p:nvSpPr>
                <p:cNvPr id="287" name="TextBox 286"/>
                <p:cNvSpPr txBox="1"/>
                <p:nvPr/>
              </p:nvSpPr>
              <p:spPr>
                <a:xfrm>
                  <a:off x="3840889" y="2601099"/>
                  <a:ext cx="529748" cy="3470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Times New Roman" pitchFamily="18" charset="0"/>
                      <a:cs typeface="Times New Roman" pitchFamily="18" charset="0"/>
                    </a:rPr>
                    <a:t>300</a:t>
                  </a:r>
                </a:p>
              </p:txBody>
            </p:sp>
            <p:sp>
              <p:nvSpPr>
                <p:cNvPr id="288" name="TextBox 287"/>
                <p:cNvSpPr txBox="1"/>
                <p:nvPr/>
              </p:nvSpPr>
              <p:spPr>
                <a:xfrm>
                  <a:off x="2722813" y="2601099"/>
                  <a:ext cx="529748" cy="3470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r>
                    <a:rPr lang="en-US" sz="1100" dirty="0" smtClean="0">
                      <a:latin typeface="Times New Roman" pitchFamily="18" charset="0"/>
                      <a:cs typeface="Times New Roman" pitchFamily="18" charset="0"/>
                    </a:rPr>
                    <a:t>00</a:t>
                  </a:r>
                </a:p>
              </p:txBody>
            </p:sp>
            <p:sp>
              <p:nvSpPr>
                <p:cNvPr id="289" name="TextBox 288"/>
                <p:cNvSpPr txBox="1"/>
                <p:nvPr/>
              </p:nvSpPr>
              <p:spPr>
                <a:xfrm>
                  <a:off x="3294717" y="2601099"/>
                  <a:ext cx="529748" cy="3470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r>
                    <a:rPr lang="en-US" sz="1100" dirty="0" smtClean="0">
                      <a:latin typeface="Times New Roman" pitchFamily="18" charset="0"/>
                      <a:cs typeface="Times New Roman" pitchFamily="18" charset="0"/>
                    </a:rPr>
                    <a:t>00</a:t>
                  </a:r>
                </a:p>
              </p:txBody>
            </p:sp>
            <p:sp>
              <p:nvSpPr>
                <p:cNvPr id="290" name="TextBox 289"/>
                <p:cNvSpPr txBox="1"/>
                <p:nvPr/>
              </p:nvSpPr>
              <p:spPr>
                <a:xfrm>
                  <a:off x="1130436" y="2575699"/>
                  <a:ext cx="315449" cy="3675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-</a:t>
                  </a:r>
                </a:p>
              </p:txBody>
            </p:sp>
            <p:sp>
              <p:nvSpPr>
                <p:cNvPr id="291" name="TextBox 290"/>
                <p:cNvSpPr txBox="1"/>
                <p:nvPr/>
              </p:nvSpPr>
              <p:spPr>
                <a:xfrm>
                  <a:off x="2305148" y="2575699"/>
                  <a:ext cx="315449" cy="3675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-</a:t>
                  </a:r>
                </a:p>
              </p:txBody>
            </p:sp>
            <p:sp>
              <p:nvSpPr>
                <p:cNvPr id="292" name="TextBox 291"/>
                <p:cNvSpPr txBox="1"/>
                <p:nvPr/>
              </p:nvSpPr>
              <p:spPr>
                <a:xfrm>
                  <a:off x="1135545" y="2761052"/>
                  <a:ext cx="315449" cy="3675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-</a:t>
                  </a:r>
                </a:p>
              </p:txBody>
            </p:sp>
            <p:sp>
              <p:nvSpPr>
                <p:cNvPr id="293" name="TextBox 292"/>
                <p:cNvSpPr txBox="1"/>
                <p:nvPr/>
              </p:nvSpPr>
              <p:spPr>
                <a:xfrm>
                  <a:off x="1745749" y="2761049"/>
                  <a:ext cx="315449" cy="3675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-</a:t>
                  </a:r>
                </a:p>
              </p:txBody>
            </p:sp>
            <p:sp>
              <p:nvSpPr>
                <p:cNvPr id="294" name="TextBox 293"/>
                <p:cNvSpPr txBox="1"/>
                <p:nvPr/>
              </p:nvSpPr>
              <p:spPr>
                <a:xfrm>
                  <a:off x="2295281" y="2786448"/>
                  <a:ext cx="362595" cy="3675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+</a:t>
                  </a:r>
                </a:p>
              </p:txBody>
            </p:sp>
            <p:sp>
              <p:nvSpPr>
                <p:cNvPr id="295" name="TextBox 294"/>
                <p:cNvSpPr txBox="1"/>
                <p:nvPr/>
              </p:nvSpPr>
              <p:spPr>
                <a:xfrm>
                  <a:off x="2803585" y="2786452"/>
                  <a:ext cx="362595" cy="3675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+</a:t>
                  </a:r>
                </a:p>
              </p:txBody>
            </p:sp>
            <p:sp>
              <p:nvSpPr>
                <p:cNvPr id="296" name="TextBox 295"/>
                <p:cNvSpPr txBox="1"/>
                <p:nvPr/>
              </p:nvSpPr>
              <p:spPr>
                <a:xfrm>
                  <a:off x="3375487" y="2786449"/>
                  <a:ext cx="362595" cy="3675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+</a:t>
                  </a:r>
                </a:p>
              </p:txBody>
            </p:sp>
            <p:sp>
              <p:nvSpPr>
                <p:cNvPr id="297" name="TextBox 296"/>
                <p:cNvSpPr txBox="1"/>
                <p:nvPr/>
              </p:nvSpPr>
              <p:spPr>
                <a:xfrm>
                  <a:off x="3934622" y="2786449"/>
                  <a:ext cx="362595" cy="3675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+</a:t>
                  </a:r>
                </a:p>
              </p:txBody>
            </p:sp>
          </p:grpSp>
          <p:sp>
            <p:nvSpPr>
              <p:cNvPr id="199" name="TextBox 198"/>
              <p:cNvSpPr txBox="1"/>
              <p:nvPr/>
            </p:nvSpPr>
            <p:spPr>
              <a:xfrm>
                <a:off x="2351074" y="7844754"/>
                <a:ext cx="476412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DHE</a:t>
                </a:r>
              </a:p>
            </p:txBody>
          </p:sp>
          <p:sp>
            <p:nvSpPr>
              <p:cNvPr id="200" name="TextBox 199"/>
              <p:cNvSpPr txBox="1"/>
              <p:nvPr/>
            </p:nvSpPr>
            <p:spPr>
              <a:xfrm>
                <a:off x="1066635" y="7848094"/>
                <a:ext cx="1003801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err="1" smtClean="0">
                    <a:latin typeface="Times New Roman" pitchFamily="18" charset="0"/>
                    <a:cs typeface="Times New Roman" pitchFamily="18" charset="0"/>
                  </a:rPr>
                  <a:t>MitoSOX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 Red</a:t>
                </a:r>
              </a:p>
            </p:txBody>
          </p:sp>
          <p:sp>
            <p:nvSpPr>
              <p:cNvPr id="284" name="TextBox 283"/>
              <p:cNvSpPr txBox="1"/>
              <p:nvPr/>
            </p:nvSpPr>
            <p:spPr>
              <a:xfrm>
                <a:off x="88656" y="9478535"/>
                <a:ext cx="792205" cy="4667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DSF (</a:t>
                </a:r>
                <a:r>
                  <a:rPr lang="en-US" sz="1100" b="1" dirty="0" err="1" smtClean="0">
                    <a:latin typeface="Times New Roman" pitchFamily="18" charset="0"/>
                    <a:cs typeface="Times New Roman" pitchFamily="18" charset="0"/>
                  </a:rPr>
                  <a:t>nM</a:t>
                </a:r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1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r"/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Cu</a:t>
                </a:r>
              </a:p>
            </p:txBody>
          </p:sp>
        </p:grpSp>
        <p:sp>
          <p:nvSpPr>
            <p:cNvPr id="197" name="TextBox 196"/>
            <p:cNvSpPr txBox="1"/>
            <p:nvPr/>
          </p:nvSpPr>
          <p:spPr>
            <a:xfrm>
              <a:off x="613176" y="650175"/>
              <a:ext cx="8931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rSUM149</a:t>
              </a:r>
              <a:endParaRPr lang="en-US" sz="14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6" name="TextBox 265"/>
          <p:cNvSpPr txBox="1"/>
          <p:nvPr/>
        </p:nvSpPr>
        <p:spPr>
          <a:xfrm>
            <a:off x="3653713" y="566544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B</a:t>
            </a:r>
          </a:p>
        </p:txBody>
      </p:sp>
      <p:pic>
        <p:nvPicPr>
          <p:cNvPr id="268" name="Picture 267" descr="03.14.12 SOD1 rsum149 2min crop.jpg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46803" y="2084138"/>
            <a:ext cx="1856232" cy="19413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69" name="Picture 268" descr="03.14.12 GAPDH rsum149 2s crop.jpg"/>
          <p:cNvPicPr>
            <a:picLocks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46803" y="2583356"/>
            <a:ext cx="1856232" cy="19413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70" name="Picture 269" descr="03.14.12 SOD2 rsum149 1s crop.jpg"/>
          <p:cNvPicPr>
            <a:picLocks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146803" y="2337171"/>
            <a:ext cx="1856232" cy="19413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pSp>
        <p:nvGrpSpPr>
          <p:cNvPr id="274" name="Group 273"/>
          <p:cNvGrpSpPr/>
          <p:nvPr/>
        </p:nvGrpSpPr>
        <p:grpSpPr>
          <a:xfrm>
            <a:off x="4120637" y="774770"/>
            <a:ext cx="1873271" cy="417918"/>
            <a:chOff x="5977783" y="2343903"/>
            <a:chExt cx="1873271" cy="452745"/>
          </a:xfrm>
        </p:grpSpPr>
        <p:sp>
          <p:nvSpPr>
            <p:cNvPr id="275" name="TextBox 274"/>
            <p:cNvSpPr txBox="1"/>
            <p:nvPr/>
          </p:nvSpPr>
          <p:spPr>
            <a:xfrm>
              <a:off x="6530942" y="2343903"/>
              <a:ext cx="452368" cy="283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Times New Roman" pitchFamily="18" charset="0"/>
                  <a:cs typeface="Times New Roman" pitchFamily="18" charset="0"/>
                </a:rPr>
                <a:t>DSF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6" name="TextBox 275"/>
            <p:cNvSpPr txBox="1"/>
            <p:nvPr/>
          </p:nvSpPr>
          <p:spPr>
            <a:xfrm>
              <a:off x="6997664" y="2343903"/>
              <a:ext cx="679994" cy="283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Times New Roman" pitchFamily="18" charset="0"/>
                  <a:cs typeface="Times New Roman" pitchFamily="18" charset="0"/>
                </a:rPr>
                <a:t>DSF-Cu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7" name="TextBox 276"/>
            <p:cNvSpPr txBox="1"/>
            <p:nvPr/>
          </p:nvSpPr>
          <p:spPr>
            <a:xfrm>
              <a:off x="5977783" y="2508652"/>
              <a:ext cx="287258" cy="283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U</a:t>
              </a:r>
            </a:p>
          </p:txBody>
        </p:sp>
        <p:sp>
          <p:nvSpPr>
            <p:cNvPr id="278" name="TextBox 277"/>
            <p:cNvSpPr txBox="1"/>
            <p:nvPr/>
          </p:nvSpPr>
          <p:spPr>
            <a:xfrm>
              <a:off x="6218240" y="2513237"/>
              <a:ext cx="385042" cy="283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 Cu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9" name="TextBox 278"/>
            <p:cNvSpPr txBox="1"/>
            <p:nvPr/>
          </p:nvSpPr>
          <p:spPr>
            <a:xfrm>
              <a:off x="6548304" y="2513237"/>
              <a:ext cx="396262" cy="283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/>
                  <a:cs typeface="Times New Roman"/>
                </a:rPr>
                <a:t>300</a:t>
              </a:r>
              <a:endParaRPr lang="en-US" sz="1100" dirty="0">
                <a:latin typeface="Times New Roman"/>
                <a:cs typeface="Times New Roman"/>
              </a:endParaRPr>
            </a:p>
          </p:txBody>
        </p:sp>
        <p:sp>
          <p:nvSpPr>
            <p:cNvPr id="280" name="TextBox 279"/>
            <p:cNvSpPr txBox="1"/>
            <p:nvPr/>
          </p:nvSpPr>
          <p:spPr>
            <a:xfrm>
              <a:off x="7454792" y="2513237"/>
              <a:ext cx="396262" cy="283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Times New Roman"/>
                  <a:cs typeface="Times New Roman"/>
                </a:rPr>
                <a:t>3</a:t>
              </a:r>
              <a:r>
                <a:rPr lang="en-US" sz="1100" dirty="0" smtClean="0">
                  <a:latin typeface="Times New Roman"/>
                  <a:cs typeface="Times New Roman"/>
                </a:rPr>
                <a:t>00</a:t>
              </a:r>
              <a:endParaRPr lang="en-US" sz="1100" dirty="0">
                <a:latin typeface="Times New Roman"/>
                <a:cs typeface="Times New Roman"/>
              </a:endParaRPr>
            </a:p>
          </p:txBody>
        </p:sp>
        <p:sp>
          <p:nvSpPr>
            <p:cNvPr id="281" name="TextBox 280"/>
            <p:cNvSpPr txBox="1"/>
            <p:nvPr/>
          </p:nvSpPr>
          <p:spPr>
            <a:xfrm>
              <a:off x="7134191" y="2513237"/>
              <a:ext cx="396262" cy="283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/>
                  <a:cs typeface="Times New Roman"/>
                </a:rPr>
                <a:t>200</a:t>
              </a:r>
              <a:endParaRPr lang="en-US" sz="1100" dirty="0">
                <a:latin typeface="Times New Roman"/>
                <a:cs typeface="Times New Roman"/>
              </a:endParaRPr>
            </a:p>
          </p:txBody>
        </p:sp>
        <p:sp>
          <p:nvSpPr>
            <p:cNvPr id="282" name="TextBox 281"/>
            <p:cNvSpPr txBox="1"/>
            <p:nvPr/>
          </p:nvSpPr>
          <p:spPr>
            <a:xfrm>
              <a:off x="6828854" y="2513237"/>
              <a:ext cx="396262" cy="283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/>
                  <a:cs typeface="Times New Roman"/>
                </a:rPr>
                <a:t>100</a:t>
              </a:r>
              <a:endParaRPr lang="en-US" sz="1100" dirty="0">
                <a:latin typeface="Times New Roman"/>
                <a:cs typeface="Times New Roman"/>
              </a:endParaRPr>
            </a:p>
          </p:txBody>
        </p:sp>
        <p:cxnSp>
          <p:nvCxnSpPr>
            <p:cNvPr id="283" name="Straight Connector 282"/>
            <p:cNvCxnSpPr/>
            <p:nvPr/>
          </p:nvCxnSpPr>
          <p:spPr>
            <a:xfrm>
              <a:off x="6887650" y="2561227"/>
              <a:ext cx="900022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7" name="TextBox 346"/>
          <p:cNvSpPr txBox="1"/>
          <p:nvPr/>
        </p:nvSpPr>
        <p:spPr>
          <a:xfrm>
            <a:off x="156454" y="324068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C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3648904" y="324068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D</a:t>
            </a:r>
          </a:p>
        </p:txBody>
      </p:sp>
      <p:sp>
        <p:nvSpPr>
          <p:cNvPr id="444" name="TextBox 443"/>
          <p:cNvSpPr txBox="1"/>
          <p:nvPr/>
        </p:nvSpPr>
        <p:spPr>
          <a:xfrm>
            <a:off x="176705" y="5876457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7595" y="6164462"/>
            <a:ext cx="3793776" cy="2776601"/>
            <a:chOff x="81344" y="6678169"/>
            <a:chExt cx="3793776" cy="3007985"/>
          </a:xfrm>
        </p:grpSpPr>
        <p:grpSp>
          <p:nvGrpSpPr>
            <p:cNvPr id="447" name="Group 446"/>
            <p:cNvGrpSpPr/>
            <p:nvPr/>
          </p:nvGrpSpPr>
          <p:grpSpPr>
            <a:xfrm>
              <a:off x="93518" y="6678169"/>
              <a:ext cx="1477845" cy="436074"/>
              <a:chOff x="107424" y="388206"/>
              <a:chExt cx="1477845" cy="436074"/>
            </a:xfrm>
          </p:grpSpPr>
          <p:sp>
            <p:nvSpPr>
              <p:cNvPr id="448" name="TextBox 447"/>
              <p:cNvSpPr txBox="1"/>
              <p:nvPr/>
            </p:nvSpPr>
            <p:spPr>
              <a:xfrm>
                <a:off x="516197" y="388206"/>
                <a:ext cx="426720" cy="266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Times New Roman" pitchFamily="18" charset="0"/>
                    <a:cs typeface="Times New Roman" pitchFamily="18" charset="0"/>
                  </a:rPr>
                  <a:t>DSF</a:t>
                </a: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9" name="TextBox 448"/>
              <p:cNvSpPr txBox="1"/>
              <p:nvPr/>
            </p:nvSpPr>
            <p:spPr>
              <a:xfrm>
                <a:off x="859989" y="388206"/>
                <a:ext cx="633507" cy="266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Times New Roman" pitchFamily="18" charset="0"/>
                    <a:cs typeface="Times New Roman" pitchFamily="18" charset="0"/>
                  </a:rPr>
                  <a:t>DSF-Cu</a:t>
                </a: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0" name="TextBox 449"/>
              <p:cNvSpPr txBox="1"/>
              <p:nvPr/>
            </p:nvSpPr>
            <p:spPr>
              <a:xfrm>
                <a:off x="107424" y="552955"/>
                <a:ext cx="277641" cy="266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latin typeface="Times New Roman" pitchFamily="18" charset="0"/>
                    <a:cs typeface="Times New Roman" pitchFamily="18" charset="0"/>
                  </a:rPr>
                  <a:t>U</a:t>
                </a:r>
              </a:p>
            </p:txBody>
          </p:sp>
          <p:sp>
            <p:nvSpPr>
              <p:cNvPr id="451" name="TextBox 450"/>
              <p:cNvSpPr txBox="1"/>
              <p:nvPr/>
            </p:nvSpPr>
            <p:spPr>
              <a:xfrm>
                <a:off x="266964" y="557539"/>
                <a:ext cx="365806" cy="266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 Cu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2" name="TextBox 451"/>
              <p:cNvSpPr txBox="1"/>
              <p:nvPr/>
            </p:nvSpPr>
            <p:spPr>
              <a:xfrm>
                <a:off x="530354" y="557540"/>
                <a:ext cx="377027" cy="266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/>
                    <a:cs typeface="Times New Roman"/>
                  </a:rPr>
                  <a:t>300</a:t>
                </a:r>
                <a:endParaRPr lang="en-US" sz="1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453" name="TextBox 452"/>
              <p:cNvSpPr txBox="1"/>
              <p:nvPr/>
            </p:nvSpPr>
            <p:spPr>
              <a:xfrm>
                <a:off x="1208242" y="557540"/>
                <a:ext cx="377027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latin typeface="Times New Roman"/>
                    <a:cs typeface="Times New Roman"/>
                  </a:rPr>
                  <a:t>3</a:t>
                </a:r>
                <a:r>
                  <a:rPr lang="en-US" sz="1000" dirty="0" smtClean="0">
                    <a:latin typeface="Times New Roman"/>
                    <a:cs typeface="Times New Roman"/>
                  </a:rPr>
                  <a:t>00</a:t>
                </a:r>
                <a:endParaRPr lang="en-US" sz="1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454" name="TextBox 453"/>
              <p:cNvSpPr txBox="1"/>
              <p:nvPr/>
            </p:nvSpPr>
            <p:spPr>
              <a:xfrm>
                <a:off x="982891" y="557540"/>
                <a:ext cx="377027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/>
                    <a:cs typeface="Times New Roman"/>
                  </a:rPr>
                  <a:t>200</a:t>
                </a:r>
                <a:endParaRPr lang="en-US" sz="1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455" name="TextBox 454"/>
              <p:cNvSpPr txBox="1"/>
              <p:nvPr/>
            </p:nvSpPr>
            <p:spPr>
              <a:xfrm>
                <a:off x="744229" y="557540"/>
                <a:ext cx="377027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/>
                    <a:cs typeface="Times New Roman"/>
                  </a:rPr>
                  <a:t>100</a:t>
                </a:r>
                <a:endParaRPr lang="en-US" sz="1000" dirty="0">
                  <a:latin typeface="Times New Roman"/>
                  <a:cs typeface="Times New Roman"/>
                </a:endParaRPr>
              </a:p>
            </p:txBody>
          </p:sp>
          <p:cxnSp>
            <p:nvCxnSpPr>
              <p:cNvPr id="456" name="Straight Connector 455"/>
              <p:cNvCxnSpPr/>
              <p:nvPr/>
            </p:nvCxnSpPr>
            <p:spPr>
              <a:xfrm>
                <a:off x="836746" y="592666"/>
                <a:ext cx="649313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81344" y="7042438"/>
              <a:ext cx="3707214" cy="816572"/>
              <a:chOff x="81344" y="8614063"/>
              <a:chExt cx="3707214" cy="816572"/>
            </a:xfrm>
          </p:grpSpPr>
          <p:pic>
            <p:nvPicPr>
              <p:cNvPr id="458" name="Picture 457"/>
              <p:cNvPicPr>
                <a:picLocks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344" y="8680738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459" name="Picture 458"/>
              <p:cNvPicPr>
                <a:picLocks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344" y="8932262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460" name="Picture 459"/>
              <p:cNvPicPr>
                <a:picLocks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344" y="9189321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sp>
            <p:nvSpPr>
              <p:cNvPr id="461" name="TextBox 460"/>
              <p:cNvSpPr txBox="1"/>
              <p:nvPr/>
            </p:nvSpPr>
            <p:spPr>
              <a:xfrm>
                <a:off x="3023605" y="8865587"/>
                <a:ext cx="628698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/>
                    <a:cs typeface="Times New Roman"/>
                  </a:rPr>
                  <a:t>NF-</a:t>
                </a:r>
                <a:r>
                  <a:rPr lang="el-GR" sz="1200" b="1" dirty="0" smtClean="0">
                    <a:latin typeface="Times New Roman"/>
                    <a:cs typeface="Times New Roman"/>
                  </a:rPr>
                  <a:t>κ</a:t>
                </a:r>
                <a:r>
                  <a:rPr lang="en-US" sz="1200" b="1" dirty="0" smtClean="0">
                    <a:latin typeface="Times New Roman"/>
                    <a:cs typeface="Times New Roman"/>
                  </a:rPr>
                  <a:t>B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462" name="TextBox 461"/>
              <p:cNvSpPr txBox="1"/>
              <p:nvPr/>
            </p:nvSpPr>
            <p:spPr>
              <a:xfrm>
                <a:off x="3023605" y="9130553"/>
                <a:ext cx="740908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/>
                    <a:cs typeface="Times New Roman"/>
                  </a:rPr>
                  <a:t>GAPDH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463" name="TextBox 462"/>
              <p:cNvSpPr txBox="1"/>
              <p:nvPr/>
            </p:nvSpPr>
            <p:spPr>
              <a:xfrm>
                <a:off x="3023605" y="8614063"/>
                <a:ext cx="764953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/>
                    <a:cs typeface="Times New Roman"/>
                  </a:rPr>
                  <a:t>p-NF-</a:t>
                </a:r>
                <a:r>
                  <a:rPr lang="el-GR" sz="1200" b="1" dirty="0" smtClean="0">
                    <a:latin typeface="Times New Roman"/>
                    <a:cs typeface="Times New Roman"/>
                  </a:rPr>
                  <a:t>κ</a:t>
                </a:r>
                <a:r>
                  <a:rPr lang="en-US" sz="1200" b="1" dirty="0" smtClean="0">
                    <a:latin typeface="Times New Roman"/>
                    <a:cs typeface="Times New Roman"/>
                  </a:rPr>
                  <a:t>B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  <p:pic>
            <p:nvPicPr>
              <p:cNvPr id="470" name="Picture 469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2184" y="8680738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471" name="Picture 470"/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216" b="6843"/>
              <a:stretch/>
            </p:blipFill>
            <p:spPr>
              <a:xfrm>
                <a:off x="1622184" y="8932262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472" name="Picture 471"/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1856"/>
              <a:stretch/>
            </p:blipFill>
            <p:spPr>
              <a:xfrm>
                <a:off x="1622184" y="9189321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81344" y="8608502"/>
              <a:ext cx="3793776" cy="790867"/>
              <a:chOff x="81344" y="7836977"/>
              <a:chExt cx="3793776" cy="790867"/>
            </a:xfrm>
          </p:grpSpPr>
          <p:pic>
            <p:nvPicPr>
              <p:cNvPr id="474" name="Picture 473"/>
              <p:cNvPicPr>
                <a:picLocks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344" y="7890163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475" name="Picture 474"/>
              <p:cNvPicPr>
                <a:picLocks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344" y="8138687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476" name="Picture 475"/>
              <p:cNvPicPr>
                <a:picLocks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344" y="8386357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sp>
            <p:nvSpPr>
              <p:cNvPr id="477" name="TextBox 476"/>
              <p:cNvSpPr txBox="1"/>
              <p:nvPr/>
            </p:nvSpPr>
            <p:spPr>
              <a:xfrm>
                <a:off x="3023605" y="7836977"/>
                <a:ext cx="851515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/>
                    <a:cs typeface="Times New Roman"/>
                  </a:rPr>
                  <a:t>p-ERK1/2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478" name="TextBox 477"/>
              <p:cNvSpPr txBox="1"/>
              <p:nvPr/>
            </p:nvSpPr>
            <p:spPr>
              <a:xfrm>
                <a:off x="3023605" y="8100896"/>
                <a:ext cx="715260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/>
                    <a:cs typeface="Times New Roman"/>
                  </a:rPr>
                  <a:t>ERK1/2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479" name="TextBox 478"/>
              <p:cNvSpPr txBox="1"/>
              <p:nvPr/>
            </p:nvSpPr>
            <p:spPr>
              <a:xfrm>
                <a:off x="3023605" y="8327762"/>
                <a:ext cx="740908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/>
                    <a:cs typeface="Times New Roman"/>
                  </a:rPr>
                  <a:t>GAPDH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  <p:pic>
            <p:nvPicPr>
              <p:cNvPr id="483" name="Picture 482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rightnessContrast brigh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2184" y="8138687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484" name="Picture 483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BEBA8EAE-BF5A-486C-A8C5-ECC9F3942E4B}">
                    <a14:imgProps xmlns:a14="http://schemas.microsoft.com/office/drawing/2010/main">
                      <a14:imgLayer r:embed="rId22">
                        <a14:imgEffect>
                          <a14:brightnessContrast brigh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2184" y="7890584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485" name="Picture 484"/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BEBA8EAE-BF5A-486C-A8C5-ECC9F3942E4B}">
                    <a14:imgProps xmlns:a14="http://schemas.microsoft.com/office/drawing/2010/main">
                      <a14:imgLayer r:embed="rId24">
                        <a14:imgEffect>
                          <a14:brightnessContrast brigh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2184" y="8386357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</p:grpSp>
        <p:grpSp>
          <p:nvGrpSpPr>
            <p:cNvPr id="6" name="Group 5"/>
            <p:cNvGrpSpPr/>
            <p:nvPr/>
          </p:nvGrpSpPr>
          <p:grpSpPr>
            <a:xfrm>
              <a:off x="81344" y="7823488"/>
              <a:ext cx="3683169" cy="800391"/>
              <a:chOff x="81344" y="7032913"/>
              <a:chExt cx="3683169" cy="800391"/>
            </a:xfrm>
          </p:grpSpPr>
          <p:sp>
            <p:nvSpPr>
              <p:cNvPr id="490" name="TextBox 489"/>
              <p:cNvSpPr txBox="1"/>
              <p:nvPr/>
            </p:nvSpPr>
            <p:spPr>
              <a:xfrm>
                <a:off x="3023605" y="7032913"/>
                <a:ext cx="559769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/>
                    <a:cs typeface="Times New Roman"/>
                  </a:rPr>
                  <a:t>p-p38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491" name="TextBox 490"/>
              <p:cNvSpPr txBox="1"/>
              <p:nvPr/>
            </p:nvSpPr>
            <p:spPr>
              <a:xfrm>
                <a:off x="3023605" y="7287307"/>
                <a:ext cx="42351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/>
                    <a:cs typeface="Times New Roman"/>
                  </a:rPr>
                  <a:t>p38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492" name="TextBox 491"/>
              <p:cNvSpPr txBox="1"/>
              <p:nvPr/>
            </p:nvSpPr>
            <p:spPr>
              <a:xfrm>
                <a:off x="3023605" y="7533222"/>
                <a:ext cx="740908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/>
                    <a:cs typeface="Times New Roman"/>
                  </a:rPr>
                  <a:t>GAPDH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  <p:pic>
            <p:nvPicPr>
              <p:cNvPr id="493" name="Picture 492"/>
              <p:cNvPicPr>
                <a:picLocks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344" y="7099360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494" name="Picture 493"/>
              <p:cNvPicPr>
                <a:picLocks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344" y="7345634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495" name="Picture 494"/>
              <p:cNvPicPr>
                <a:picLocks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344" y="7594151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499" name="Picture 498"/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2184" y="7099570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500" name="Picture 499"/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2184" y="7345634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501" name="Picture 500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463"/>
              <a:stretch/>
            </p:blipFill>
            <p:spPr>
              <a:xfrm>
                <a:off x="1622184" y="7594151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</p:grpSp>
        <p:grpSp>
          <p:nvGrpSpPr>
            <p:cNvPr id="505" name="Group 504"/>
            <p:cNvGrpSpPr/>
            <p:nvPr/>
          </p:nvGrpSpPr>
          <p:grpSpPr>
            <a:xfrm>
              <a:off x="1617518" y="6678169"/>
              <a:ext cx="1477845" cy="436074"/>
              <a:chOff x="107424" y="388206"/>
              <a:chExt cx="1477845" cy="436074"/>
            </a:xfrm>
          </p:grpSpPr>
          <p:sp>
            <p:nvSpPr>
              <p:cNvPr id="506" name="TextBox 505"/>
              <p:cNvSpPr txBox="1"/>
              <p:nvPr/>
            </p:nvSpPr>
            <p:spPr>
              <a:xfrm>
                <a:off x="516197" y="388206"/>
                <a:ext cx="426720" cy="266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Times New Roman" pitchFamily="18" charset="0"/>
                    <a:cs typeface="Times New Roman" pitchFamily="18" charset="0"/>
                  </a:rPr>
                  <a:t>DSF</a:t>
                </a: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7" name="TextBox 506"/>
              <p:cNvSpPr txBox="1"/>
              <p:nvPr/>
            </p:nvSpPr>
            <p:spPr>
              <a:xfrm>
                <a:off x="859989" y="388206"/>
                <a:ext cx="633507" cy="266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Times New Roman" pitchFamily="18" charset="0"/>
                    <a:cs typeface="Times New Roman" pitchFamily="18" charset="0"/>
                  </a:rPr>
                  <a:t>DSF-Cu</a:t>
                </a: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8" name="TextBox 507"/>
              <p:cNvSpPr txBox="1"/>
              <p:nvPr/>
            </p:nvSpPr>
            <p:spPr>
              <a:xfrm>
                <a:off x="107424" y="552955"/>
                <a:ext cx="277641" cy="266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latin typeface="Times New Roman" pitchFamily="18" charset="0"/>
                    <a:cs typeface="Times New Roman" pitchFamily="18" charset="0"/>
                  </a:rPr>
                  <a:t>U</a:t>
                </a:r>
              </a:p>
            </p:txBody>
          </p:sp>
          <p:sp>
            <p:nvSpPr>
              <p:cNvPr id="509" name="TextBox 508"/>
              <p:cNvSpPr txBox="1"/>
              <p:nvPr/>
            </p:nvSpPr>
            <p:spPr>
              <a:xfrm>
                <a:off x="266964" y="557539"/>
                <a:ext cx="365806" cy="266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 Cu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10" name="TextBox 509"/>
              <p:cNvSpPr txBox="1"/>
              <p:nvPr/>
            </p:nvSpPr>
            <p:spPr>
              <a:xfrm>
                <a:off x="530354" y="557540"/>
                <a:ext cx="377027" cy="266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/>
                    <a:cs typeface="Times New Roman"/>
                  </a:rPr>
                  <a:t>300</a:t>
                </a:r>
                <a:endParaRPr lang="en-US" sz="1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511" name="TextBox 510"/>
              <p:cNvSpPr txBox="1"/>
              <p:nvPr/>
            </p:nvSpPr>
            <p:spPr>
              <a:xfrm>
                <a:off x="1208242" y="557540"/>
                <a:ext cx="377027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latin typeface="Times New Roman"/>
                    <a:cs typeface="Times New Roman"/>
                  </a:rPr>
                  <a:t>3</a:t>
                </a:r>
                <a:r>
                  <a:rPr lang="en-US" sz="1000" dirty="0" smtClean="0">
                    <a:latin typeface="Times New Roman"/>
                    <a:cs typeface="Times New Roman"/>
                  </a:rPr>
                  <a:t>00</a:t>
                </a:r>
                <a:endParaRPr lang="en-US" sz="1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512" name="TextBox 511"/>
              <p:cNvSpPr txBox="1"/>
              <p:nvPr/>
            </p:nvSpPr>
            <p:spPr>
              <a:xfrm>
                <a:off x="982891" y="557540"/>
                <a:ext cx="377027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/>
                    <a:cs typeface="Times New Roman"/>
                  </a:rPr>
                  <a:t>200</a:t>
                </a:r>
                <a:endParaRPr lang="en-US" sz="1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513" name="TextBox 512"/>
              <p:cNvSpPr txBox="1"/>
              <p:nvPr/>
            </p:nvSpPr>
            <p:spPr>
              <a:xfrm>
                <a:off x="744229" y="557540"/>
                <a:ext cx="377027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/>
                    <a:cs typeface="Times New Roman"/>
                  </a:rPr>
                  <a:t>100</a:t>
                </a:r>
                <a:endParaRPr lang="en-US" sz="1000" dirty="0">
                  <a:latin typeface="Times New Roman"/>
                  <a:cs typeface="Times New Roman"/>
                </a:endParaRPr>
              </a:p>
            </p:txBody>
          </p:sp>
          <p:cxnSp>
            <p:nvCxnSpPr>
              <p:cNvPr id="514" name="Straight Connector 513"/>
              <p:cNvCxnSpPr/>
              <p:nvPr/>
            </p:nvCxnSpPr>
            <p:spPr>
              <a:xfrm>
                <a:off x="836746" y="592666"/>
                <a:ext cx="649313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5" name="TextBox 534"/>
            <p:cNvSpPr txBox="1"/>
            <p:nvPr/>
          </p:nvSpPr>
          <p:spPr>
            <a:xfrm>
              <a:off x="391111" y="9352729"/>
              <a:ext cx="822661" cy="333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SUM149</a:t>
              </a:r>
              <a:endParaRPr lang="en-US" sz="1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6" name="TextBox 535"/>
            <p:cNvSpPr txBox="1"/>
            <p:nvPr/>
          </p:nvSpPr>
          <p:spPr>
            <a:xfrm>
              <a:off x="1886536" y="9352728"/>
              <a:ext cx="893193" cy="333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rSUM149</a:t>
              </a:r>
              <a:endParaRPr lang="en-US" sz="14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4" name="TextBox 223"/>
          <p:cNvSpPr txBox="1"/>
          <p:nvPr/>
        </p:nvSpPr>
        <p:spPr>
          <a:xfrm>
            <a:off x="3659324" y="5876457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F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5867986" y="-4122"/>
            <a:ext cx="1007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Figure 2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1" name="TextBox 540"/>
          <p:cNvSpPr txBox="1"/>
          <p:nvPr/>
        </p:nvSpPr>
        <p:spPr>
          <a:xfrm>
            <a:off x="3618539" y="5098815"/>
            <a:ext cx="7954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DSF (</a:t>
            </a:r>
            <a:r>
              <a:rPr lang="en-US" sz="1100" b="1" dirty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M)</a:t>
            </a:r>
          </a:p>
          <a:p>
            <a:pPr algn="r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Cu</a:t>
            </a:r>
          </a:p>
        </p:txBody>
      </p:sp>
      <p:sp>
        <p:nvSpPr>
          <p:cNvPr id="542" name="TextBox 541"/>
          <p:cNvSpPr txBox="1"/>
          <p:nvPr/>
        </p:nvSpPr>
        <p:spPr>
          <a:xfrm rot="16200000">
            <a:off x="3233246" y="4139130"/>
            <a:ext cx="12170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Fold induction of</a:t>
            </a:r>
          </a:p>
          <a:p>
            <a:pPr algn="ctr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Nrf2 activity</a:t>
            </a:r>
            <a:endParaRPr 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3" name="TextBox 542"/>
          <p:cNvSpPr txBox="1"/>
          <p:nvPr/>
        </p:nvSpPr>
        <p:spPr>
          <a:xfrm>
            <a:off x="4738853" y="5144523"/>
            <a:ext cx="4315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0.15</a:t>
            </a:r>
          </a:p>
        </p:txBody>
      </p:sp>
      <p:sp>
        <p:nvSpPr>
          <p:cNvPr id="544" name="TextBox 543"/>
          <p:cNvSpPr txBox="1"/>
          <p:nvPr/>
        </p:nvSpPr>
        <p:spPr>
          <a:xfrm>
            <a:off x="6444508" y="514452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545" name="TextBox 544"/>
          <p:cNvSpPr txBox="1"/>
          <p:nvPr/>
        </p:nvSpPr>
        <p:spPr>
          <a:xfrm>
            <a:off x="5558682" y="5144523"/>
            <a:ext cx="4315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0.15</a:t>
            </a:r>
          </a:p>
        </p:txBody>
      </p:sp>
      <p:sp>
        <p:nvSpPr>
          <p:cNvPr id="546" name="TextBox 545"/>
          <p:cNvSpPr txBox="1"/>
          <p:nvPr/>
        </p:nvSpPr>
        <p:spPr>
          <a:xfrm>
            <a:off x="6027684" y="514452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547" name="TextBox 546"/>
          <p:cNvSpPr txBox="1"/>
          <p:nvPr/>
        </p:nvSpPr>
        <p:spPr>
          <a:xfrm>
            <a:off x="4452139" y="5122709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548" name="TextBox 547"/>
          <p:cNvSpPr txBox="1"/>
          <p:nvPr/>
        </p:nvSpPr>
        <p:spPr>
          <a:xfrm>
            <a:off x="5254513" y="5122709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549" name="TextBox 548"/>
          <p:cNvSpPr txBox="1"/>
          <p:nvPr/>
        </p:nvSpPr>
        <p:spPr>
          <a:xfrm>
            <a:off x="4456554" y="5281899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550" name="TextBox 549"/>
          <p:cNvSpPr txBox="1"/>
          <p:nvPr/>
        </p:nvSpPr>
        <p:spPr>
          <a:xfrm>
            <a:off x="4818545" y="5281899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551" name="TextBox 550"/>
          <p:cNvSpPr txBox="1"/>
          <p:nvPr/>
        </p:nvSpPr>
        <p:spPr>
          <a:xfrm>
            <a:off x="5236463" y="5303713"/>
            <a:ext cx="2648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552" name="TextBox 551"/>
          <p:cNvSpPr txBox="1"/>
          <p:nvPr/>
        </p:nvSpPr>
        <p:spPr>
          <a:xfrm>
            <a:off x="5641019" y="5303713"/>
            <a:ext cx="2648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553" name="TextBox 552"/>
          <p:cNvSpPr txBox="1"/>
          <p:nvPr/>
        </p:nvSpPr>
        <p:spPr>
          <a:xfrm>
            <a:off x="6087955" y="5303713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554" name="TextBox 553"/>
          <p:cNvSpPr txBox="1"/>
          <p:nvPr/>
        </p:nvSpPr>
        <p:spPr>
          <a:xfrm>
            <a:off x="6476402" y="5303713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555" name="TextBox 554"/>
          <p:cNvSpPr txBox="1"/>
          <p:nvPr/>
        </p:nvSpPr>
        <p:spPr>
          <a:xfrm>
            <a:off x="4733888" y="3546405"/>
            <a:ext cx="7024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SUM149</a:t>
            </a:r>
          </a:p>
        </p:txBody>
      </p:sp>
      <p:sp>
        <p:nvSpPr>
          <p:cNvPr id="556" name="TextBox 555"/>
          <p:cNvSpPr txBox="1"/>
          <p:nvPr/>
        </p:nvSpPr>
        <p:spPr>
          <a:xfrm>
            <a:off x="5904755" y="3542985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rSUM149</a:t>
            </a:r>
          </a:p>
        </p:txBody>
      </p:sp>
      <p:sp>
        <p:nvSpPr>
          <p:cNvPr id="557" name="TextBox 556"/>
          <p:cNvSpPr txBox="1"/>
          <p:nvPr/>
        </p:nvSpPr>
        <p:spPr>
          <a:xfrm>
            <a:off x="4072691" y="4988702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558" name="TextBox 557"/>
          <p:cNvSpPr txBox="1"/>
          <p:nvPr/>
        </p:nvSpPr>
        <p:spPr>
          <a:xfrm>
            <a:off x="3966893" y="4721021"/>
            <a:ext cx="3609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2.5</a:t>
            </a:r>
          </a:p>
        </p:txBody>
      </p:sp>
      <p:sp>
        <p:nvSpPr>
          <p:cNvPr id="559" name="TextBox 558"/>
          <p:cNvSpPr txBox="1"/>
          <p:nvPr/>
        </p:nvSpPr>
        <p:spPr>
          <a:xfrm>
            <a:off x="3979929" y="4417055"/>
            <a:ext cx="3609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5.0</a:t>
            </a:r>
          </a:p>
        </p:txBody>
      </p:sp>
      <p:sp>
        <p:nvSpPr>
          <p:cNvPr id="560" name="TextBox 559"/>
          <p:cNvSpPr txBox="1"/>
          <p:nvPr/>
        </p:nvSpPr>
        <p:spPr>
          <a:xfrm>
            <a:off x="3979929" y="4121328"/>
            <a:ext cx="3609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7.5</a:t>
            </a:r>
          </a:p>
        </p:txBody>
      </p:sp>
      <p:sp>
        <p:nvSpPr>
          <p:cNvPr id="561" name="TextBox 560"/>
          <p:cNvSpPr txBox="1"/>
          <p:nvPr/>
        </p:nvSpPr>
        <p:spPr>
          <a:xfrm>
            <a:off x="3921938" y="3823107"/>
            <a:ext cx="4315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10.0</a:t>
            </a:r>
          </a:p>
        </p:txBody>
      </p:sp>
      <p:sp>
        <p:nvSpPr>
          <p:cNvPr id="562" name="TextBox 561"/>
          <p:cNvSpPr txBox="1"/>
          <p:nvPr/>
        </p:nvSpPr>
        <p:spPr>
          <a:xfrm>
            <a:off x="3921938" y="3539842"/>
            <a:ext cx="4315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12.5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5108719" y="4473072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5261120" y="4323603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5556395" y="4229969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5720670" y="3702432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5968320" y="4669586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6130245" y="4625624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6551695" y="4282724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6358845" y="4546493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3520" y="3488375"/>
            <a:ext cx="3081033" cy="2068277"/>
            <a:chOff x="93520" y="3488375"/>
            <a:chExt cx="3081033" cy="2068277"/>
          </a:xfrm>
        </p:grpSpPr>
        <p:pic>
          <p:nvPicPr>
            <p:cNvPr id="1027" name="Picture 3"/>
            <p:cNvPicPr>
              <a:picLocks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825" y="3488375"/>
              <a:ext cx="2395728" cy="1709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5" name="TextBox 324"/>
            <p:cNvSpPr txBox="1"/>
            <p:nvPr/>
          </p:nvSpPr>
          <p:spPr>
            <a:xfrm>
              <a:off x="169938" y="5120501"/>
              <a:ext cx="79220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Times New Roman" pitchFamily="18" charset="0"/>
                  <a:cs typeface="Times New Roman" pitchFamily="18" charset="0"/>
                </a:rPr>
                <a:t>DSF (</a:t>
              </a:r>
              <a:r>
                <a:rPr lang="en-US" sz="1100" b="1" dirty="0" err="1" smtClean="0">
                  <a:latin typeface="Times New Roman" pitchFamily="18" charset="0"/>
                  <a:cs typeface="Times New Roman" pitchFamily="18" charset="0"/>
                </a:rPr>
                <a:t>nM</a:t>
              </a:r>
              <a:r>
                <a:rPr lang="en-US" sz="1100" b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</a:p>
            <a:p>
              <a:pPr algn="r"/>
              <a:r>
                <a:rPr lang="en-US" sz="1100" b="1" dirty="0" smtClean="0">
                  <a:latin typeface="Times New Roman" pitchFamily="18" charset="0"/>
                  <a:cs typeface="Times New Roman" pitchFamily="18" charset="0"/>
                </a:rPr>
                <a:t>Cu</a:t>
              </a:r>
            </a:p>
          </p:txBody>
        </p:sp>
        <p:sp>
          <p:nvSpPr>
            <p:cNvPr id="326" name="TextBox 325"/>
            <p:cNvSpPr txBox="1"/>
            <p:nvPr/>
          </p:nvSpPr>
          <p:spPr>
            <a:xfrm>
              <a:off x="462520" y="3577448"/>
              <a:ext cx="4315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1.25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7" name="TextBox 326"/>
            <p:cNvSpPr txBox="1"/>
            <p:nvPr/>
          </p:nvSpPr>
          <p:spPr>
            <a:xfrm>
              <a:off x="472019" y="3836682"/>
              <a:ext cx="4315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1.00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8" name="TextBox 327"/>
            <p:cNvSpPr txBox="1"/>
            <p:nvPr/>
          </p:nvSpPr>
          <p:spPr>
            <a:xfrm>
              <a:off x="473259" y="4123291"/>
              <a:ext cx="4315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0.75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9" name="TextBox 328"/>
            <p:cNvSpPr txBox="1"/>
            <p:nvPr/>
          </p:nvSpPr>
          <p:spPr>
            <a:xfrm>
              <a:off x="473259" y="4422354"/>
              <a:ext cx="4315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0.50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0" name="TextBox 329"/>
            <p:cNvSpPr txBox="1"/>
            <p:nvPr/>
          </p:nvSpPr>
          <p:spPr>
            <a:xfrm>
              <a:off x="473259" y="4718161"/>
              <a:ext cx="4315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0.25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1" name="TextBox 330"/>
            <p:cNvSpPr txBox="1"/>
            <p:nvPr/>
          </p:nvSpPr>
          <p:spPr>
            <a:xfrm>
              <a:off x="632362" y="4993429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2" name="TextBox 331"/>
            <p:cNvSpPr txBox="1"/>
            <p:nvPr/>
          </p:nvSpPr>
          <p:spPr>
            <a:xfrm rot="16200000">
              <a:off x="-403732" y="4172378"/>
              <a:ext cx="142539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Times New Roman" pitchFamily="18" charset="0"/>
                  <a:cs typeface="Times New Roman" pitchFamily="18" charset="0"/>
                </a:rPr>
                <a:t>Reduced glutathione</a:t>
              </a:r>
            </a:p>
            <a:p>
              <a:pPr algn="ctr"/>
              <a:r>
                <a:rPr lang="en-US" sz="1100" b="1" dirty="0" smtClean="0">
                  <a:latin typeface="Times New Roman" pitchFamily="18" charset="0"/>
                  <a:cs typeface="Times New Roman" pitchFamily="18" charset="0"/>
                </a:rPr>
                <a:t>content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34" name="Group 333"/>
            <p:cNvGrpSpPr/>
            <p:nvPr/>
          </p:nvGrpSpPr>
          <p:grpSpPr>
            <a:xfrm>
              <a:off x="958413" y="5106836"/>
              <a:ext cx="2176821" cy="449816"/>
              <a:chOff x="1079499" y="2575688"/>
              <a:chExt cx="2502275" cy="503730"/>
            </a:xfrm>
          </p:grpSpPr>
          <p:sp>
            <p:nvSpPr>
              <p:cNvPr id="335" name="TextBox 334"/>
              <p:cNvSpPr txBox="1"/>
              <p:nvPr/>
            </p:nvSpPr>
            <p:spPr>
              <a:xfrm>
                <a:off x="1409800" y="2601085"/>
                <a:ext cx="455507" cy="29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300</a:t>
                </a:r>
              </a:p>
            </p:txBody>
          </p:sp>
          <p:sp>
            <p:nvSpPr>
              <p:cNvPr id="336" name="TextBox 335"/>
              <p:cNvSpPr txBox="1"/>
              <p:nvPr/>
            </p:nvSpPr>
            <p:spPr>
              <a:xfrm>
                <a:off x="3126267" y="2601085"/>
                <a:ext cx="455507" cy="29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300</a:t>
                </a:r>
              </a:p>
            </p:txBody>
          </p:sp>
          <p:sp>
            <p:nvSpPr>
              <p:cNvPr id="337" name="TextBox 336"/>
              <p:cNvSpPr txBox="1"/>
              <p:nvPr/>
            </p:nvSpPr>
            <p:spPr>
              <a:xfrm>
                <a:off x="2253697" y="2601085"/>
                <a:ext cx="455507" cy="29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00</a:t>
                </a:r>
              </a:p>
            </p:txBody>
          </p:sp>
          <p:sp>
            <p:nvSpPr>
              <p:cNvPr id="338" name="TextBox 337"/>
              <p:cNvSpPr txBox="1"/>
              <p:nvPr/>
            </p:nvSpPr>
            <p:spPr>
              <a:xfrm>
                <a:off x="2681190" y="2601085"/>
                <a:ext cx="455507" cy="29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00</a:t>
                </a:r>
              </a:p>
            </p:txBody>
          </p:sp>
          <p:sp>
            <p:nvSpPr>
              <p:cNvPr id="339" name="TextBox 338"/>
              <p:cNvSpPr txBox="1"/>
              <p:nvPr/>
            </p:nvSpPr>
            <p:spPr>
              <a:xfrm>
                <a:off x="1079499" y="2575688"/>
                <a:ext cx="265713" cy="29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</a:p>
            </p:txBody>
          </p:sp>
          <p:sp>
            <p:nvSpPr>
              <p:cNvPr id="340" name="TextBox 339"/>
              <p:cNvSpPr txBox="1"/>
              <p:nvPr/>
            </p:nvSpPr>
            <p:spPr>
              <a:xfrm>
                <a:off x="1917784" y="2575691"/>
                <a:ext cx="265713" cy="292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</a:p>
            </p:txBody>
          </p:sp>
          <p:sp>
            <p:nvSpPr>
              <p:cNvPr id="341" name="TextBox 340"/>
              <p:cNvSpPr txBox="1"/>
              <p:nvPr/>
            </p:nvSpPr>
            <p:spPr>
              <a:xfrm>
                <a:off x="1084609" y="2761043"/>
                <a:ext cx="265714" cy="292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</a:p>
            </p:txBody>
          </p:sp>
          <p:sp>
            <p:nvSpPr>
              <p:cNvPr id="342" name="TextBox 341"/>
              <p:cNvSpPr txBox="1"/>
              <p:nvPr/>
            </p:nvSpPr>
            <p:spPr>
              <a:xfrm>
                <a:off x="1498456" y="2761045"/>
                <a:ext cx="265713" cy="292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</a:p>
            </p:txBody>
          </p:sp>
          <p:sp>
            <p:nvSpPr>
              <p:cNvPr id="343" name="TextBox 342"/>
              <p:cNvSpPr txBox="1"/>
              <p:nvPr/>
            </p:nvSpPr>
            <p:spPr>
              <a:xfrm>
                <a:off x="1907918" y="2786445"/>
                <a:ext cx="304408" cy="292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</a:p>
            </p:txBody>
          </p:sp>
          <p:sp>
            <p:nvSpPr>
              <p:cNvPr id="344" name="TextBox 343"/>
              <p:cNvSpPr txBox="1"/>
              <p:nvPr/>
            </p:nvSpPr>
            <p:spPr>
              <a:xfrm>
                <a:off x="2323516" y="2786441"/>
                <a:ext cx="304408" cy="292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</a:p>
            </p:txBody>
          </p:sp>
          <p:sp>
            <p:nvSpPr>
              <p:cNvPr id="345" name="TextBox 344"/>
              <p:cNvSpPr txBox="1"/>
              <p:nvPr/>
            </p:nvSpPr>
            <p:spPr>
              <a:xfrm>
                <a:off x="2764510" y="2786447"/>
                <a:ext cx="304408" cy="292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</a:p>
            </p:txBody>
          </p:sp>
          <p:sp>
            <p:nvSpPr>
              <p:cNvPr id="346" name="TextBox 345"/>
              <p:cNvSpPr txBox="1"/>
              <p:nvPr/>
            </p:nvSpPr>
            <p:spPr>
              <a:xfrm>
                <a:off x="3207264" y="2786451"/>
                <a:ext cx="304408" cy="292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</a:p>
            </p:txBody>
          </p:sp>
        </p:grpSp>
        <p:sp>
          <p:nvSpPr>
            <p:cNvPr id="188" name="TextBox 187"/>
            <p:cNvSpPr txBox="1"/>
            <p:nvPr/>
          </p:nvSpPr>
          <p:spPr>
            <a:xfrm>
              <a:off x="2796049" y="4396922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733857" y="6274934"/>
            <a:ext cx="3203308" cy="2072375"/>
            <a:chOff x="3698231" y="6797841"/>
            <a:chExt cx="3203308" cy="2245073"/>
          </a:xfrm>
        </p:grpSpPr>
        <p:grpSp>
          <p:nvGrpSpPr>
            <p:cNvPr id="3" name="Group 2"/>
            <p:cNvGrpSpPr/>
            <p:nvPr/>
          </p:nvGrpSpPr>
          <p:grpSpPr>
            <a:xfrm>
              <a:off x="3698231" y="6797841"/>
              <a:ext cx="3203308" cy="2245073"/>
              <a:chOff x="4809146" y="6810343"/>
              <a:chExt cx="3203308" cy="2245073"/>
            </a:xfrm>
          </p:grpSpPr>
          <p:grpSp>
            <p:nvGrpSpPr>
              <p:cNvPr id="209" name="Group 63"/>
              <p:cNvGrpSpPr/>
              <p:nvPr/>
            </p:nvGrpSpPr>
            <p:grpSpPr>
              <a:xfrm>
                <a:off x="5548318" y="8583671"/>
                <a:ext cx="2464136" cy="466795"/>
                <a:chOff x="6324600" y="2511623"/>
                <a:chExt cx="2464136" cy="466795"/>
              </a:xfrm>
            </p:grpSpPr>
            <p:sp>
              <p:nvSpPr>
                <p:cNvPr id="219" name="TextBox 218"/>
                <p:cNvSpPr txBox="1"/>
                <p:nvPr/>
              </p:nvSpPr>
              <p:spPr>
                <a:xfrm>
                  <a:off x="6324600" y="2511623"/>
                  <a:ext cx="2464136" cy="4667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Times New Roman" pitchFamily="18" charset="0"/>
                      <a:cs typeface="Times New Roman" pitchFamily="18" charset="0"/>
                    </a:rPr>
                    <a:t>-       -     200   300  200  300   200   300 </a:t>
                  </a:r>
                </a:p>
                <a:p>
                  <a:r>
                    <a:rPr lang="en-US" sz="1100" dirty="0" smtClean="0">
                      <a:latin typeface="Times New Roman" pitchFamily="18" charset="0"/>
                      <a:cs typeface="Times New Roman" pitchFamily="18" charset="0"/>
                    </a:rPr>
                    <a:t>-     200          -            100           200      </a:t>
                  </a:r>
                </a:p>
              </p:txBody>
            </p:sp>
            <p:cxnSp>
              <p:nvCxnSpPr>
                <p:cNvPr id="220" name="Straight Connector 219"/>
                <p:cNvCxnSpPr/>
                <p:nvPr/>
              </p:nvCxnSpPr>
              <p:spPr>
                <a:xfrm>
                  <a:off x="7503390" y="2730665"/>
                  <a:ext cx="5334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/>
                <p:cNvCxnSpPr/>
                <p:nvPr/>
              </p:nvCxnSpPr>
              <p:spPr>
                <a:xfrm>
                  <a:off x="8093075" y="2730665"/>
                  <a:ext cx="5334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/>
                <p:cNvCxnSpPr/>
                <p:nvPr/>
              </p:nvCxnSpPr>
              <p:spPr>
                <a:xfrm>
                  <a:off x="6912265" y="2730665"/>
                  <a:ext cx="5334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0" name="Rectangle 209"/>
              <p:cNvSpPr/>
              <p:nvPr/>
            </p:nvSpPr>
            <p:spPr>
              <a:xfrm>
                <a:off x="4809146" y="8588622"/>
                <a:ext cx="894182" cy="4667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DSF-Cu </a:t>
                </a:r>
                <a:endParaRPr lang="en-US" sz="11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r"/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SOD Mimic </a:t>
                </a:r>
                <a:endParaRPr lang="en-US" sz="11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2" name="TextBox 211"/>
              <p:cNvSpPr txBox="1"/>
              <p:nvPr/>
            </p:nvSpPr>
            <p:spPr>
              <a:xfrm>
                <a:off x="5150984" y="6810343"/>
                <a:ext cx="396262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125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3" name="TextBox 212"/>
              <p:cNvSpPr txBox="1"/>
              <p:nvPr/>
            </p:nvSpPr>
            <p:spPr>
              <a:xfrm>
                <a:off x="5150984" y="7140543"/>
                <a:ext cx="396262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100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4" name="TextBox 213"/>
              <p:cNvSpPr txBox="1"/>
              <p:nvPr/>
            </p:nvSpPr>
            <p:spPr>
              <a:xfrm>
                <a:off x="5221516" y="7461504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75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5" name="TextBox 214"/>
              <p:cNvSpPr txBox="1"/>
              <p:nvPr/>
            </p:nvSpPr>
            <p:spPr>
              <a:xfrm>
                <a:off x="5221516" y="7757821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50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6" name="TextBox 215"/>
              <p:cNvSpPr txBox="1"/>
              <p:nvPr/>
            </p:nvSpPr>
            <p:spPr>
              <a:xfrm>
                <a:off x="5221516" y="8089084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25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7" name="TextBox 216"/>
              <p:cNvSpPr txBox="1"/>
              <p:nvPr/>
            </p:nvSpPr>
            <p:spPr>
              <a:xfrm>
                <a:off x="5292048" y="8397348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8" name="TextBox 217"/>
              <p:cNvSpPr txBox="1"/>
              <p:nvPr/>
            </p:nvSpPr>
            <p:spPr>
              <a:xfrm rot="16200000">
                <a:off x="4476227" y="7598596"/>
                <a:ext cx="125763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% Cell Viability</a:t>
                </a:r>
                <a:endParaRPr lang="en-US" sz="11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92" name="TextBox 191"/>
            <p:cNvSpPr txBox="1"/>
            <p:nvPr/>
          </p:nvSpPr>
          <p:spPr>
            <a:xfrm>
              <a:off x="5559024" y="7116134"/>
              <a:ext cx="312906" cy="266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5851949" y="7487610"/>
              <a:ext cx="312906" cy="266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6149574" y="7239959"/>
              <a:ext cx="312906" cy="266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6444849" y="7335208"/>
              <a:ext cx="312906" cy="266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5" name="TextBox 204"/>
          <p:cNvSpPr txBox="1"/>
          <p:nvPr/>
        </p:nvSpPr>
        <p:spPr>
          <a:xfrm>
            <a:off x="5976085" y="2023763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SOD1</a:t>
            </a:r>
            <a:endParaRPr lang="en-US" sz="1200" b="1" dirty="0">
              <a:latin typeface="Times New Roman"/>
              <a:cs typeface="Times New Roman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5975603" y="2269947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SOD2</a:t>
            </a:r>
            <a:endParaRPr lang="en-US" sz="1200" b="1" dirty="0">
              <a:latin typeface="Times New Roman"/>
              <a:cs typeface="Times New Roman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5966078" y="2506077"/>
            <a:ext cx="740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GAPDH</a:t>
            </a:r>
            <a:endParaRPr lang="en-US" sz="1200" b="1" dirty="0">
              <a:latin typeface="Times New Roman"/>
              <a:cs typeface="Times New Roman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4668764" y="2691430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rSUM149</a:t>
            </a:r>
            <a:endParaRPr lang="en-US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4697339" y="1803406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SUM149</a:t>
            </a:r>
            <a:endParaRPr lang="en-US" sz="14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1" name="Group 200"/>
          <p:cNvGrpSpPr/>
          <p:nvPr/>
        </p:nvGrpSpPr>
        <p:grpSpPr>
          <a:xfrm>
            <a:off x="4146803" y="1142999"/>
            <a:ext cx="2560183" cy="770743"/>
            <a:chOff x="4146802" y="2411484"/>
            <a:chExt cx="2560183" cy="834973"/>
          </a:xfrm>
        </p:grpSpPr>
        <p:sp>
          <p:nvSpPr>
            <p:cNvPr id="202" name="TextBox 201"/>
            <p:cNvSpPr txBox="1"/>
            <p:nvPr/>
          </p:nvSpPr>
          <p:spPr>
            <a:xfrm>
              <a:off x="5976084" y="2411484"/>
              <a:ext cx="577402" cy="3000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/>
                  <a:cs typeface="Times New Roman"/>
                </a:rPr>
                <a:t>SOD1</a:t>
              </a:r>
              <a:endParaRPr lang="en-US" sz="1200" b="1" dirty="0">
                <a:latin typeface="Times New Roman"/>
                <a:cs typeface="Times New Roman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5975602" y="2678184"/>
              <a:ext cx="577402" cy="3000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/>
                  <a:cs typeface="Times New Roman"/>
                </a:rPr>
                <a:t>SOD2</a:t>
              </a:r>
              <a:endParaRPr lang="en-US" sz="1200" b="1" dirty="0">
                <a:latin typeface="Times New Roman"/>
                <a:cs typeface="Times New Roman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5966077" y="2946374"/>
              <a:ext cx="740908" cy="3000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/>
                  <a:cs typeface="Times New Roman"/>
                </a:rPr>
                <a:t>GAPDH</a:t>
              </a:r>
              <a:endParaRPr lang="en-US" sz="1200" b="1" dirty="0">
                <a:latin typeface="Times New Roman"/>
                <a:cs typeface="Times New Roman"/>
              </a:endParaRPr>
            </a:p>
          </p:txBody>
        </p:sp>
        <p:pic>
          <p:nvPicPr>
            <p:cNvPr id="226" name="Picture 225" descr="05.18.12 SOD1 sum149 20min crop.jpg"/>
            <p:cNvPicPr>
              <a:picLocks/>
            </p:cNvPicPr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4146802" y="2439464"/>
              <a:ext cx="1856232" cy="21031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227" name="Picture 226" descr="05.18.12 GAPDH sum149 .5sec crop.jpg"/>
            <p:cNvPicPr>
              <a:picLocks/>
            </p:cNvPicPr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4146802" y="2984485"/>
              <a:ext cx="1856232" cy="21031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228" name="Picture 227" descr="05.18.12 SOD2 sum149 5sec crop.jpg"/>
            <p:cNvPicPr>
              <a:picLocks/>
            </p:cNvPicPr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4146802" y="2706164"/>
              <a:ext cx="1856232" cy="21031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</p:grpSp>
      <p:sp>
        <p:nvSpPr>
          <p:cNvPr id="229" name="TextBox 228"/>
          <p:cNvSpPr txBox="1"/>
          <p:nvPr/>
        </p:nvSpPr>
        <p:spPr>
          <a:xfrm>
            <a:off x="4470160" y="6062332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rSUM149</a:t>
            </a:r>
            <a:endParaRPr lang="en-US" sz="1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2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202</Words>
  <Application>Microsoft Office PowerPoint</Application>
  <PresentationFormat>On-screen Show (4:3)</PresentationFormat>
  <Paragraphs>159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Duke University Health System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Duke Surgery</dc:creator>
  <cp:lastModifiedBy>Myron Evans</cp:lastModifiedBy>
  <cp:revision>12</cp:revision>
  <dcterms:created xsi:type="dcterms:W3CDTF">2013-12-04T15:13:49Z</dcterms:created>
  <dcterms:modified xsi:type="dcterms:W3CDTF">2015-02-11T16:07:11Z</dcterms:modified>
</cp:coreProperties>
</file>