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56" r:id="rId4"/>
  </p:sldMasterIdLst>
  <p:notesMasterIdLst>
    <p:notesMasterId r:id="rId11"/>
  </p:notesMasterIdLst>
  <p:handoutMasterIdLst>
    <p:handoutMasterId r:id="rId12"/>
  </p:handoutMasterIdLst>
  <p:sldIdLst>
    <p:sldId id="290" r:id="rId5"/>
    <p:sldId id="261" r:id="rId6"/>
    <p:sldId id="289" r:id="rId7"/>
    <p:sldId id="287" r:id="rId8"/>
    <p:sldId id="266" r:id="rId9"/>
    <p:sldId id="283" r:id="rId10"/>
  </p:sldIdLst>
  <p:sldSz cx="9144000" cy="6858000" type="screen4x3"/>
  <p:notesSz cx="6662738" cy="9906000"/>
  <p:custDataLst>
    <p:tags r:id="rId14"/>
  </p:custDataLst>
  <p:defaultTextStyle>
    <a:defPPr>
      <a:defRPr lang="en-GB"/>
    </a:defPPr>
    <a:lvl1pPr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6B2A"/>
    <a:srgbClr val="59452A"/>
    <a:srgbClr val="5D8BA7"/>
    <a:srgbClr val="345782"/>
    <a:srgbClr val="4D4D4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1" autoAdjust="0"/>
    <p:restoredTop sz="94672" autoAdjust="0"/>
  </p:normalViewPr>
  <p:slideViewPr>
    <p:cSldViewPr snapToGrid="0" snapToObjects="1" showGuides="1">
      <p:cViewPr varScale="1">
        <p:scale>
          <a:sx n="87" d="100"/>
          <a:sy n="87" d="100"/>
        </p:scale>
        <p:origin x="-456" y="-96"/>
      </p:cViewPr>
      <p:guideLst>
        <p:guide orient="horz" pos="295"/>
        <p:guide pos="4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tags" Target="tags/tag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2" rIns="91043" bIns="45522" numCol="1" anchor="t" anchorCtr="0" compatLnSpc="1">
            <a:prstTxWarp prst="textNoShape">
              <a:avLst/>
            </a:prstTxWarp>
          </a:bodyPr>
          <a:lstStyle>
            <a:lvl1pPr algn="l" defTabSz="911225">
              <a:spcBef>
                <a:spcPct val="0"/>
              </a:spcBef>
              <a:defRPr sz="1200" b="1"/>
            </a:lvl1pPr>
          </a:lstStyle>
          <a:p>
            <a:endParaRPr lang="en-GB">
              <a:latin typeface="Arial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2" rIns="91043" bIns="45522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defRPr sz="1200" b="1"/>
            </a:lvl1pPr>
          </a:lstStyle>
          <a:p>
            <a:endParaRPr lang="en-GB">
              <a:latin typeface="Arial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2" rIns="91043" bIns="45522" numCol="1" anchor="b" anchorCtr="0" compatLnSpc="1">
            <a:prstTxWarp prst="textNoShape">
              <a:avLst/>
            </a:prstTxWarp>
          </a:bodyPr>
          <a:lstStyle>
            <a:lvl1pPr algn="l" defTabSz="911225">
              <a:spcBef>
                <a:spcPct val="0"/>
              </a:spcBef>
              <a:defRPr sz="1200" b="1"/>
            </a:lvl1pPr>
          </a:lstStyle>
          <a:p>
            <a:endParaRPr lang="en-GB">
              <a:latin typeface="Arial"/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41070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2" rIns="91043" bIns="45522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defRPr sz="1200" b="1"/>
            </a:lvl1pPr>
          </a:lstStyle>
          <a:p>
            <a:fld id="{629A8B2C-E123-4DC0-BAC7-D6AB3FA052C8}" type="slidenum">
              <a:rPr lang="en-GB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2334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6" tIns="44778" rIns="89556" bIns="44778" numCol="1" anchor="t" anchorCtr="0" compatLnSpc="1">
            <a:prstTxWarp prst="textNoShape">
              <a:avLst/>
            </a:prstTxWarp>
          </a:bodyPr>
          <a:lstStyle>
            <a:lvl1pPr algn="l" defTabSz="895350">
              <a:spcBef>
                <a:spcPct val="0"/>
              </a:spcBef>
              <a:defRPr sz="1200" b="1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9067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6" tIns="44778" rIns="89556" bIns="44778" numCol="1" anchor="t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defRPr sz="1200" b="1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14388" y="731838"/>
            <a:ext cx="4987925" cy="374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3125" y="4716463"/>
            <a:ext cx="4868863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6" tIns="44778" rIns="89556" bIns="447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6" tIns="44778" rIns="89556" bIns="44778" numCol="1" anchor="b" anchorCtr="0" compatLnSpc="1">
            <a:prstTxWarp prst="textNoShape">
              <a:avLst/>
            </a:prstTxWarp>
          </a:bodyPr>
          <a:lstStyle>
            <a:lvl1pPr algn="l" defTabSz="895350">
              <a:spcBef>
                <a:spcPct val="0"/>
              </a:spcBef>
              <a:defRPr sz="1200" b="1"/>
            </a:lvl1pPr>
          </a:lstStyle>
          <a:p>
            <a:endParaRPr lang="en-US">
              <a:latin typeface="Arial"/>
            </a:endParaRP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9067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56" tIns="44778" rIns="89556" bIns="44778" numCol="1" anchor="b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defRPr sz="1200" b="1"/>
            </a:lvl1pPr>
          </a:lstStyle>
          <a:p>
            <a:fld id="{641A7A7D-D0F8-47B2-9428-DCD113831EFF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7706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A7A7D-D0F8-47B2-9428-DCD113831EFF}" type="slidenum">
              <a:rPr lang="en-US" smtClean="0">
                <a:latin typeface="Arial"/>
              </a:rPr>
              <a:pPr/>
              <a:t>1</a:t>
            </a:fld>
            <a:endParaRPr lang="en-US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6" Type="http://schemas.openxmlformats.org/officeDocument/2006/relationships/oleObject" Target="../embeddings/oleObject1.bin"/><Relationship Id="rId7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tags" Target="../tags/tag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7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02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16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Picture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  <p:custDataLst>
              <p:tags r:id="rId4"/>
            </p:custDataLst>
          </p:nvPr>
        </p:nvSpPr>
        <p:spPr>
          <a:xfrm>
            <a:off x="701674" y="1509715"/>
            <a:ext cx="8007352" cy="46243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403A-BAED-4543-8C3E-68AFA1696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05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9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4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403A-BAED-4543-8C3E-68AFA1696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95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2403A-BAED-4543-8C3E-68AFA1696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3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84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68081-0C26-F14A-A33F-993C86030A04}" type="datetimeFigureOut">
              <a:rPr lang="en-US" smtClean="0"/>
              <a:t>6/9/15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C0FB7-98A4-4412-B055-7684C9798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6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5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tags" Target="../tags/tag6.xml"/><Relationship Id="rId3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.bin"/><Relationship Id="rId12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tags" Target="../tags/tag7.xml"/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tags" Target="../tags/tag10.xml"/><Relationship Id="rId6" Type="http://schemas.openxmlformats.org/officeDocument/2006/relationships/tags" Target="../tags/tag11.xml"/><Relationship Id="rId7" Type="http://schemas.openxmlformats.org/officeDocument/2006/relationships/tags" Target="../tags/tag12.xml"/><Relationship Id="rId8" Type="http://schemas.openxmlformats.org/officeDocument/2006/relationships/tags" Target="../tags/tag13.xml"/><Relationship Id="rId9" Type="http://schemas.openxmlformats.org/officeDocument/2006/relationships/slideLayout" Target="../slideLayouts/slideLayout2.xml"/><Relationship Id="rId10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tags" Target="../tags/tag24.xml"/><Relationship Id="rId12" Type="http://schemas.openxmlformats.org/officeDocument/2006/relationships/tags" Target="../tags/tag25.xml"/><Relationship Id="rId13" Type="http://schemas.openxmlformats.org/officeDocument/2006/relationships/tags" Target="../tags/tag26.xml"/><Relationship Id="rId14" Type="http://schemas.openxmlformats.org/officeDocument/2006/relationships/tags" Target="../tags/tag27.xml"/><Relationship Id="rId15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tags" Target="../tags/tag16.xml"/><Relationship Id="rId4" Type="http://schemas.openxmlformats.org/officeDocument/2006/relationships/tags" Target="../tags/tag17.xml"/><Relationship Id="rId5" Type="http://schemas.openxmlformats.org/officeDocument/2006/relationships/tags" Target="../tags/tag18.xml"/><Relationship Id="rId6" Type="http://schemas.openxmlformats.org/officeDocument/2006/relationships/tags" Target="../tags/tag19.xml"/><Relationship Id="rId7" Type="http://schemas.openxmlformats.org/officeDocument/2006/relationships/tags" Target="../tags/tag20.xml"/><Relationship Id="rId8" Type="http://schemas.openxmlformats.org/officeDocument/2006/relationships/tags" Target="../tags/tag21.xml"/><Relationship Id="rId9" Type="http://schemas.openxmlformats.org/officeDocument/2006/relationships/tags" Target="../tags/tag22.xml"/><Relationship Id="rId10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tags" Target="../tags/tag31.xml"/><Relationship Id="rId5" Type="http://schemas.openxmlformats.org/officeDocument/2006/relationships/tags" Target="../tags/tag32.xml"/><Relationship Id="rId6" Type="http://schemas.openxmlformats.org/officeDocument/2006/relationships/tags" Target="../tags/tag33.xml"/><Relationship Id="rId7" Type="http://schemas.openxmlformats.org/officeDocument/2006/relationships/tags" Target="../tags/tag34.xml"/><Relationship Id="rId8" Type="http://schemas.openxmlformats.org/officeDocument/2006/relationships/tags" Target="../tags/tag35.xml"/><Relationship Id="rId9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tags" Target="../tags/tag40.xml"/><Relationship Id="rId6" Type="http://schemas.openxmlformats.org/officeDocument/2006/relationships/tags" Target="../tags/tag41.xml"/><Relationship Id="rId7" Type="http://schemas.openxmlformats.org/officeDocument/2006/relationships/tags" Target="../tags/tag42.xml"/><Relationship Id="rId8" Type="http://schemas.openxmlformats.org/officeDocument/2006/relationships/tags" Target="../tags/tag43.xml"/><Relationship Id="rId9" Type="http://schemas.openxmlformats.org/officeDocument/2006/relationships/tags" Target="../tags/tag44.xml"/><Relationship Id="rId10" Type="http://schemas.openxmlformats.org/officeDocument/2006/relationships/tags" Target="../tags/tag45.xml"/><Relationship Id="rId11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tags" Target="../tags/tag56.xml"/><Relationship Id="rId12" Type="http://schemas.openxmlformats.org/officeDocument/2006/relationships/tags" Target="../tags/tag57.xml"/><Relationship Id="rId13" Type="http://schemas.openxmlformats.org/officeDocument/2006/relationships/tags" Target="../tags/tag58.xml"/><Relationship Id="rId14" Type="http://schemas.openxmlformats.org/officeDocument/2006/relationships/tags" Target="../tags/tag59.xml"/><Relationship Id="rId15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2" Type="http://schemas.openxmlformats.org/officeDocument/2006/relationships/tags" Target="../tags/tag47.xml"/><Relationship Id="rId3" Type="http://schemas.openxmlformats.org/officeDocument/2006/relationships/tags" Target="../tags/tag48.xml"/><Relationship Id="rId4" Type="http://schemas.openxmlformats.org/officeDocument/2006/relationships/tags" Target="../tags/tag49.xml"/><Relationship Id="rId5" Type="http://schemas.openxmlformats.org/officeDocument/2006/relationships/tags" Target="../tags/tag50.xml"/><Relationship Id="rId6" Type="http://schemas.openxmlformats.org/officeDocument/2006/relationships/tags" Target="../tags/tag51.xml"/><Relationship Id="rId7" Type="http://schemas.openxmlformats.org/officeDocument/2006/relationships/tags" Target="../tags/tag52.xml"/><Relationship Id="rId8" Type="http://schemas.openxmlformats.org/officeDocument/2006/relationships/tags" Target="../tags/tag53.xml"/><Relationship Id="rId9" Type="http://schemas.openxmlformats.org/officeDocument/2006/relationships/tags" Target="../tags/tag54.xml"/><Relationship Id="rId10" Type="http://schemas.openxmlformats.org/officeDocument/2006/relationships/tags" Target="../tags/tag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58788" y="2319272"/>
            <a:ext cx="8224837" cy="44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0" algn="l" eaLnBrk="0" hangingPunct="0">
              <a:lnSpc>
                <a:spcPct val="77000"/>
              </a:lnSpc>
            </a:pPr>
            <a:r>
              <a:rPr lang="en-US" sz="3600" b="1" dirty="0" smtClean="0">
                <a:latin typeface="Arial"/>
              </a:rPr>
              <a:t>Pneumonia diagnosis and treatment</a:t>
            </a:r>
            <a:endParaRPr lang="en-US" sz="3600" b="1" dirty="0">
              <a:latin typeface="Arial"/>
            </a:endParaRPr>
          </a:p>
        </p:txBody>
      </p:sp>
      <p:sp>
        <p:nvSpPr>
          <p:cNvPr id="6" name="Text Placeholder 3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58788" y="3193984"/>
            <a:ext cx="82248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 defTabSz="912813" eaLnBrk="0" hangingPunct="0">
              <a:spcBef>
                <a:spcPts val="0"/>
              </a:spcBef>
              <a:buClr>
                <a:srgbClr val="9F1B29"/>
              </a:buClr>
              <a:buFont typeface="Wingdings" pitchFamily="2" charset="2"/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Prognosis for severe disease</a:t>
            </a:r>
          </a:p>
        </p:txBody>
      </p:sp>
    </p:spTree>
    <p:extLst>
      <p:ext uri="{BB962C8B-B14F-4D97-AF65-F5344CB8AC3E}">
        <p14:creationId xmlns:p14="http://schemas.microsoft.com/office/powerpoint/2010/main" val="104983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think-cell Slide" r:id="rId11" imgW="360" imgH="360" progId="TCLayout.ActiveDocument.1">
                  <p:embed/>
                </p:oleObj>
              </mc:Choice>
              <mc:Fallback>
                <p:oleObj name="think-cell Slide" r:id="rId11" imgW="360" imgH="360" progId="TCLayout.ActiveDocument.1">
                  <p:embed/>
                  <p:pic>
                    <p:nvPicPr>
                      <p:cNvPr id="0" name="Picture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Context</a:t>
            </a:r>
            <a:endParaRPr lang="en-US" dirty="0">
              <a:cs typeface="Arial"/>
            </a:endParaRPr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701673" y="1301542"/>
            <a:ext cx="3651634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1" dirty="0" smtClean="0">
                <a:latin typeface="+mn-lt"/>
              </a:rPr>
              <a:t>What problem are we addressing?</a:t>
            </a:r>
            <a:endParaRPr lang="en-US" sz="1600" b="1" dirty="0"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701673" y="1732430"/>
            <a:ext cx="3651634" cy="3597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t" anchorCtr="0"/>
          <a:lstStyle/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9F1B29"/>
              </a:buClr>
              <a:buSzPct val="100000"/>
            </a:pPr>
            <a:r>
              <a:rPr lang="en-US" b="1" dirty="0" smtClean="0">
                <a:solidFill>
                  <a:srgbClr val="59452A"/>
                </a:solidFill>
                <a:latin typeface="Arial"/>
              </a:rPr>
              <a:t>Discuss the potential role for a pneumonia prognostic test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Where in the health system?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What care decision?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Which patients are impacted?</a:t>
            </a:r>
          </a:p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9F1B29"/>
              </a:buClr>
              <a:buSzPct val="100000"/>
            </a:pPr>
            <a:endParaRPr lang="en-US" b="1" dirty="0" smtClean="0">
              <a:solidFill>
                <a:srgbClr val="59452A"/>
              </a:solidFill>
              <a:latin typeface="Arial"/>
            </a:endParaRPr>
          </a:p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9F1B29"/>
              </a:buClr>
              <a:buSzPct val="100000"/>
            </a:pPr>
            <a:r>
              <a:rPr lang="en-US" b="1" dirty="0" smtClean="0">
                <a:solidFill>
                  <a:srgbClr val="59452A"/>
                </a:solidFill>
                <a:latin typeface="Arial"/>
              </a:rPr>
              <a:t>Understand potential value of different prognostic indicators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What tool might have the desired performance characteristics</a:t>
            </a:r>
            <a:r>
              <a:rPr lang="en-US" dirty="0" smtClean="0">
                <a:solidFill>
                  <a:srgbClr val="59452A"/>
                </a:solidFill>
                <a:latin typeface="Arial"/>
              </a:rPr>
              <a:t>?</a:t>
            </a:r>
            <a:endParaRPr lang="en-US" dirty="0" smtClean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5057008" y="1303804"/>
            <a:ext cx="3651634" cy="428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1" dirty="0" smtClean="0">
                <a:latin typeface="+mn-lt"/>
              </a:rPr>
              <a:t>What process are we using?</a:t>
            </a:r>
            <a:endParaRPr lang="en-US" sz="1600" b="1" dirty="0">
              <a:latin typeface="+mn-lt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057008" y="1732430"/>
            <a:ext cx="3651634" cy="32346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t" anchorCtr="0"/>
          <a:lstStyle/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400" b="1" dirty="0" smtClean="0">
                <a:solidFill>
                  <a:srgbClr val="59452A"/>
                </a:solidFill>
                <a:latin typeface="Arial"/>
              </a:rPr>
              <a:t>Literature search to identify most promising prognostics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Gap in literature on which indicators are present early enough for intervention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Also need to understand intersection with care-seeking, compliance</a:t>
            </a:r>
          </a:p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endParaRPr lang="en-US" b="1" dirty="0" smtClean="0">
              <a:solidFill>
                <a:srgbClr val="59452A"/>
              </a:solidFill>
              <a:latin typeface="Arial"/>
            </a:endParaRPr>
          </a:p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b="1" dirty="0" smtClean="0">
                <a:solidFill>
                  <a:srgbClr val="59452A"/>
                </a:solidFill>
                <a:latin typeface="Arial"/>
              </a:rPr>
              <a:t>Interviews with experts (i.e. you) to fill in literature gaps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Striving to be as quantitative as possible, despite lack of hard data</a:t>
            </a:r>
          </a:p>
          <a:p>
            <a:pPr marL="288925" lvl="1" indent="-174625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Results will be aggregated across experts</a:t>
            </a:r>
          </a:p>
        </p:txBody>
      </p:sp>
      <p:sp>
        <p:nvSpPr>
          <p:cNvPr id="10" name="AutoShape 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 rot="5400000">
            <a:off x="3539743" y="2789030"/>
            <a:ext cx="2183052" cy="254000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675" y="468313"/>
            <a:ext cx="8007351" cy="6463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Prognostic could play different roles</a:t>
            </a:r>
            <a:br>
              <a:rPr lang="en-US" dirty="0" smtClean="0"/>
            </a:br>
            <a:endParaRPr lang="en-US" sz="1800" u="sng" dirty="0"/>
          </a:p>
        </p:txBody>
      </p:sp>
      <p:sp>
        <p:nvSpPr>
          <p:cNvPr id="4" name="AutoShape 2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981201" y="2041546"/>
            <a:ext cx="1802145" cy="608528"/>
          </a:xfrm>
          <a:prstGeom prst="homePlate">
            <a:avLst>
              <a:gd name="adj" fmla="val 27721"/>
            </a:avLst>
          </a:prstGeom>
          <a:solidFill>
            <a:schemeClr val="tx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lIns="182860" tIns="91430" rIns="91430" bIns="9143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Home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AutoShape 3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671020" y="2041546"/>
            <a:ext cx="1803379" cy="608528"/>
          </a:xfrm>
          <a:prstGeom prst="chevron">
            <a:avLst>
              <a:gd name="adj" fmla="val 27740"/>
            </a:avLst>
          </a:prstGeom>
          <a:solidFill>
            <a:schemeClr val="tx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lIns="182860" tIns="91430" rIns="91430" bIns="9143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err="1" smtClean="0">
                <a:solidFill>
                  <a:schemeClr val="bg1"/>
                </a:solidFill>
                <a:latin typeface="+mn-lt"/>
              </a:rPr>
              <a:t>CHW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AutoShape 4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5360513" y="2041546"/>
            <a:ext cx="1803380" cy="608528"/>
          </a:xfrm>
          <a:prstGeom prst="chevron">
            <a:avLst>
              <a:gd name="adj" fmla="val 27740"/>
            </a:avLst>
          </a:prstGeom>
          <a:solidFill>
            <a:schemeClr val="tx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lIns="182860" tIns="91430" rIns="91430" bIns="9143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Health post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AutoShape 5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7051570" y="2041546"/>
            <a:ext cx="1802145" cy="608528"/>
          </a:xfrm>
          <a:prstGeom prst="chevron">
            <a:avLst>
              <a:gd name="adj" fmla="val 27721"/>
            </a:avLst>
          </a:prstGeom>
          <a:solidFill>
            <a:schemeClr val="tx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lIns="182860" tIns="91430" rIns="91430" bIns="9143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Hospital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955007" y="2832097"/>
            <a:ext cx="1688585" cy="78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91430" rIns="91430" bIns="91430" anchor="ctr" anchorCtr="0"/>
          <a:lstStyle/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Help caretaker recognize illness earlier</a:t>
            </a:r>
            <a:endParaRPr lang="en-US" dirty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9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643593" y="2832097"/>
            <a:ext cx="3376848" cy="78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91430" rIns="91430" bIns="91430" anchor="ctr" anchorCtr="0"/>
          <a:lstStyle/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Differentiate cases that will resolve with oral antibiotics vs. require more intensive (i.e. hospital) care</a:t>
            </a:r>
            <a:endParaRPr lang="en-US" dirty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11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7020441" y="2832097"/>
            <a:ext cx="1688585" cy="7831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91430" rIns="91430" bIns="91430" anchor="ctr" anchorCtr="0"/>
          <a:lstStyle/>
          <a:p>
            <a:pPr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Allocate treatment resources most effectively</a:t>
            </a:r>
            <a:endParaRPr lang="en-US" dirty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14" name="Rectangle 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71742" y="2828930"/>
            <a:ext cx="1456267" cy="785310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</p:spPr>
        <p:txBody>
          <a:bodyPr lIns="91430" tIns="91430" rIns="91430" bIns="9143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b="1" dirty="0" smtClean="0">
                <a:solidFill>
                  <a:schemeClr val="bg1"/>
                </a:solidFill>
                <a:latin typeface="Arial"/>
              </a:rPr>
              <a:t>Potential role of prognostic</a:t>
            </a:r>
            <a:endParaRPr lang="en-US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7" name="Rectangle 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371742" y="3712621"/>
            <a:ext cx="1456267" cy="1507079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</p:spPr>
        <p:txBody>
          <a:bodyPr lIns="91430" tIns="91430" rIns="91430" bIns="9143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b="1" dirty="0" smtClean="0">
                <a:solidFill>
                  <a:schemeClr val="bg1"/>
                </a:solidFill>
                <a:latin typeface="Arial"/>
              </a:rPr>
              <a:t>Actions prompted</a:t>
            </a:r>
            <a:endParaRPr lang="en-US" b="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9" name="Rectangle 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955007" y="3712621"/>
            <a:ext cx="1688585" cy="11647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91430" rIns="91430" bIns="91430" anchor="t" anchorCtr="0"/>
          <a:lstStyle/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Seek care (earlier)</a:t>
            </a:r>
            <a:endParaRPr lang="en-US" dirty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30" name="Rectangle 7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3643593" y="3712621"/>
            <a:ext cx="3376848" cy="1164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0" tIns="91430" rIns="91430" bIns="91430" anchor="t" anchorCtr="0"/>
          <a:lstStyle/>
          <a:p>
            <a:pPr marL="58732" lvl="1" indent="-58732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Select care:</a:t>
            </a:r>
          </a:p>
          <a:p>
            <a:pPr marL="58732" lvl="1" indent="-58732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Oral antibiotics and outpatient monitoring</a:t>
            </a:r>
          </a:p>
          <a:p>
            <a:pPr marL="58732" lvl="1" indent="-58732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Referral for O2, IV </a:t>
            </a:r>
            <a:r>
              <a:rPr lang="en-US" dirty="0" err="1" smtClean="0">
                <a:solidFill>
                  <a:srgbClr val="59452A"/>
                </a:solidFill>
                <a:latin typeface="Arial"/>
              </a:rPr>
              <a:t>abx</a:t>
            </a:r>
            <a:r>
              <a:rPr lang="en-US" dirty="0" smtClean="0">
                <a:solidFill>
                  <a:srgbClr val="59452A"/>
                </a:solidFill>
                <a:latin typeface="Arial"/>
              </a:rPr>
              <a:t> / fluids,  intensive monitoring</a:t>
            </a:r>
            <a:endParaRPr lang="en-US" dirty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32" name="Rectangle 9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7020441" y="3712621"/>
            <a:ext cx="1688585" cy="11641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45720" tIns="91430" rIns="45720" bIns="91430" anchor="t" anchorCtr="0"/>
          <a:lstStyle/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Select care:</a:t>
            </a:r>
          </a:p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Inpatient vs. outpatient</a:t>
            </a:r>
          </a:p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Oxygen</a:t>
            </a:r>
          </a:p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IV antibiotics</a:t>
            </a:r>
          </a:p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2nd/3rd line </a:t>
            </a:r>
            <a:r>
              <a:rPr lang="en-US" dirty="0" err="1" smtClean="0">
                <a:solidFill>
                  <a:srgbClr val="59452A"/>
                </a:solidFill>
                <a:latin typeface="Arial"/>
              </a:rPr>
              <a:t>Tx</a:t>
            </a:r>
            <a:endParaRPr lang="en-US" dirty="0" smtClean="0">
              <a:solidFill>
                <a:srgbClr val="59452A"/>
              </a:solidFill>
              <a:latin typeface="Arial"/>
            </a:endParaRPr>
          </a:p>
          <a:p>
            <a:pPr marL="119051" lvl="1" indent="-119051" algn="l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dirty="0" smtClean="0">
                <a:solidFill>
                  <a:srgbClr val="59452A"/>
                </a:solidFill>
                <a:latin typeface="Arial"/>
              </a:rPr>
              <a:t>Etc.</a:t>
            </a: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371741" y="3658074"/>
            <a:ext cx="8337284" cy="0"/>
          </a:xfrm>
          <a:prstGeom prst="line">
            <a:avLst/>
          </a:prstGeom>
          <a:noFill/>
          <a:ln w="12700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Rectangle 5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2015068" y="1544112"/>
            <a:ext cx="6693957" cy="3778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25400" dir="5400000" sx="99000" sy="99000" algn="ctr" rotWithShape="0">
              <a:schemeClr val="tx2"/>
            </a:outerShdw>
          </a:effectLst>
        </p:spPr>
        <p:txBody>
          <a:bodyPr wrap="square" lIns="91430" tIns="91430" rIns="91430" bIns="91430" anchor="b">
            <a:no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Care setting</a:t>
            </a:r>
            <a:endParaRPr lang="en-US" sz="1600" b="1" dirty="0"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669568" y="1981200"/>
            <a:ext cx="3349421" cy="3505200"/>
          </a:xfrm>
          <a:prstGeom prst="rect">
            <a:avLst/>
          </a:prstGeom>
          <a:noFill/>
          <a:ln w="12700" cap="flat" cmpd="sng" algn="ctr">
            <a:solidFill>
              <a:srgbClr val="CE6B2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b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i="1" dirty="0" smtClean="0">
                <a:solidFill>
                  <a:srgbClr val="CE6B2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solidFill>
                  <a:srgbClr val="CE6B29"/>
                </a:solidFill>
                <a:latin typeface="Arial" pitchFamily="34" charset="0"/>
                <a:cs typeface="Arial" pitchFamily="34" charset="0"/>
              </a:rPr>
              <a:t>Interview focus</a:t>
            </a:r>
            <a:endParaRPr lang="en-US" sz="1000" i="1" dirty="0" smtClean="0">
              <a:solidFill>
                <a:srgbClr val="CE6B2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71742" y="5633049"/>
            <a:ext cx="8337284" cy="530225"/>
          </a:xfrm>
          <a:prstGeom prst="rect">
            <a:avLst/>
          </a:prstGeom>
          <a:solidFill>
            <a:srgbClr val="E2E2E2"/>
          </a:solidFill>
          <a:ln w="9525" algn="ctr">
            <a:solidFill>
              <a:srgbClr val="E2E2E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i="1" dirty="0" smtClean="0">
                <a:latin typeface="+mn-lt"/>
              </a:rPr>
              <a:t>Question: Is this where you believe a prognostic test would be most valuable?</a:t>
            </a:r>
            <a:endParaRPr lang="en-US" sz="1600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674" y="313092"/>
            <a:ext cx="8007351" cy="738664"/>
          </a:xfrm>
        </p:spPr>
        <p:txBody>
          <a:bodyPr>
            <a:noAutofit/>
          </a:bodyPr>
          <a:lstStyle/>
          <a:p>
            <a:r>
              <a:rPr lang="en-US" sz="3200" dirty="0" smtClean="0"/>
              <a:t>Hypothesis: prognostic could help identify patients who will fail outpatient ABX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20674" y="3992451"/>
            <a:ext cx="1255915" cy="734096"/>
          </a:xfrm>
          <a:prstGeom prst="rect">
            <a:avLst/>
          </a:prstGeom>
          <a:solidFill>
            <a:srgbClr val="8CB7C7"/>
          </a:solidFill>
          <a:ln w="9525" cap="flat" cmpd="sng" algn="ctr">
            <a:solidFill>
              <a:srgbClr val="8CB7C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Child with pneumonia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891896" y="3258355"/>
            <a:ext cx="1255915" cy="734096"/>
          </a:xfrm>
          <a:prstGeom prst="rect">
            <a:avLst/>
          </a:prstGeom>
          <a:solidFill>
            <a:srgbClr val="8CB7C7"/>
          </a:solidFill>
          <a:ln w="9525" cap="flat" cmpd="sng" algn="ctr">
            <a:solidFill>
              <a:srgbClr val="8CB7C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Seeks care with </a:t>
            </a:r>
            <a:r>
              <a:rPr lang="en-US" sz="1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CHW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or equivalent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891896" y="4533363"/>
            <a:ext cx="1255915" cy="734096"/>
          </a:xfrm>
          <a:prstGeom prst="rect">
            <a:avLst/>
          </a:prstGeom>
          <a:solidFill>
            <a:srgbClr val="E2E2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Does not seek care with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CHW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or equivalent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416122" y="2303168"/>
            <a:ext cx="1255915" cy="734096"/>
          </a:xfrm>
          <a:prstGeom prst="rect">
            <a:avLst/>
          </a:prstGeom>
          <a:solidFill>
            <a:srgbClr val="8CB7C7"/>
          </a:solidFill>
          <a:ln w="9525" cap="flat" cmpd="sng" algn="ctr">
            <a:solidFill>
              <a:srgbClr val="8CB7C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Not severe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416122" y="3258355"/>
            <a:ext cx="1255915" cy="734096"/>
          </a:xfrm>
          <a:prstGeom prst="rect">
            <a:avLst/>
          </a:prstGeom>
          <a:solidFill>
            <a:srgbClr val="8CB7C7"/>
          </a:solidFill>
          <a:ln w="9525" cap="flat" cmpd="sng" algn="ctr">
            <a:solidFill>
              <a:srgbClr val="8CB7C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Severe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416122" y="4243589"/>
            <a:ext cx="1255915" cy="734096"/>
          </a:xfrm>
          <a:prstGeom prst="rect">
            <a:avLst/>
          </a:prstGeom>
          <a:solidFill>
            <a:srgbClr val="E2E2E2"/>
          </a:solidFill>
          <a:ln w="9525" cap="flat" cmpd="sng" algn="ctr">
            <a:solidFill>
              <a:srgbClr val="E2E2E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Very severe</a:t>
            </a:r>
          </a:p>
        </p:txBody>
      </p:sp>
      <p:cxnSp>
        <p:nvCxnSpPr>
          <p:cNvPr id="18" name="Elbow Connector 17"/>
          <p:cNvCxnSpPr>
            <a:stCxn id="4" idx="3"/>
            <a:endCxn id="5" idx="1"/>
          </p:cNvCxnSpPr>
          <p:nvPr/>
        </p:nvCxnSpPr>
        <p:spPr bwMode="auto">
          <a:xfrm flipV="1">
            <a:off x="1576589" y="3625403"/>
            <a:ext cx="315307" cy="73409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Elbow Connector 20"/>
          <p:cNvCxnSpPr>
            <a:stCxn id="4" idx="3"/>
            <a:endCxn id="6" idx="1"/>
          </p:cNvCxnSpPr>
          <p:nvPr/>
        </p:nvCxnSpPr>
        <p:spPr bwMode="auto">
          <a:xfrm>
            <a:off x="1576589" y="4359499"/>
            <a:ext cx="315307" cy="54091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Elbow Connector 23"/>
          <p:cNvCxnSpPr>
            <a:stCxn id="5" idx="3"/>
            <a:endCxn id="7" idx="1"/>
          </p:cNvCxnSpPr>
          <p:nvPr/>
        </p:nvCxnSpPr>
        <p:spPr bwMode="auto">
          <a:xfrm flipV="1">
            <a:off x="3147811" y="2670216"/>
            <a:ext cx="268311" cy="95518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Elbow Connector 26"/>
          <p:cNvCxnSpPr>
            <a:stCxn id="5" idx="3"/>
            <a:endCxn id="8" idx="1"/>
          </p:cNvCxnSpPr>
          <p:nvPr/>
        </p:nvCxnSpPr>
        <p:spPr bwMode="auto">
          <a:xfrm>
            <a:off x="3147811" y="3625403"/>
            <a:ext cx="268311" cy="127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Elbow Connector 29"/>
          <p:cNvCxnSpPr>
            <a:stCxn id="5" idx="3"/>
            <a:endCxn id="9" idx="1"/>
          </p:cNvCxnSpPr>
          <p:nvPr/>
        </p:nvCxnSpPr>
        <p:spPr bwMode="auto">
          <a:xfrm>
            <a:off x="3147811" y="3625403"/>
            <a:ext cx="268311" cy="98523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794250" y="1425972"/>
            <a:ext cx="1009458" cy="615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45720" tIns="91440" rIns="4572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+mn-lt"/>
              </a:rPr>
              <a:t>% of patients?</a:t>
            </a:r>
            <a:endParaRPr lang="en-US" b="1" dirty="0">
              <a:latin typeface="+mn-lt"/>
            </a:endParaRPr>
          </a:p>
        </p:txBody>
      </p:sp>
      <p:sp>
        <p:nvSpPr>
          <p:cNvPr id="36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871514" y="1425972"/>
            <a:ext cx="1009458" cy="615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45720" tIns="91440" rIns="4572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+mn-lt"/>
              </a:rPr>
              <a:t>Current </a:t>
            </a:r>
            <a:r>
              <a:rPr lang="en-US" b="1" dirty="0" err="1" smtClean="0">
                <a:latin typeface="+mn-lt"/>
              </a:rPr>
              <a:t>Dx</a:t>
            </a:r>
            <a:endParaRPr lang="en-US" b="1" dirty="0">
              <a:latin typeface="+mn-lt"/>
            </a:endParaRPr>
          </a:p>
        </p:txBody>
      </p:sp>
      <p:sp>
        <p:nvSpPr>
          <p:cNvPr id="37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6948779" y="1425972"/>
            <a:ext cx="1009458" cy="615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45720" tIns="91440" rIns="4572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+mn-lt"/>
              </a:rPr>
              <a:t>Optimal </a:t>
            </a:r>
            <a:r>
              <a:rPr lang="en-US" b="1" dirty="0" err="1" smtClean="0">
                <a:latin typeface="+mn-lt"/>
              </a:rPr>
              <a:t>Tx</a:t>
            </a:r>
            <a:endParaRPr lang="en-US" b="1" dirty="0">
              <a:latin typeface="+mn-lt"/>
            </a:endParaRPr>
          </a:p>
        </p:txBody>
      </p:sp>
      <p:sp>
        <p:nvSpPr>
          <p:cNvPr id="3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026044" y="1210329"/>
            <a:ext cx="1009458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45720" tIns="91440" rIns="4572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err="1" smtClean="0">
                <a:latin typeface="+mn-lt"/>
              </a:rPr>
              <a:t>Tx</a:t>
            </a:r>
            <a:r>
              <a:rPr lang="en-US" b="1" dirty="0" smtClean="0">
                <a:latin typeface="+mn-lt"/>
              </a:rPr>
              <a:t> failure leading to death</a:t>
            </a:r>
            <a:endParaRPr lang="en-US" b="1" dirty="0">
              <a:latin typeface="+mn-lt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4794250" y="2303168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60%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5871514" y="2303168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Rapid breathing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6948779" y="2303168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Oral amoxicillin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8026044" y="2303168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1%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4794250" y="3271055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35%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5797550" y="3271055"/>
            <a:ext cx="1151228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Rapid breath + chest in-drawing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6948779" y="3271055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Oral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amox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+/- referral to clinical or hospital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8026044" y="3271055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10%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4794250" y="4243589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5%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5871514" y="4243589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Danger signs (e.g. inability to feed)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6948779" y="4243589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Hospital care (e.g. IV ABX)</a:t>
            </a:r>
          </a:p>
        </p:txBody>
      </p:sp>
      <p:sp>
        <p:nvSpPr>
          <p:cNvPr id="56" name="Rectangle 55"/>
          <p:cNvSpPr/>
          <p:nvPr/>
        </p:nvSpPr>
        <p:spPr bwMode="auto">
          <a:xfrm>
            <a:off x="8026044" y="4243589"/>
            <a:ext cx="1003300" cy="7340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20%</a:t>
            </a:r>
          </a:p>
        </p:txBody>
      </p:sp>
      <p:sp>
        <p:nvSpPr>
          <p:cNvPr id="58" name="Freeform 29"/>
          <p:cNvSpPr>
            <a:spLocks/>
          </p:cNvSpPr>
          <p:nvPr>
            <p:custDataLst>
              <p:tags r:id="rId5"/>
            </p:custDataLst>
          </p:nvPr>
        </p:nvSpPr>
        <p:spPr bwMode="gray">
          <a:xfrm>
            <a:off x="8287287" y="2479717"/>
            <a:ext cx="538675" cy="380997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 algn="ctr"/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9" name="Freeform 29"/>
          <p:cNvSpPr>
            <a:spLocks/>
          </p:cNvSpPr>
          <p:nvPr>
            <p:custDataLst>
              <p:tags r:id="rId6"/>
            </p:custDataLst>
          </p:nvPr>
        </p:nvSpPr>
        <p:spPr bwMode="gray">
          <a:xfrm>
            <a:off x="8235770" y="3434904"/>
            <a:ext cx="628829" cy="380997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 algn="ctr"/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19393" y="1652290"/>
            <a:ext cx="2728418" cy="148907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Key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564835" y="2334917"/>
            <a:ext cx="228600" cy="228600"/>
          </a:xfrm>
          <a:prstGeom prst="rect">
            <a:avLst/>
          </a:prstGeom>
          <a:solidFill>
            <a:srgbClr val="E2E2E2"/>
          </a:solidFill>
          <a:ln w="9525" cap="flat" cmpd="sng" algn="ctr">
            <a:solidFill>
              <a:srgbClr val="E2E2E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0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93434" y="2246017"/>
            <a:ext cx="2196923" cy="419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Not target for prognostic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64836" y="1884067"/>
            <a:ext cx="2425521" cy="419100"/>
            <a:chOff x="564836" y="2246018"/>
            <a:chExt cx="2425521" cy="419100"/>
          </a:xfrm>
        </p:grpSpPr>
        <p:sp>
          <p:nvSpPr>
            <p:cNvPr id="66" name="Rectangle 65"/>
            <p:cNvSpPr/>
            <p:nvPr/>
          </p:nvSpPr>
          <p:spPr bwMode="auto">
            <a:xfrm>
              <a:off x="564836" y="2318409"/>
              <a:ext cx="228600" cy="228600"/>
            </a:xfrm>
            <a:prstGeom prst="rect">
              <a:avLst/>
            </a:prstGeom>
            <a:solidFill>
              <a:srgbClr val="8CB7C7"/>
            </a:solidFill>
            <a:ln w="9525" cap="flat" cmpd="sng" algn="ctr">
              <a:solidFill>
                <a:srgbClr val="8CB7C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" tIns="45720" rIns="4572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8890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93434" y="2246018"/>
              <a:ext cx="2196923" cy="4191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Target patient group for prognostic</a:t>
              </a:r>
            </a:p>
          </p:txBody>
        </p:sp>
      </p:grpSp>
      <p:sp>
        <p:nvSpPr>
          <p:cNvPr id="70" name="Freeform 29"/>
          <p:cNvSpPr>
            <a:spLocks/>
          </p:cNvSpPr>
          <p:nvPr>
            <p:custDataLst>
              <p:tags r:id="rId7"/>
            </p:custDataLst>
          </p:nvPr>
        </p:nvSpPr>
        <p:spPr bwMode="gray">
          <a:xfrm>
            <a:off x="574333" y="2663849"/>
            <a:ext cx="228600" cy="228600"/>
          </a:xfrm>
          <a:custGeom>
            <a:avLst/>
            <a:gdLst>
              <a:gd name="T0" fmla="*/ 2147483647 w 3884"/>
              <a:gd name="T1" fmla="*/ 2147483647 h 1600"/>
              <a:gd name="T2" fmla="*/ 2147483647 w 3884"/>
              <a:gd name="T3" fmla="*/ 2147483647 h 1600"/>
              <a:gd name="T4" fmla="*/ 2147483647 w 3884"/>
              <a:gd name="T5" fmla="*/ 2147483647 h 1600"/>
              <a:gd name="T6" fmla="*/ 2147483647 w 3884"/>
              <a:gd name="T7" fmla="*/ 2147483647 h 1600"/>
              <a:gd name="T8" fmla="*/ 2147483647 w 3884"/>
              <a:gd name="T9" fmla="*/ 2147483647 h 1600"/>
              <a:gd name="T10" fmla="*/ 2147483647 w 3884"/>
              <a:gd name="T11" fmla="*/ 2147483647 h 1600"/>
              <a:gd name="T12" fmla="*/ 0 w 3884"/>
              <a:gd name="T13" fmla="*/ 2147483647 h 1600"/>
              <a:gd name="T14" fmla="*/ 2147483647 w 3884"/>
              <a:gd name="T15" fmla="*/ 2147483647 h 1600"/>
              <a:gd name="T16" fmla="*/ 2147483647 w 3884"/>
              <a:gd name="T17" fmla="*/ 2147483647 h 1600"/>
              <a:gd name="T18" fmla="*/ 2147483647 w 3884"/>
              <a:gd name="T19" fmla="*/ 2147483647 h 1600"/>
              <a:gd name="T20" fmla="*/ 2147483647 w 3884"/>
              <a:gd name="T21" fmla="*/ 2147483647 h 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84"/>
              <a:gd name="T34" fmla="*/ 0 h 1600"/>
              <a:gd name="T35" fmla="*/ 3884 w 3884"/>
              <a:gd name="T36" fmla="*/ 1600 h 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84" h="1600">
                <a:moveTo>
                  <a:pt x="297" y="1346"/>
                </a:moveTo>
                <a:cubicBezTo>
                  <a:pt x="918" y="1523"/>
                  <a:pt x="1726" y="1533"/>
                  <a:pt x="2310" y="1448"/>
                </a:cubicBezTo>
                <a:cubicBezTo>
                  <a:pt x="3125" y="1334"/>
                  <a:pt x="3798" y="1192"/>
                  <a:pt x="3810" y="884"/>
                </a:cubicBezTo>
                <a:cubicBezTo>
                  <a:pt x="3822" y="576"/>
                  <a:pt x="3114" y="204"/>
                  <a:pt x="1945" y="137"/>
                </a:cubicBezTo>
                <a:cubicBezTo>
                  <a:pt x="645" y="63"/>
                  <a:pt x="74" y="564"/>
                  <a:pt x="74" y="724"/>
                </a:cubicBezTo>
                <a:cubicBezTo>
                  <a:pt x="74" y="884"/>
                  <a:pt x="394" y="1032"/>
                  <a:pt x="781" y="1072"/>
                </a:cubicBezTo>
                <a:cubicBezTo>
                  <a:pt x="280" y="1135"/>
                  <a:pt x="0" y="912"/>
                  <a:pt x="0" y="724"/>
                </a:cubicBezTo>
                <a:cubicBezTo>
                  <a:pt x="0" y="536"/>
                  <a:pt x="473" y="0"/>
                  <a:pt x="1951" y="68"/>
                </a:cubicBezTo>
                <a:cubicBezTo>
                  <a:pt x="2863" y="110"/>
                  <a:pt x="3884" y="433"/>
                  <a:pt x="3878" y="884"/>
                </a:cubicBezTo>
                <a:cubicBezTo>
                  <a:pt x="3872" y="1335"/>
                  <a:pt x="2873" y="1446"/>
                  <a:pt x="2276" y="1523"/>
                </a:cubicBezTo>
                <a:cubicBezTo>
                  <a:pt x="1679" y="1600"/>
                  <a:pt x="553" y="1580"/>
                  <a:pt x="297" y="1346"/>
                </a:cubicBezTo>
                <a:close/>
              </a:path>
            </a:pathLst>
          </a:custGeom>
          <a:solidFill>
            <a:srgbClr val="CC0000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tIns="91440" bIns="91440" anchor="ctr"/>
          <a:lstStyle/>
          <a:p>
            <a:pPr algn="ctr"/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93434" y="2607968"/>
            <a:ext cx="2263708" cy="419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l">
              <a:spcBef>
                <a:spcPts val="0"/>
              </a:spcBef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Opportunity to improve with prognostic indicator</a:t>
            </a:r>
          </a:p>
        </p:txBody>
      </p:sp>
      <p:sp>
        <p:nvSpPr>
          <p:cNvPr id="72" name="bcg_Comment"/>
          <p:cNvSpPr txBox="1"/>
          <p:nvPr/>
        </p:nvSpPr>
        <p:spPr>
          <a:xfrm>
            <a:off x="5572864" y="2099918"/>
            <a:ext cx="2578440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  <a:effectLst>
            <a:prstShdw prst="shdw14" dist="35921" dir="2700000">
              <a:scrgbClr r="0" g="0" b="0"/>
            </a:prstShdw>
          </a:effectLst>
        </p:spPr>
        <p:txBody>
          <a:bodyPr vert="horz"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i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All percentages are illustrative</a:t>
            </a:r>
          </a:p>
        </p:txBody>
      </p:sp>
      <p:sp>
        <p:nvSpPr>
          <p:cNvPr id="73" name="Rectangle 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179006" y="5347953"/>
            <a:ext cx="8746770" cy="838199"/>
          </a:xfrm>
          <a:prstGeom prst="rect">
            <a:avLst/>
          </a:prstGeom>
          <a:solidFill>
            <a:srgbClr val="E2E2E2"/>
          </a:solidFill>
          <a:ln w="9525" algn="ctr">
            <a:solidFill>
              <a:srgbClr val="E2E2E2"/>
            </a:solidFill>
            <a:miter lim="800000"/>
            <a:headEnd/>
            <a:tailEnd/>
          </a:ln>
        </p:spPr>
        <p:txBody>
          <a:bodyPr rIns="0" anchor="ctr" anchorCtr="1"/>
          <a:lstStyle/>
          <a:p>
            <a:pPr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latin typeface="+mn-lt"/>
              </a:rPr>
              <a:t>Questions:</a:t>
            </a:r>
          </a:p>
          <a:p>
            <a:pPr marL="342900" indent="-342900" algn="l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b="1" i="1" dirty="0" smtClean="0">
                <a:latin typeface="+mn-lt"/>
              </a:rPr>
              <a:t>Does this flow chart match your experience in the care of pneumonia patients? </a:t>
            </a:r>
          </a:p>
          <a:p>
            <a:pPr marL="342900" indent="-342900" algn="l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b="1" i="1" dirty="0" smtClean="0">
                <a:latin typeface="+mn-lt"/>
              </a:rPr>
              <a:t>Are these the right patients to target for a prognostic?</a:t>
            </a:r>
          </a:p>
          <a:p>
            <a:pPr marL="342900" indent="-342900" algn="l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b="1" i="1" dirty="0" smtClean="0">
                <a:latin typeface="+mn-lt"/>
              </a:rPr>
              <a:t>Could you estimate % of patients by severity at 1st encounter, and % </a:t>
            </a:r>
            <a:r>
              <a:rPr lang="en-US" b="1" i="1" dirty="0" err="1" smtClean="0">
                <a:latin typeface="+mn-lt"/>
              </a:rPr>
              <a:t>Tx</a:t>
            </a:r>
            <a:r>
              <a:rPr lang="en-US" b="1" i="1" dirty="0" smtClean="0">
                <a:latin typeface="+mn-lt"/>
              </a:rPr>
              <a:t> failure for each?</a:t>
            </a:r>
            <a:endParaRPr lang="en-US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674" y="284870"/>
            <a:ext cx="8007351" cy="738664"/>
          </a:xfrm>
        </p:spPr>
        <p:txBody>
          <a:bodyPr>
            <a:noAutofit/>
          </a:bodyPr>
          <a:lstStyle/>
          <a:p>
            <a:r>
              <a:rPr lang="en-US" sz="3200" dirty="0" smtClean="0"/>
              <a:t>Several potential prognostic indicators proposed in the literature</a:t>
            </a:r>
            <a:endParaRPr lang="en-US" sz="3200" dirty="0"/>
          </a:p>
        </p:txBody>
      </p:sp>
      <p:sp>
        <p:nvSpPr>
          <p:cNvPr id="1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83136" y="1196787"/>
            <a:ext cx="1472352" cy="615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+mn-lt"/>
              </a:rPr>
              <a:t>Potential prognostics</a:t>
            </a:r>
            <a:endParaRPr lang="en-US" b="1" dirty="0">
              <a:latin typeface="+mn-lt"/>
            </a:endParaRPr>
          </a:p>
        </p:txBody>
      </p:sp>
      <p:sp>
        <p:nvSpPr>
          <p:cNvPr id="1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722533" y="1412230"/>
            <a:ext cx="1986492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+mn-lt"/>
              </a:rPr>
              <a:t>Questions</a:t>
            </a:r>
            <a:endParaRPr lang="en-US" b="1" dirty="0">
              <a:latin typeface="+mn-lt"/>
            </a:endParaRPr>
          </a:p>
        </p:txBody>
      </p:sp>
      <p:sp>
        <p:nvSpPr>
          <p:cNvPr id="2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2207893" y="1412230"/>
            <a:ext cx="363410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latin typeface="+mn-lt"/>
              </a:rPr>
              <a:t>Definitions and sources</a:t>
            </a:r>
            <a:endParaRPr lang="en-US" b="1" dirty="0">
              <a:latin typeface="+mn-lt"/>
            </a:endParaRPr>
          </a:p>
        </p:txBody>
      </p:sp>
      <p:sp>
        <p:nvSpPr>
          <p:cNvPr id="21" name="AutoShape 2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 rot="5400000">
            <a:off x="4673600" y="3840211"/>
            <a:ext cx="3505200" cy="254000"/>
          </a:xfrm>
          <a:prstGeom prst="triangle">
            <a:avLst>
              <a:gd name="adj" fmla="val 50000"/>
            </a:avLst>
          </a:prstGeom>
          <a:solidFill>
            <a:srgbClr val="B2B2B2"/>
          </a:solidFill>
          <a:ln w="9525" algn="ctr">
            <a:solidFill>
              <a:srgbClr val="B2B2B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722533" y="1972145"/>
            <a:ext cx="1986492" cy="396311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t" anchorCtr="0" compatLnSpc="1">
            <a:noAutofit/>
          </a:bodyPr>
          <a:lstStyle/>
          <a:p>
            <a:pPr marL="168275" indent="-16827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b="1" dirty="0" smtClean="0">
                <a:solidFill>
                  <a:srgbClr val="59452A"/>
                </a:solidFill>
                <a:latin typeface="Arial"/>
                <a:cs typeface="Arial" pitchFamily="34" charset="0"/>
              </a:rPr>
              <a:t>Are these the right potential prognostic indicators to consider?</a:t>
            </a:r>
          </a:p>
          <a:p>
            <a:pPr marL="168275" indent="-16827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endParaRPr lang="en-US" b="1" dirty="0" smtClean="0">
              <a:solidFill>
                <a:srgbClr val="59452A"/>
              </a:solidFill>
              <a:latin typeface="Arial"/>
              <a:cs typeface="Arial" pitchFamily="34" charset="0"/>
            </a:endParaRPr>
          </a:p>
          <a:p>
            <a:pPr marL="168275" indent="-16827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b="1" dirty="0" smtClean="0">
                <a:solidFill>
                  <a:srgbClr val="59452A"/>
                </a:solidFill>
                <a:latin typeface="Arial"/>
                <a:cs typeface="Arial" pitchFamily="34" charset="0"/>
              </a:rPr>
              <a:t>Do you have an initial hypothesis about which is more promising for resource-limited settings?</a:t>
            </a:r>
          </a:p>
          <a:p>
            <a:pPr algn="l" defTabSz="889000">
              <a:spcBef>
                <a:spcPts val="0"/>
              </a:spcBef>
            </a:pPr>
            <a:endParaRPr lang="en-US" i="1" dirty="0" smtClean="0">
              <a:latin typeface="Arial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83136" y="1972145"/>
            <a:ext cx="1472352" cy="615286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marL="168275" indent="-168275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Rapid breath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3" name="Rectangle 3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583136" y="2675942"/>
            <a:ext cx="1472352" cy="616590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Chest </a:t>
            </a:r>
            <a:r>
              <a:rPr lang="en-US" sz="1200" b="1" dirty="0" err="1" smtClean="0">
                <a:solidFill>
                  <a:schemeClr val="bg1"/>
                </a:solidFill>
                <a:latin typeface="Arial"/>
              </a:rPr>
              <a:t>indrawing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4" name="Rectangle 3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583136" y="3381042"/>
            <a:ext cx="1472352" cy="616590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Low oxygen saturation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6" name="Rectangle 3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583136" y="4086140"/>
            <a:ext cx="1472352" cy="616590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High blood lactate levels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7" name="Rectangle 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83136" y="4791241"/>
            <a:ext cx="1472352" cy="616590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Low weight or </a:t>
            </a:r>
            <a:r>
              <a:rPr lang="en-US" sz="1200" b="1" dirty="0" err="1" smtClean="0">
                <a:solidFill>
                  <a:schemeClr val="bg1"/>
                </a:solidFill>
                <a:latin typeface="Arial"/>
              </a:rPr>
              <a:t>MUAC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8" name="Rectangle 3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583136" y="5496343"/>
            <a:ext cx="1472352" cy="616590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High RISC score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207894" y="1972145"/>
            <a:ext cx="3761106" cy="61628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 defTabSz="889000">
              <a:spcBef>
                <a:spcPts val="0"/>
              </a:spcBef>
            </a:pPr>
            <a:r>
              <a:rPr lang="en-US" sz="1200" dirty="0" smtClean="0">
                <a:latin typeface="+mj-lt"/>
                <a:cs typeface="Arial" pitchFamily="34" charset="0"/>
              </a:rPr>
              <a:t> WHO/</a:t>
            </a:r>
            <a:r>
              <a:rPr lang="en-US" sz="1200" dirty="0" err="1" smtClean="0">
                <a:latin typeface="+mj-lt"/>
                <a:cs typeface="Arial" pitchFamily="34" charset="0"/>
              </a:rPr>
              <a:t>IMCI</a:t>
            </a:r>
            <a:r>
              <a:rPr lang="en-US" sz="1200" dirty="0" smtClean="0">
                <a:latin typeface="+mj-lt"/>
                <a:cs typeface="Arial" pitchFamily="34" charset="0"/>
              </a:rPr>
              <a:t> clinical definition (for Dx of pneumonia): </a:t>
            </a:r>
          </a:p>
          <a:p>
            <a:pPr marL="288925" lvl="1" indent="-17462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sz="1200" dirty="0" smtClean="0">
                <a:solidFill>
                  <a:srgbClr val="59452A"/>
                </a:solidFill>
                <a:latin typeface="Arial"/>
                <a:cs typeface="Arial" pitchFamily="34" charset="0"/>
              </a:rPr>
              <a:t>&lt;2 months: &gt;60 ⁄ min; 2–12 months: &gt;50 ⁄ min; 12–60 months : &gt;40 ⁄ min.</a:t>
            </a:r>
            <a:endParaRPr lang="en-US" sz="1200" dirty="0" err="1" smtClean="0">
              <a:solidFill>
                <a:srgbClr val="59452A"/>
              </a:solidFill>
              <a:latin typeface="Arial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207894" y="2675942"/>
            <a:ext cx="3761106" cy="6152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 defTabSz="889000">
              <a:spcBef>
                <a:spcPts val="0"/>
              </a:spcBef>
            </a:pPr>
            <a:r>
              <a:rPr lang="en-US" sz="1200" dirty="0" smtClean="0">
                <a:latin typeface="+mj-lt"/>
                <a:cs typeface="Arial" pitchFamily="34" charset="0"/>
              </a:rPr>
              <a:t>WHO/</a:t>
            </a:r>
            <a:r>
              <a:rPr lang="en-US" sz="1200" dirty="0" err="1" smtClean="0">
                <a:latin typeface="+mj-lt"/>
                <a:cs typeface="Arial" pitchFamily="34" charset="0"/>
              </a:rPr>
              <a:t>IMCI</a:t>
            </a:r>
            <a:r>
              <a:rPr lang="en-US" sz="1200" dirty="0" smtClean="0">
                <a:latin typeface="+mj-lt"/>
                <a:cs typeface="Arial" pitchFamily="34" charset="0"/>
              </a:rPr>
              <a:t> clinical definition for "severe" disease</a:t>
            </a:r>
          </a:p>
          <a:p>
            <a:pPr marL="288925" lvl="1" indent="-17462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sz="1200" dirty="0" smtClean="0">
                <a:solidFill>
                  <a:srgbClr val="59452A"/>
                </a:solidFill>
                <a:latin typeface="Arial"/>
                <a:cs typeface="Arial" pitchFamily="34" charset="0"/>
              </a:rPr>
              <a:t>visual observation of lower chest wall moving inwards as child breathes in</a:t>
            </a:r>
          </a:p>
        </p:txBody>
      </p:sp>
      <p:cxnSp>
        <p:nvCxnSpPr>
          <p:cNvPr id="25" name="Straight Connector 24"/>
          <p:cNvCxnSpPr/>
          <p:nvPr/>
        </p:nvCxnSpPr>
        <p:spPr bwMode="auto">
          <a:xfrm flipV="1">
            <a:off x="583136" y="2588428"/>
            <a:ext cx="5258864" cy="47775"/>
          </a:xfrm>
          <a:prstGeom prst="line">
            <a:avLst/>
          </a:prstGeom>
          <a:noFill/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583136" y="3333267"/>
            <a:ext cx="5257800" cy="0"/>
          </a:xfrm>
          <a:prstGeom prst="line">
            <a:avLst/>
          </a:prstGeom>
          <a:noFill/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583136" y="4035853"/>
            <a:ext cx="5257800" cy="0"/>
          </a:xfrm>
          <a:prstGeom prst="line">
            <a:avLst/>
          </a:prstGeom>
          <a:noFill/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583136" y="4743467"/>
            <a:ext cx="5257800" cy="0"/>
          </a:xfrm>
          <a:prstGeom prst="line">
            <a:avLst/>
          </a:prstGeom>
          <a:noFill/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583136" y="5448568"/>
            <a:ext cx="5257800" cy="0"/>
          </a:xfrm>
          <a:prstGeom prst="line">
            <a:avLst/>
          </a:prstGeom>
          <a:noFill/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Rectangle 30"/>
          <p:cNvSpPr/>
          <p:nvPr/>
        </p:nvSpPr>
        <p:spPr bwMode="auto">
          <a:xfrm>
            <a:off x="2207894" y="3382346"/>
            <a:ext cx="3761106" cy="6152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 defTabSz="889000">
              <a:spcBef>
                <a:spcPts val="0"/>
              </a:spcBef>
            </a:pPr>
            <a:r>
              <a:rPr lang="en-US" sz="1200" dirty="0" err="1" smtClean="0">
                <a:latin typeface="+mj-lt"/>
                <a:cs typeface="Arial" pitchFamily="34" charset="0"/>
              </a:rPr>
              <a:t>Basnet</a:t>
            </a:r>
            <a:r>
              <a:rPr lang="en-US" sz="1200" dirty="0" smtClean="0">
                <a:latin typeface="+mj-lt"/>
                <a:cs typeface="Arial" pitchFamily="34" charset="0"/>
              </a:rPr>
              <a:t> et al (Indian Journal of Pediatrics) and Duke et al systemic review of hypoxemia</a:t>
            </a:r>
          </a:p>
          <a:p>
            <a:pPr marL="288925" lvl="1" indent="-17462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sz="1200" dirty="0" smtClean="0">
                <a:latin typeface="+mj-lt"/>
              </a:rPr>
              <a:t>SpO</a:t>
            </a:r>
            <a:r>
              <a:rPr lang="en-US" sz="1200" baseline="-25000" dirty="0" smtClean="0">
                <a:latin typeface="+mj-lt"/>
              </a:rPr>
              <a:t>2 </a:t>
            </a:r>
            <a:r>
              <a:rPr lang="en-US" sz="1200" dirty="0" smtClean="0">
                <a:latin typeface="+mj-lt"/>
              </a:rPr>
              <a:t>&lt; 90%</a:t>
            </a:r>
            <a:endParaRPr lang="en-US" sz="1200" dirty="0" smtClean="0">
              <a:solidFill>
                <a:srgbClr val="59452A"/>
              </a:solidFill>
              <a:latin typeface="+mj-lt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207894" y="4086140"/>
            <a:ext cx="3761106" cy="6152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 defTabSz="889000">
              <a:spcBef>
                <a:spcPts val="0"/>
              </a:spcBef>
            </a:pPr>
            <a:r>
              <a:rPr lang="en-US" sz="1200" dirty="0" smtClean="0">
                <a:latin typeface="+mj-lt"/>
              </a:rPr>
              <a:t>Ramakrishna et al (</a:t>
            </a:r>
            <a:r>
              <a:rPr lang="en-US" sz="1200" dirty="0" err="1" smtClean="0">
                <a:latin typeface="+mj-lt"/>
              </a:rPr>
              <a:t>BMJ</a:t>
            </a:r>
            <a:r>
              <a:rPr lang="en-US" sz="1200" dirty="0" smtClean="0">
                <a:latin typeface="+mj-lt"/>
              </a:rPr>
              <a:t>)</a:t>
            </a:r>
          </a:p>
          <a:p>
            <a:pPr marL="288925" lvl="1" indent="-17462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sz="1200" dirty="0" smtClean="0">
                <a:solidFill>
                  <a:srgbClr val="59452A"/>
                </a:solidFill>
                <a:latin typeface="+mj-lt"/>
              </a:rPr>
              <a:t>Blood lactate </a:t>
            </a:r>
            <a:r>
              <a:rPr lang="en-US" sz="1200" dirty="0" smtClean="0">
                <a:latin typeface="+mj-lt"/>
              </a:rPr>
              <a:t>&gt;2.0 </a:t>
            </a:r>
            <a:r>
              <a:rPr lang="en-US" sz="1200" dirty="0" err="1" smtClean="0">
                <a:latin typeface="+mj-lt"/>
              </a:rPr>
              <a:t>mmol</a:t>
            </a:r>
            <a:r>
              <a:rPr lang="en-US" sz="1200" dirty="0" smtClean="0">
                <a:latin typeface="+mj-lt"/>
              </a:rPr>
              <a:t>/l</a:t>
            </a:r>
            <a:endParaRPr lang="en-US" sz="1200" dirty="0" smtClean="0">
              <a:solidFill>
                <a:srgbClr val="59452A"/>
              </a:solidFill>
              <a:latin typeface="+mj-lt"/>
            </a:endParaRPr>
          </a:p>
          <a:p>
            <a:pPr algn="l" defTabSz="889000">
              <a:spcBef>
                <a:spcPts val="0"/>
              </a:spcBef>
            </a:pPr>
            <a:endParaRPr lang="en-US" sz="1200" dirty="0" smtClean="0">
              <a:solidFill>
                <a:srgbClr val="59452A"/>
              </a:solidFill>
              <a:latin typeface="+mj-lt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207894" y="4792544"/>
            <a:ext cx="3761106" cy="6152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 defTabSz="889000">
              <a:spcBef>
                <a:spcPts val="0"/>
              </a:spcBef>
            </a:pPr>
            <a:r>
              <a:rPr lang="en-US" sz="1200" dirty="0" smtClean="0">
                <a:latin typeface="+mj-lt"/>
              </a:rPr>
              <a:t>Berkeley et al unpublished results</a:t>
            </a:r>
          </a:p>
          <a:p>
            <a:pPr marL="288925" lvl="1" indent="-17462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sz="1200" dirty="0" smtClean="0">
                <a:solidFill>
                  <a:srgbClr val="59452A"/>
                </a:solidFill>
                <a:latin typeface="+mj-lt"/>
              </a:rPr>
              <a:t>e.g. </a:t>
            </a:r>
            <a:r>
              <a:rPr lang="en-US" sz="1200" dirty="0" err="1" smtClean="0">
                <a:solidFill>
                  <a:srgbClr val="59452A"/>
                </a:solidFill>
                <a:latin typeface="+mj-lt"/>
              </a:rPr>
              <a:t>MUAC</a:t>
            </a:r>
            <a:r>
              <a:rPr lang="en-US" sz="1200" dirty="0" smtClean="0">
                <a:solidFill>
                  <a:srgbClr val="59452A"/>
                </a:solidFill>
                <a:latin typeface="+mj-lt"/>
              </a:rPr>
              <a:t> &lt; 125mm</a:t>
            </a:r>
            <a:endParaRPr lang="en-US" sz="1200" dirty="0" smtClean="0">
              <a:solidFill>
                <a:srgbClr val="59452A"/>
              </a:solidFill>
              <a:latin typeface="Arial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2207894" y="5496343"/>
            <a:ext cx="3761106" cy="6152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l" defTabSz="889000">
              <a:spcBef>
                <a:spcPts val="0"/>
              </a:spcBef>
            </a:pPr>
            <a:r>
              <a:rPr lang="en-US" sz="1200" dirty="0" smtClean="0">
                <a:latin typeface="+mj-lt"/>
              </a:rPr>
              <a:t>Reed et al (</a:t>
            </a:r>
            <a:r>
              <a:rPr lang="en-US" sz="1200" dirty="0" err="1" smtClean="0">
                <a:latin typeface="+mj-lt"/>
              </a:rPr>
              <a:t>PLoS</a:t>
            </a:r>
            <a:r>
              <a:rPr lang="en-US" sz="1200" dirty="0" smtClean="0">
                <a:latin typeface="+mj-lt"/>
              </a:rPr>
              <a:t> ONE)</a:t>
            </a:r>
          </a:p>
          <a:p>
            <a:pPr marL="288925" lvl="1" indent="-174625" algn="l" defTabSz="889000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  <a:buFont typeface="Wingdings"/>
              <a:buChar char="§"/>
            </a:pPr>
            <a:r>
              <a:rPr lang="en-US" sz="1200" dirty="0" smtClean="0">
                <a:solidFill>
                  <a:srgbClr val="59452A"/>
                </a:solidFill>
                <a:latin typeface="+mj-lt"/>
              </a:rPr>
              <a:t>+3 </a:t>
            </a:r>
            <a:r>
              <a:rPr lang="en-US" sz="1200" dirty="0" smtClean="0">
                <a:latin typeface="+mj-lt"/>
              </a:rPr>
              <a:t>SpO</a:t>
            </a:r>
            <a:r>
              <a:rPr lang="en-US" sz="1200" baseline="-25000" dirty="0" smtClean="0">
                <a:latin typeface="+mj-lt"/>
              </a:rPr>
              <a:t>2 </a:t>
            </a:r>
            <a:r>
              <a:rPr lang="en-US" sz="1200" dirty="0" smtClean="0">
                <a:latin typeface="+mj-lt"/>
              </a:rPr>
              <a:t>&lt; 90%</a:t>
            </a:r>
            <a:r>
              <a:rPr lang="en-US" sz="1200" dirty="0" smtClean="0">
                <a:solidFill>
                  <a:srgbClr val="59452A"/>
                </a:solidFill>
                <a:latin typeface="+mj-lt"/>
                <a:cs typeface="Arial" pitchFamily="34" charset="0"/>
              </a:rPr>
              <a:t>, +2 chest </a:t>
            </a:r>
            <a:r>
              <a:rPr lang="en-US" sz="1200" dirty="0" err="1" smtClean="0">
                <a:solidFill>
                  <a:srgbClr val="59452A"/>
                </a:solidFill>
                <a:latin typeface="+mj-lt"/>
                <a:cs typeface="Arial" pitchFamily="34" charset="0"/>
              </a:rPr>
              <a:t>indrawing</a:t>
            </a:r>
            <a:r>
              <a:rPr lang="en-US" sz="1200" dirty="0" smtClean="0">
                <a:solidFill>
                  <a:srgbClr val="59452A"/>
                </a:solidFill>
                <a:latin typeface="+mj-lt"/>
                <a:cs typeface="Arial" pitchFamily="34" charset="0"/>
              </a:rPr>
              <a:t>, -2 wheezing, +1 refusal to feed, +1 pt low weight for age</a:t>
            </a:r>
            <a:endParaRPr lang="en-US" sz="1200" dirty="0" smtClean="0">
              <a:solidFill>
                <a:srgbClr val="59452A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543" y="346845"/>
            <a:ext cx="8007351" cy="738664"/>
          </a:xfrm>
        </p:spPr>
        <p:txBody>
          <a:bodyPr>
            <a:noAutofit/>
          </a:bodyPr>
          <a:lstStyle/>
          <a:p>
            <a:r>
              <a:rPr lang="en-US" sz="3200" dirty="0" smtClean="0"/>
              <a:t>Please assess each indicator along these dimensions: potential prognostic value</a:t>
            </a:r>
            <a:endParaRPr lang="en-US" sz="3200" dirty="0"/>
          </a:p>
        </p:txBody>
      </p:sp>
      <p:sp>
        <p:nvSpPr>
          <p:cNvPr id="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2227905" y="1826210"/>
            <a:ext cx="1472352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latin typeface="+mn-lt"/>
              </a:rPr>
              <a:t>Potential indicators</a:t>
            </a:r>
            <a:endParaRPr lang="en-US" sz="1200" b="1" dirty="0">
              <a:latin typeface="+mn-lt"/>
            </a:endParaRPr>
          </a:p>
        </p:txBody>
      </p:sp>
      <p:sp>
        <p:nvSpPr>
          <p:cNvPr id="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2227905" y="2497679"/>
            <a:ext cx="1472352" cy="545217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marL="168275" indent="-168275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Rapid breath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1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2227905" y="3078608"/>
            <a:ext cx="1472352" cy="546372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Chest </a:t>
            </a:r>
            <a:r>
              <a:rPr lang="en-US" sz="1200" b="1" dirty="0" err="1" smtClean="0">
                <a:solidFill>
                  <a:schemeClr val="bg1"/>
                </a:solidFill>
                <a:latin typeface="Arial"/>
              </a:rPr>
              <a:t>indrawing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3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2227905" y="3674973"/>
            <a:ext cx="1472352" cy="546372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O</a:t>
            </a:r>
            <a:r>
              <a:rPr lang="en-US" sz="1200" b="1" baseline="-25000" dirty="0" smtClean="0">
                <a:solidFill>
                  <a:schemeClr val="bg1"/>
                </a:solidFill>
                <a:latin typeface="Arial"/>
              </a:rPr>
              <a:t>2</a:t>
            </a: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 saturation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4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2227905" y="4260624"/>
            <a:ext cx="1472352" cy="546372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Blood lactate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5" name="Rectangle 3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227905" y="4856993"/>
            <a:ext cx="1472352" cy="546372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Weight or </a:t>
            </a:r>
            <a:r>
              <a:rPr lang="en-US" sz="1200" b="1" dirty="0" err="1" smtClean="0">
                <a:solidFill>
                  <a:schemeClr val="bg1"/>
                </a:solidFill>
                <a:latin typeface="Arial"/>
              </a:rPr>
              <a:t>MUAC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36" name="Rectangle 3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2227905" y="5443791"/>
            <a:ext cx="1472352" cy="546372"/>
          </a:xfrm>
          <a:prstGeom prst="rect">
            <a:avLst/>
          </a:prstGeom>
          <a:solidFill>
            <a:srgbClr val="8CB7C7"/>
          </a:solidFill>
          <a:ln w="9525" algn="ctr">
            <a:solidFill>
              <a:srgbClr val="8CB7C7"/>
            </a:solidFill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b="1" dirty="0" smtClean="0">
                <a:solidFill>
                  <a:schemeClr val="bg1"/>
                </a:solidFill>
                <a:latin typeface="Arial"/>
              </a:rPr>
              <a:t>RISC score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3820945" y="3674972"/>
            <a:ext cx="2750441" cy="2331893"/>
          </a:xfrm>
          <a:prstGeom prst="rect">
            <a:avLst/>
          </a:prstGeom>
          <a:solidFill>
            <a:srgbClr val="E2E2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0" tIns="45720" rIns="4572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90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What are the treatment failure rates for patients with these indicators if they were given either oral amoxicillin treatment or hospital care?</a:t>
            </a:r>
          </a:p>
        </p:txBody>
      </p:sp>
      <p:sp>
        <p:nvSpPr>
          <p:cNvPr id="19" name="Rectangle 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795523" y="1819997"/>
            <a:ext cx="1349799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latin typeface="+mn-lt"/>
              </a:rPr>
              <a:t>Oral amoxicillin</a:t>
            </a:r>
            <a:endParaRPr lang="en-US" sz="1200" b="1" dirty="0">
              <a:latin typeface="+mn-lt"/>
            </a:endParaRPr>
          </a:p>
        </p:txBody>
      </p:sp>
      <p:sp>
        <p:nvSpPr>
          <p:cNvPr id="23" name="Rectangle 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221587" y="2004663"/>
            <a:ext cx="134979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latin typeface="+mn-lt"/>
              </a:rPr>
              <a:t>Hospital care</a:t>
            </a:r>
            <a:endParaRPr lang="en-US" sz="1200" b="1" dirty="0">
              <a:latin typeface="+mn-lt"/>
            </a:endParaRPr>
          </a:p>
        </p:txBody>
      </p:sp>
      <p:sp>
        <p:nvSpPr>
          <p:cNvPr id="24" name="Rectangle 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820945" y="1476065"/>
            <a:ext cx="275044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59452A"/>
            </a:outerShdw>
          </a:effectLst>
        </p:spPr>
        <p:txBody>
          <a:bodyPr wrap="square" lIns="91440" tIns="91440" rIns="91440" bIns="91440" anchor="b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b="1" dirty="0" smtClean="0">
                <a:latin typeface="+mn-lt"/>
              </a:rPr>
              <a:t>Treatment failure resulting in death</a:t>
            </a:r>
            <a:endParaRPr lang="en-US" sz="1200" b="1" dirty="0">
              <a:latin typeface="+mn-lt"/>
            </a:endParaRPr>
          </a:p>
        </p:txBody>
      </p:sp>
      <p:sp>
        <p:nvSpPr>
          <p:cNvPr id="32" name="Rectangle 3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3795523" y="2533391"/>
            <a:ext cx="1347352" cy="5452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marL="168275" indent="-168275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dirty="0" smtClean="0">
                <a:latin typeface="Arial"/>
              </a:rPr>
              <a:t>1%</a:t>
            </a:r>
            <a:endParaRPr lang="en-US" sz="1200" dirty="0">
              <a:latin typeface="Arial"/>
            </a:endParaRPr>
          </a:p>
        </p:txBody>
      </p:sp>
      <p:sp>
        <p:nvSpPr>
          <p:cNvPr id="38" name="Rectangle 3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5224034" y="2533391"/>
            <a:ext cx="1347352" cy="5452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marL="168275" indent="-168275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dirty="0" smtClean="0">
                <a:latin typeface="Arial"/>
              </a:rPr>
              <a:t>&lt;1%</a:t>
            </a:r>
            <a:endParaRPr lang="en-US" sz="1200" dirty="0">
              <a:latin typeface="Arial"/>
            </a:endParaRPr>
          </a:p>
        </p:txBody>
      </p:sp>
      <p:sp>
        <p:nvSpPr>
          <p:cNvPr id="45" name="Rectangle 3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3795523" y="3129755"/>
            <a:ext cx="1347352" cy="5452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marL="168275" indent="-168275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dirty="0" smtClean="0">
                <a:latin typeface="Arial"/>
              </a:rPr>
              <a:t>10%</a:t>
            </a:r>
            <a:endParaRPr lang="en-US" sz="1200" dirty="0">
              <a:latin typeface="Arial"/>
            </a:endParaRPr>
          </a:p>
        </p:txBody>
      </p:sp>
      <p:sp>
        <p:nvSpPr>
          <p:cNvPr id="46" name="Rectangle 3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5224034" y="3129755"/>
            <a:ext cx="1347352" cy="5452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tIns="91440" bIns="91440" anchor="ctr" anchorCtr="0"/>
          <a:lstStyle/>
          <a:p>
            <a:pPr marL="168275" indent="-168275" eaLnBrk="0" hangingPunct="0">
              <a:spcBef>
                <a:spcPts val="0"/>
              </a:spcBef>
              <a:spcAft>
                <a:spcPts val="0"/>
              </a:spcAft>
              <a:buClr>
                <a:srgbClr val="CE6B2A"/>
              </a:buClr>
              <a:buSzPct val="125000"/>
            </a:pPr>
            <a:r>
              <a:rPr lang="en-US" sz="1200" dirty="0" smtClean="0">
                <a:latin typeface="Arial"/>
              </a:rPr>
              <a:t>&lt;1%</a:t>
            </a:r>
            <a:endParaRPr lang="en-US" sz="1200" dirty="0"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4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39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7zHj..OYEObyJAOsWyBU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kmaGAoY6kKgAq8P3YkkW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NRz3QOps0mGwJtTP4NQK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iw2PXpF0aYyyehkKGpu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QxtcXY00GNi5gd3ZCU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G3UM_rfpUidCpgCMQSso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NQYOZtkUSoXyajk7_u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ceLiZc1EU6RvnFno4GjM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0P.KONAk0WNUFYNH7Ugw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7wUWZvCOEqZsXxqdab1q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_4I7aeIQ0af3LzbWE2GV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0P.KONAk0WNUFYNH7Ugw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0P.KONAk0WNUFYNH7Ugw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0P.KONAk0WNUFYNH7Ugw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7wUWZvCOEqZsXxqdab1q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_4I7aeIQ0af3LzbWE2GV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1rsyNylEEa2hspK936yi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bd2juXGO0O.Wx3JdA_VZ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WAVDXvl06xDVxomujcm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WAVDXvl06xDVxomujcm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eHC1PDxl0adJ4M7tXzC8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WAVDXvl06xDVxomujcm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WAVDXvl06xDVxomujcm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.NfUWkczE67DAMu_aUCZ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.NfUWkczE67DAMu_aUCZ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.NfUWkczE67DAMu_aUCZ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bd2juXGO0O.Wx3JdA_VZ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GMrFojJt0.dM3CJpJ86L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GMrFojJt0.dM3CJpJ86L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GMrFojJt0.dM3CJpJ86L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iw2PXpF0aYyyehkKGpu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YDH1Z2CUWNjW4oDtda1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GMrFojJt0.dM3CJpJ86L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tG9qYLLYkWucU14rU9a4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uOq0Xcp0SxU922LARvi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uOq0Xcp0SxU922LARvi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uOq0Xcp0SxU922LARvi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azgv_Ib0y777YiFtGOg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Txnso03ESeNfPm6dq.D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2HHweu8zEyBWzmFq0qk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0l8z_HOrkGMIuzBmR89K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xsi="http://www.w3.org/2001/XMLSchema-instance" xmlns:p="http://schemas.microsoft.com/office/2006/metadata/properties">
  <documentManagement>
    <Description0 xmlns="614f71a7-1ffd-4a5b-b04c-721b42e4b93f" xsi:nil="true"/>
    <Software xmlns="614f71a7-1ffd-4a5b-b04c-721b42e4b93f" xsi:nil="true"/>
    <Product xmlns="614f71a7-1ffd-4a5b-b04c-721b42e4b93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FC59CFA4602A49AC3BDAF1F5DD4AD1" ma:contentTypeVersion="3" ma:contentTypeDescription="Create a new document." ma:contentTypeScope="" ma:versionID="1814cf852917d207987f4a1f276a3d8d">
  <xsd:schema xmlns:xsd="http://www.w3.org/2001/XMLSchema" xmlns:p="http://schemas.microsoft.com/office/2006/metadata/properties" xmlns:ns2="614f71a7-1ffd-4a5b-b04c-721b42e4b93f" targetNamespace="http://schemas.microsoft.com/office/2006/metadata/properties" ma:root="true" ma:fieldsID="a7ae1463aa214b91c8ce558a3c4df828" ns2:_="">
    <xsd:import namespace="614f71a7-1ffd-4a5b-b04c-721b42e4b93f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Software" minOccurs="0"/>
                <xsd:element ref="ns2:Produ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14f71a7-1ffd-4a5b-b04c-721b42e4b93f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  <xsd:element name="Software" ma:index="9" nillable="true" ma:displayName="Software" ma:internalName="Software">
      <xsd:simpleType>
        <xsd:restriction base="dms:Text">
          <xsd:maxLength value="10"/>
        </xsd:restriction>
      </xsd:simpleType>
    </xsd:element>
    <xsd:element name="Product" ma:index="10" nillable="true" ma:displayName="Product" ma:internalName="Produc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C98B38-6552-4CF0-AB16-3A219F685389}">
  <ds:schemaRefs>
    <ds:schemaRef ds:uri="http://schemas.microsoft.com/office/2006/metadata/properties"/>
    <ds:schemaRef ds:uri="614f71a7-1ffd-4a5b-b04c-721b42e4b93f"/>
  </ds:schemaRefs>
</ds:datastoreItem>
</file>

<file path=customXml/itemProps2.xml><?xml version="1.0" encoding="utf-8"?>
<ds:datastoreItem xmlns:ds="http://schemas.openxmlformats.org/officeDocument/2006/customXml" ds:itemID="{66B56816-B1C1-4A2F-805D-6C26E8CED7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4f71a7-1ffd-4a5b-b04c-721b42e4b93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809486E-7378-4909-89FF-C5DE070B4C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666</Words>
  <Application>Microsoft Macintosh PowerPoint</Application>
  <PresentationFormat>On-screen Show (4:3)</PresentationFormat>
  <Paragraphs>116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think-cell Slide</vt:lpstr>
      <vt:lpstr>PowerPoint Presentation</vt:lpstr>
      <vt:lpstr>Context</vt:lpstr>
      <vt:lpstr>Prognostic could play different roles </vt:lpstr>
      <vt:lpstr>Hypothesis: prognostic could help identify patients who will fail outpatient ABX</vt:lpstr>
      <vt:lpstr>Several potential prognostic indicators proposed in the literature</vt:lpstr>
      <vt:lpstr>Please assess each indicator along these dimensions: potential prognostic value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2012-03-14T20:31:52Z</dcterms:created>
  <dcterms:modified xsi:type="dcterms:W3CDTF">2015-06-09T14:24:19Z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ormat Name">
    <vt:lpwstr>Gates 2012</vt:lpwstr>
  </property>
  <property fmtid="{D5CDD505-2E9C-101B-9397-08002B2CF9AE}" pid="3" name="Template Name">
    <vt:lpwstr>Letter</vt:lpwstr>
  </property>
  <property fmtid="{D5CDD505-2E9C-101B-9397-08002B2CF9AE}" pid="4" name="_AdHocReviewCycleID">
    <vt:i4>949686815</vt:i4>
  </property>
  <property fmtid="{D5CDD505-2E9C-101B-9397-08002B2CF9AE}" pid="5" name="_NewReviewCycle">
    <vt:lpwstr/>
  </property>
</Properties>
</file>