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246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6B863-0C6A-4BC9-80A3-2C45A95C4B68}" type="datetimeFigureOut">
              <a:rPr lang="en-IN" smtClean="0"/>
              <a:t>27-04-2015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8E3B5-2A75-4CDB-BC37-F3398F088B1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63210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6B863-0C6A-4BC9-80A3-2C45A95C4B68}" type="datetimeFigureOut">
              <a:rPr lang="en-IN" smtClean="0"/>
              <a:t>27-04-2015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8E3B5-2A75-4CDB-BC37-F3398F088B1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122989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6B863-0C6A-4BC9-80A3-2C45A95C4B68}" type="datetimeFigureOut">
              <a:rPr lang="en-IN" smtClean="0"/>
              <a:t>27-04-2015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8E3B5-2A75-4CDB-BC37-F3398F088B1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10883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6B863-0C6A-4BC9-80A3-2C45A95C4B68}" type="datetimeFigureOut">
              <a:rPr lang="en-IN" smtClean="0"/>
              <a:t>27-04-2015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8E3B5-2A75-4CDB-BC37-F3398F088B1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194345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6B863-0C6A-4BC9-80A3-2C45A95C4B68}" type="datetimeFigureOut">
              <a:rPr lang="en-IN" smtClean="0"/>
              <a:t>27-04-2015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8E3B5-2A75-4CDB-BC37-F3398F088B1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719077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6B863-0C6A-4BC9-80A3-2C45A95C4B68}" type="datetimeFigureOut">
              <a:rPr lang="en-IN" smtClean="0"/>
              <a:t>27-04-2015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8E3B5-2A75-4CDB-BC37-F3398F088B1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863561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6B863-0C6A-4BC9-80A3-2C45A95C4B68}" type="datetimeFigureOut">
              <a:rPr lang="en-IN" smtClean="0"/>
              <a:t>27-04-2015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8E3B5-2A75-4CDB-BC37-F3398F088B1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9182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6B863-0C6A-4BC9-80A3-2C45A95C4B68}" type="datetimeFigureOut">
              <a:rPr lang="en-IN" smtClean="0"/>
              <a:t>27-04-2015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8E3B5-2A75-4CDB-BC37-F3398F088B1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03036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6B863-0C6A-4BC9-80A3-2C45A95C4B68}" type="datetimeFigureOut">
              <a:rPr lang="en-IN" smtClean="0"/>
              <a:t>27-04-2015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8E3B5-2A75-4CDB-BC37-F3398F088B1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67394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6B863-0C6A-4BC9-80A3-2C45A95C4B68}" type="datetimeFigureOut">
              <a:rPr lang="en-IN" smtClean="0"/>
              <a:t>27-04-2015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8E3B5-2A75-4CDB-BC37-F3398F088B1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88170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6B863-0C6A-4BC9-80A3-2C45A95C4B68}" type="datetimeFigureOut">
              <a:rPr lang="en-IN" smtClean="0"/>
              <a:t>27-04-2015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8E3B5-2A75-4CDB-BC37-F3398F088B1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98135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76B863-0C6A-4BC9-80A3-2C45A95C4B68}" type="datetimeFigureOut">
              <a:rPr lang="en-IN" smtClean="0"/>
              <a:t>27-04-2015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18E3B5-2A75-4CDB-BC37-F3398F088B1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67928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microsoft.com/office/2007/relationships/hdphoto" Target="../media/hdphoto2.wdp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40012" y="5911180"/>
            <a:ext cx="53962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IN" sz="12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IN" sz="1200" b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S7: </a:t>
            </a:r>
            <a:r>
              <a:rPr lang="en-IN" sz="12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Molecular confirmation of putative transgenic lines. </a:t>
            </a:r>
            <a:r>
              <a:rPr lang="en-I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Amplification of </a:t>
            </a:r>
            <a:r>
              <a:rPr lang="en-IN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SbASR-1 </a:t>
            </a:r>
            <a:r>
              <a:rPr lang="en-IN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gene and Southern </a:t>
            </a:r>
            <a:r>
              <a:rPr lang="en-I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hybridization of </a:t>
            </a:r>
            <a:r>
              <a:rPr lang="en-IN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Wt</a:t>
            </a:r>
            <a:r>
              <a:rPr lang="en-I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different transgenic lines with </a:t>
            </a:r>
            <a:r>
              <a:rPr lang="en-IN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SbASR-1</a:t>
            </a:r>
            <a:r>
              <a:rPr lang="en-I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specific probe</a:t>
            </a:r>
            <a:r>
              <a:rPr lang="en-IN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Lane M: molecular marker, PC: positive control, </a:t>
            </a:r>
            <a:r>
              <a:rPr lang="en-IN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Wt</a:t>
            </a:r>
            <a:r>
              <a:rPr lang="en-IN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wild type plant (non-transformed) and A1-A5: transgenic lines.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2613898" y="103932"/>
            <a:ext cx="3988954" cy="5804873"/>
            <a:chOff x="2613898" y="103932"/>
            <a:chExt cx="3988954" cy="5804873"/>
          </a:xfrm>
        </p:grpSpPr>
        <p:grpSp>
          <p:nvGrpSpPr>
            <p:cNvPr id="8" name="Group 7"/>
            <p:cNvGrpSpPr/>
            <p:nvPr/>
          </p:nvGrpSpPr>
          <p:grpSpPr>
            <a:xfrm>
              <a:off x="2613898" y="103932"/>
              <a:ext cx="3916832" cy="5762515"/>
              <a:chOff x="808072" y="371156"/>
              <a:chExt cx="3916832" cy="5762515"/>
            </a:xfrm>
          </p:grpSpPr>
          <p:grpSp>
            <p:nvGrpSpPr>
              <p:cNvPr id="4" name="Group 3"/>
              <p:cNvGrpSpPr/>
              <p:nvPr/>
            </p:nvGrpSpPr>
            <p:grpSpPr>
              <a:xfrm>
                <a:off x="1147241" y="371156"/>
                <a:ext cx="3577663" cy="1752514"/>
                <a:chOff x="1147241" y="371156"/>
                <a:chExt cx="3577663" cy="1752514"/>
              </a:xfrm>
            </p:grpSpPr>
            <p:grpSp>
              <p:nvGrpSpPr>
                <p:cNvPr id="7" name="Group 6"/>
                <p:cNvGrpSpPr/>
                <p:nvPr/>
              </p:nvGrpSpPr>
              <p:grpSpPr>
                <a:xfrm>
                  <a:off x="1147241" y="602075"/>
                  <a:ext cx="3577663" cy="1521595"/>
                  <a:chOff x="1057386" y="520939"/>
                  <a:chExt cx="3577663" cy="1521595"/>
                </a:xfrm>
              </p:grpSpPr>
              <p:pic>
                <p:nvPicPr>
                  <p:cNvPr id="20" name="Picture 2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2"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contrast="20000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13559" t="29477" r="52021" b="46749"/>
                  <a:stretch/>
                </p:blipFill>
                <p:spPr bwMode="auto">
                  <a:xfrm>
                    <a:off x="1057386" y="520939"/>
                    <a:ext cx="3577663" cy="1521595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sp>
                <p:nvSpPr>
                  <p:cNvPr id="19" name="TextBox 18"/>
                  <p:cNvSpPr txBox="1"/>
                  <p:nvPr/>
                </p:nvSpPr>
                <p:spPr>
                  <a:xfrm>
                    <a:off x="3923528" y="1259632"/>
                    <a:ext cx="678391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400" dirty="0" smtClean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368 </a:t>
                    </a:r>
                    <a:r>
                      <a:rPr lang="en-US" sz="1400" dirty="0" err="1" smtClean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bp</a:t>
                    </a:r>
                    <a:endParaRPr lang="en-IN" sz="1400" dirty="0">
                      <a:solidFill>
                        <a:schemeClr val="bg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p:grpSp>
            <p:sp>
              <p:nvSpPr>
                <p:cNvPr id="14" name="TextBox 13"/>
                <p:cNvSpPr txBox="1"/>
                <p:nvPr/>
              </p:nvSpPr>
              <p:spPr>
                <a:xfrm>
                  <a:off x="1182535" y="371156"/>
                  <a:ext cx="3445430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M      PC    </a:t>
                  </a:r>
                  <a:r>
                    <a:rPr lang="en-US" sz="1400" dirty="0" err="1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Wt</a:t>
                  </a:r>
                  <a:r>
                    <a:rPr lang="en-US" sz="14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     A1     A2     A3     A4     A5</a:t>
                  </a:r>
                  <a:endParaRPr lang="en-IN" sz="14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6" name="Group 5"/>
              <p:cNvGrpSpPr/>
              <p:nvPr/>
            </p:nvGrpSpPr>
            <p:grpSpPr>
              <a:xfrm>
                <a:off x="808072" y="2185119"/>
                <a:ext cx="3849390" cy="3948552"/>
                <a:chOff x="808072" y="2185119"/>
                <a:chExt cx="3849390" cy="3948552"/>
              </a:xfrm>
            </p:grpSpPr>
            <p:grpSp>
              <p:nvGrpSpPr>
                <p:cNvPr id="3" name="Group 2"/>
                <p:cNvGrpSpPr/>
                <p:nvPr/>
              </p:nvGrpSpPr>
              <p:grpSpPr>
                <a:xfrm>
                  <a:off x="808072" y="2204222"/>
                  <a:ext cx="3819894" cy="3929449"/>
                  <a:chOff x="808072" y="2204222"/>
                  <a:chExt cx="3819894" cy="3929449"/>
                </a:xfrm>
              </p:grpSpPr>
              <p:pic>
                <p:nvPicPr>
                  <p:cNvPr id="32" name="Picture 3" descr="D:\Running\peanut\Peanut thesis\Final Thesis\pEANUT SOUTHERN\asr1 PROBE\asr1 2.12.13.jpg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4">
                    <a:extLst>
                      <a:ext uri="{BEBA8EAE-BF5A-486C-A8C5-ECC9F3942E4B}">
                        <a14:imgProps xmlns:a14="http://schemas.microsoft.com/office/drawing/2010/main">
                          <a14:imgLayer r:embed="rId5">
                            <a14:imgEffect>
                              <a14:brightnessContrast bright="-20000" contrast="40000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28820" t="6251" r="11852" b="6579"/>
                  <a:stretch/>
                </p:blipFill>
                <p:spPr bwMode="auto">
                  <a:xfrm>
                    <a:off x="2040192" y="2204222"/>
                    <a:ext cx="2587774" cy="3914552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grpSp>
                <p:nvGrpSpPr>
                  <p:cNvPr id="33" name="Group 32"/>
                  <p:cNvGrpSpPr/>
                  <p:nvPr/>
                </p:nvGrpSpPr>
                <p:grpSpPr>
                  <a:xfrm>
                    <a:off x="808072" y="2204222"/>
                    <a:ext cx="1181265" cy="3929449"/>
                    <a:chOff x="413185" y="1235675"/>
                    <a:chExt cx="1181265" cy="3929449"/>
                  </a:xfrm>
                </p:grpSpPr>
                <p:pic>
                  <p:nvPicPr>
                    <p:cNvPr id="34" name="Picture 4"/>
                    <p:cNvPicPr>
                      <a:picLocks noChangeAspect="1" noChangeArrowheads="1"/>
                    </p:cNvPicPr>
                    <p:nvPr/>
                  </p:nvPicPr>
                  <p:blipFill rotWithShape="1">
                    <a:blip r:embed="rId6" cstate="print">
                      <a:extLst>
                        <a:ext uri="{BEBA8EAE-BF5A-486C-A8C5-ECC9F3942E4B}">
                          <a14:imgProps xmlns:a14="http://schemas.microsoft.com/office/drawing/2010/main">
                            <a14:imgLayer r:embed="rId7">
                              <a14:imgEffect>
                                <a14:brightnessContrast bright="40000" contrast="40000"/>
                              </a14:imgEffect>
                            </a14:imgLayer>
                          </a14:imgProps>
                        </a:ext>
                      </a:extLst>
                    </a:blip>
                    <a:srcRect l="9247" t="7436" r="84533" b="42008"/>
                    <a:stretch/>
                  </p:blipFill>
                  <p:spPr bwMode="auto">
                    <a:xfrm flipH="1">
                      <a:off x="1100611" y="1235675"/>
                      <a:ext cx="493839" cy="3929449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</p:pic>
                <p:sp>
                  <p:nvSpPr>
                    <p:cNvPr id="35" name="TextBox 34"/>
                    <p:cNvSpPr txBox="1"/>
                    <p:nvPr/>
                  </p:nvSpPr>
                  <p:spPr>
                    <a:xfrm>
                      <a:off x="413185" y="2267845"/>
                      <a:ext cx="739592" cy="2870016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r"/>
                      <a:r>
                        <a:rPr lang="en-U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23.130</a:t>
                      </a:r>
                    </a:p>
                    <a:p>
                      <a:pPr algn="r"/>
                      <a:endParaRPr lang="en-US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r"/>
                      <a:endParaRPr lang="en-US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r"/>
                      <a:r>
                        <a:rPr lang="en-U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9.416</a:t>
                      </a:r>
                    </a:p>
                    <a:p>
                      <a:pPr algn="r"/>
                      <a:endParaRPr lang="en-US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r"/>
                      <a:r>
                        <a:rPr lang="en-U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6.557</a:t>
                      </a:r>
                    </a:p>
                    <a:p>
                      <a:pPr algn="r"/>
                      <a:endParaRPr lang="en-US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r"/>
                      <a:endParaRPr lang="en-US" sz="1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r"/>
                      <a:r>
                        <a:rPr lang="en-U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4.361</a:t>
                      </a:r>
                    </a:p>
                    <a:p>
                      <a:pPr algn="r"/>
                      <a:endParaRPr lang="en-US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r"/>
                      <a:endParaRPr lang="en-US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r"/>
                      <a:endParaRPr lang="en-US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r"/>
                      <a:endParaRPr lang="en-US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r"/>
                      <a:endParaRPr lang="en-US" sz="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r"/>
                      <a:endParaRPr lang="en-US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r"/>
                      <a:r>
                        <a:rPr lang="en-U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2.322</a:t>
                      </a:r>
                    </a:p>
                  </p:txBody>
                </p:sp>
              </p:grpSp>
            </p:grpSp>
            <p:sp>
              <p:nvSpPr>
                <p:cNvPr id="16" name="TextBox 15"/>
                <p:cNvSpPr txBox="1"/>
                <p:nvPr/>
              </p:nvSpPr>
              <p:spPr>
                <a:xfrm>
                  <a:off x="935074" y="2185119"/>
                  <a:ext cx="3722388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 Kb   </a:t>
                  </a:r>
                  <a:r>
                    <a:rPr lang="en-US" sz="1400" dirty="0" smtClean="0">
                      <a:solidFill>
                        <a:schemeClr val="bg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   M         </a:t>
                  </a:r>
                  <a:r>
                    <a:rPr lang="en-US" sz="1400" dirty="0" err="1" smtClean="0">
                      <a:solidFill>
                        <a:schemeClr val="bg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Wt</a:t>
                  </a:r>
                  <a:r>
                    <a:rPr lang="en-US" sz="1400" dirty="0" smtClean="0">
                      <a:solidFill>
                        <a:schemeClr val="bg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    A1    A2    A3    A4     A5</a:t>
                  </a:r>
                  <a:endParaRPr lang="en-IN" sz="1400" dirty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</p:grpSp>
        <p:sp>
          <p:nvSpPr>
            <p:cNvPr id="9" name="TextBox 8"/>
            <p:cNvSpPr txBox="1"/>
            <p:nvPr/>
          </p:nvSpPr>
          <p:spPr>
            <a:xfrm>
              <a:off x="5998199" y="1579194"/>
              <a:ext cx="60465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PCR</a:t>
              </a:r>
              <a:endParaRPr lang="en-US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264718" y="5570251"/>
              <a:ext cx="223330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6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Southern hybridization</a:t>
              </a:r>
              <a:endParaRPr lang="en-US" sz="16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01292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80</Words>
  <Application>Microsoft Office PowerPoint</Application>
  <PresentationFormat>On-screen Show (4:3)</PresentationFormat>
  <Paragraphs>22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VIVEKANAND</dc:creator>
  <cp:lastModifiedBy>Avinash Mishra</cp:lastModifiedBy>
  <cp:revision>12</cp:revision>
  <dcterms:created xsi:type="dcterms:W3CDTF">2014-06-05T15:33:51Z</dcterms:created>
  <dcterms:modified xsi:type="dcterms:W3CDTF">2015-04-27T06:20:35Z</dcterms:modified>
</cp:coreProperties>
</file>