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104" userDrawn="1">
          <p15:clr>
            <a:srgbClr val="A4A3A4"/>
          </p15:clr>
        </p15:guide>
        <p15:guide id="3" pos="3648" userDrawn="1">
          <p15:clr>
            <a:srgbClr val="A4A3A4"/>
          </p15:clr>
        </p15:guide>
        <p15:guide id="4" pos="768" userDrawn="1">
          <p15:clr>
            <a:srgbClr val="A4A3A4"/>
          </p15:clr>
        </p15:guide>
        <p15:guide id="5" pos="1152" userDrawn="1">
          <p15:clr>
            <a:srgbClr val="A4A3A4"/>
          </p15:clr>
        </p15:guide>
        <p15:guide id="6" pos="15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76" y="72"/>
      </p:cViewPr>
      <p:guideLst>
        <p:guide orient="horz" pos="2880"/>
        <p:guide pos="1104"/>
        <p:guide pos="3648"/>
        <p:guide pos="768"/>
        <p:guide pos="1152"/>
        <p:guide pos="15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unning\peanut\Peanut%20thesis\Final%20Thesis\Real%20Time%20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unning\peanut\Peanut%20thesis\Final%20Thesis\Real%20Time%20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unning\peanut\Peanut%20thesis\Final%20Thesis\Real%20Time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en-IN" sz="1600">
                <a:latin typeface="Times New Roman" pitchFamily="18" charset="0"/>
                <a:cs typeface="Times New Roman" pitchFamily="18" charset="0"/>
              </a:rPr>
              <a:t>APX</a:t>
            </a:r>
          </a:p>
        </c:rich>
      </c:tx>
      <c:layout>
        <c:manualLayout>
          <c:xMode val="edge"/>
          <c:yMode val="edge"/>
          <c:x val="0.41943744531933508"/>
          <c:y val="2.777777777777777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710170603674541"/>
          <c:y val="5.1342592592592592E-2"/>
          <c:w val="0.81571084864391941"/>
          <c:h val="0.839791484397783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Sheet1!$Q$33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Sheet1!$R$35:$T$35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1.4142135623731277E-2</c:v>
                  </c:pt>
                  <c:pt idx="2">
                    <c:v>1.0535891039679564</c:v>
                  </c:pt>
                </c:numCache>
              </c:numRef>
            </c:plus>
            <c:minus>
              <c:numRef>
                <c:f>Sheet1!$R$35:$T$35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1.4142135623731277E-2</c:v>
                  </c:pt>
                  <c:pt idx="2">
                    <c:v>1.0535891039679564</c:v>
                  </c:pt>
                </c:numCache>
              </c:numRef>
            </c:minus>
          </c:errBars>
          <c:cat>
            <c:strRef>
              <c:f>Sheet1!$R$32:$T$32</c:f>
              <c:strCache>
                <c:ptCount val="3"/>
                <c:pt idx="0">
                  <c:v>Control</c:v>
                </c:pt>
                <c:pt idx="1">
                  <c:v>Salt</c:v>
                </c:pt>
                <c:pt idx="2">
                  <c:v>Drought</c:v>
                </c:pt>
              </c:strCache>
            </c:strRef>
          </c:cat>
          <c:val>
            <c:numRef>
              <c:f>Sheet1!$R$33:$T$33</c:f>
              <c:numCache>
                <c:formatCode>General</c:formatCode>
                <c:ptCount val="3"/>
                <c:pt idx="0">
                  <c:v>1</c:v>
                </c:pt>
                <c:pt idx="1">
                  <c:v>5.77</c:v>
                </c:pt>
                <c:pt idx="2">
                  <c:v>5.3849999999999998</c:v>
                </c:pt>
              </c:numCache>
            </c:numRef>
          </c:val>
        </c:ser>
        <c:ser>
          <c:idx val="1"/>
          <c:order val="1"/>
          <c:tx>
            <c:strRef>
              <c:f>Sheet1!$Q$34</c:f>
              <c:strCache>
                <c:ptCount val="1"/>
                <c:pt idx="0">
                  <c:v>A3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Sheet1!$R$36:$T$36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0.16970562748477125</c:v>
                  </c:pt>
                  <c:pt idx="2">
                    <c:v>0.9050966799187703</c:v>
                  </c:pt>
                </c:numCache>
              </c:numRef>
            </c:plus>
            <c:minus>
              <c:numRef>
                <c:f>Sheet1!$R$36:$T$36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0.16970562748477125</c:v>
                  </c:pt>
                  <c:pt idx="2">
                    <c:v>0.9050966799187703</c:v>
                  </c:pt>
                </c:numCache>
              </c:numRef>
            </c:minus>
          </c:errBars>
          <c:cat>
            <c:strRef>
              <c:f>Sheet1!$R$32:$T$32</c:f>
              <c:strCache>
                <c:ptCount val="3"/>
                <c:pt idx="0">
                  <c:v>Control</c:v>
                </c:pt>
                <c:pt idx="1">
                  <c:v>Salt</c:v>
                </c:pt>
                <c:pt idx="2">
                  <c:v>Drought</c:v>
                </c:pt>
              </c:strCache>
            </c:strRef>
          </c:cat>
          <c:val>
            <c:numRef>
              <c:f>Sheet1!$R$34:$T$34</c:f>
              <c:numCache>
                <c:formatCode>General</c:formatCode>
                <c:ptCount val="3"/>
                <c:pt idx="0">
                  <c:v>1</c:v>
                </c:pt>
                <c:pt idx="1">
                  <c:v>3.51</c:v>
                </c:pt>
                <c:pt idx="2">
                  <c:v>5.7200000000000006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19762912"/>
        <c:axId val="-1919771616"/>
      </c:barChart>
      <c:catAx>
        <c:axId val="-1919762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-1919771616"/>
        <c:crosses val="autoZero"/>
        <c:auto val="1"/>
        <c:lblAlgn val="ctr"/>
        <c:lblOffset val="100"/>
        <c:noMultiLvlLbl val="0"/>
      </c:catAx>
      <c:valAx>
        <c:axId val="-19197716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IN" sz="1200">
                    <a:latin typeface="Times New Roman" pitchFamily="18" charset="0"/>
                    <a:cs typeface="Times New Roman" pitchFamily="18" charset="0"/>
                  </a:rPr>
                  <a:t>Relative fold change</a:t>
                </a:r>
              </a:p>
            </c:rich>
          </c:tx>
          <c:layout>
            <c:manualLayout>
              <c:xMode val="edge"/>
              <c:yMode val="edge"/>
              <c:x val="0"/>
              <c:y val="0.212013706620005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-1919762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602909011373576"/>
          <c:y val="6.9060586176727903E-2"/>
          <c:w val="0.18397090988626427"/>
          <c:h val="0.1211380869058034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en-IN" sz="1600">
                <a:latin typeface="Times New Roman" pitchFamily="18" charset="0"/>
                <a:cs typeface="Times New Roman" pitchFamily="18" charset="0"/>
              </a:rPr>
              <a:t>CAT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3362948381452319"/>
          <c:y val="5.1342592592592592E-2"/>
          <c:w val="0.81584973753280843"/>
          <c:h val="0.839791484397783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Sheet1!$Q$40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Sheet1!$R$42:$T$42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1.230365799264592</c:v>
                  </c:pt>
                  <c:pt idx="2">
                    <c:v>0.38183766184073614</c:v>
                  </c:pt>
                </c:numCache>
              </c:numRef>
            </c:plus>
            <c:minus>
              <c:numRef>
                <c:f>Sheet1!$R$42:$T$42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1.230365799264592</c:v>
                  </c:pt>
                  <c:pt idx="2">
                    <c:v>0.38183766184073614</c:v>
                  </c:pt>
                </c:numCache>
              </c:numRef>
            </c:minus>
          </c:errBars>
          <c:cat>
            <c:strRef>
              <c:f>Sheet1!$R$39:$T$39</c:f>
              <c:strCache>
                <c:ptCount val="3"/>
                <c:pt idx="0">
                  <c:v>Control</c:v>
                </c:pt>
                <c:pt idx="1">
                  <c:v>Salt</c:v>
                </c:pt>
                <c:pt idx="2">
                  <c:v>Drought</c:v>
                </c:pt>
              </c:strCache>
            </c:strRef>
          </c:cat>
          <c:val>
            <c:numRef>
              <c:f>Sheet1!$R$40:$T$40</c:f>
              <c:numCache>
                <c:formatCode>General</c:formatCode>
                <c:ptCount val="3"/>
                <c:pt idx="0">
                  <c:v>1</c:v>
                </c:pt>
                <c:pt idx="1">
                  <c:v>2.74</c:v>
                </c:pt>
                <c:pt idx="2">
                  <c:v>1.41</c:v>
                </c:pt>
              </c:numCache>
            </c:numRef>
          </c:val>
        </c:ser>
        <c:ser>
          <c:idx val="1"/>
          <c:order val="1"/>
          <c:tx>
            <c:strRef>
              <c:f>Sheet1!$Q$41</c:f>
              <c:strCache>
                <c:ptCount val="1"/>
                <c:pt idx="0">
                  <c:v>A3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Sheet1!$R$43:$T$43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3.535533905932739E-2</c:v>
                  </c:pt>
                  <c:pt idx="2">
                    <c:v>0.47376154339498971</c:v>
                  </c:pt>
                </c:numCache>
              </c:numRef>
            </c:plus>
            <c:minus>
              <c:numRef>
                <c:f>Sheet1!$R$43:$T$43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3.535533905932739E-2</c:v>
                  </c:pt>
                  <c:pt idx="2">
                    <c:v>0.47376154339498971</c:v>
                  </c:pt>
                </c:numCache>
              </c:numRef>
            </c:minus>
          </c:errBars>
          <c:cat>
            <c:strRef>
              <c:f>Sheet1!$R$39:$T$39</c:f>
              <c:strCache>
                <c:ptCount val="3"/>
                <c:pt idx="0">
                  <c:v>Control</c:v>
                </c:pt>
                <c:pt idx="1">
                  <c:v>Salt</c:v>
                </c:pt>
                <c:pt idx="2">
                  <c:v>Drought</c:v>
                </c:pt>
              </c:strCache>
            </c:strRef>
          </c:cat>
          <c:val>
            <c:numRef>
              <c:f>Sheet1!$R$41:$T$41</c:f>
              <c:numCache>
                <c:formatCode>General</c:formatCode>
                <c:ptCount val="3"/>
                <c:pt idx="0">
                  <c:v>1</c:v>
                </c:pt>
                <c:pt idx="1">
                  <c:v>0.19500000000000001</c:v>
                </c:pt>
                <c:pt idx="2">
                  <c:v>2.3849999999999998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19760192"/>
        <c:axId val="-1919771072"/>
      </c:barChart>
      <c:catAx>
        <c:axId val="-1919760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-1919771072"/>
        <c:crosses val="autoZero"/>
        <c:auto val="1"/>
        <c:lblAlgn val="ctr"/>
        <c:lblOffset val="100"/>
        <c:noMultiLvlLbl val="0"/>
      </c:catAx>
      <c:valAx>
        <c:axId val="-1919771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IN" sz="1200">
                    <a:latin typeface="Times New Roman" pitchFamily="18" charset="0"/>
                    <a:cs typeface="Times New Roman" pitchFamily="18" charset="0"/>
                  </a:rPr>
                  <a:t>Relative fold change</a:t>
                </a:r>
              </a:p>
            </c:rich>
          </c:tx>
          <c:layout>
            <c:manualLayout>
              <c:xMode val="edge"/>
              <c:yMode val="edge"/>
              <c:x val="0"/>
              <c:y val="0.21664333624963547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-1919760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269575678040246"/>
          <c:y val="5.9801326917468652E-2"/>
          <c:w val="0.18397090988626427"/>
          <c:h val="0.16743438320209975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en-IN" sz="1600">
                <a:latin typeface="Times New Roman" pitchFamily="18" charset="0"/>
                <a:cs typeface="Times New Roman" pitchFamily="18" charset="0"/>
              </a:rPr>
              <a:t>SOD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3512751531058617"/>
          <c:y val="5.1400554097404488E-2"/>
          <c:w val="0.81435170603674545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Sheet1!$Q$47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Sheet1!$R$49:$T$49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8.4852813742385777E-2</c:v>
                  </c:pt>
                  <c:pt idx="2">
                    <c:v>1.4142135623730963E-2</c:v>
                  </c:pt>
                </c:numCache>
              </c:numRef>
            </c:plus>
            <c:minus>
              <c:numRef>
                <c:f>Sheet1!$R$49:$T$49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8.4852813742385777E-2</c:v>
                  </c:pt>
                  <c:pt idx="2">
                    <c:v>1.4142135623730963E-2</c:v>
                  </c:pt>
                </c:numCache>
              </c:numRef>
            </c:minus>
          </c:errBars>
          <c:cat>
            <c:strRef>
              <c:f>Sheet1!$R$46:$T$46</c:f>
              <c:strCache>
                <c:ptCount val="3"/>
                <c:pt idx="0">
                  <c:v>Control</c:v>
                </c:pt>
                <c:pt idx="1">
                  <c:v>Salt</c:v>
                </c:pt>
                <c:pt idx="2">
                  <c:v>Drought</c:v>
                </c:pt>
              </c:strCache>
            </c:strRef>
          </c:cat>
          <c:val>
            <c:numRef>
              <c:f>Sheet1!$R$47:$T$47</c:f>
              <c:numCache>
                <c:formatCode>General</c:formatCode>
                <c:ptCount val="3"/>
                <c:pt idx="0">
                  <c:v>1</c:v>
                </c:pt>
                <c:pt idx="1">
                  <c:v>1.49</c:v>
                </c:pt>
                <c:pt idx="2">
                  <c:v>0.48</c:v>
                </c:pt>
              </c:numCache>
            </c:numRef>
          </c:val>
        </c:ser>
        <c:ser>
          <c:idx val="1"/>
          <c:order val="1"/>
          <c:tx>
            <c:strRef>
              <c:f>Sheet1!$Q$48</c:f>
              <c:strCache>
                <c:ptCount val="1"/>
                <c:pt idx="0">
                  <c:v>A3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Sheet1!$R$50:$T$50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0.15556349186104043</c:v>
                  </c:pt>
                  <c:pt idx="2">
                    <c:v>0.13435028842544414</c:v>
                  </c:pt>
                </c:numCache>
              </c:numRef>
            </c:plus>
            <c:minus>
              <c:numRef>
                <c:f>Sheet1!$R$50:$T$50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0.15556349186104043</c:v>
                  </c:pt>
                  <c:pt idx="2">
                    <c:v>0.13435028842544414</c:v>
                  </c:pt>
                </c:numCache>
              </c:numRef>
            </c:minus>
          </c:errBars>
          <c:cat>
            <c:strRef>
              <c:f>Sheet1!$R$46:$T$46</c:f>
              <c:strCache>
                <c:ptCount val="3"/>
                <c:pt idx="0">
                  <c:v>Control</c:v>
                </c:pt>
                <c:pt idx="1">
                  <c:v>Salt</c:v>
                </c:pt>
                <c:pt idx="2">
                  <c:v>Drought</c:v>
                </c:pt>
              </c:strCache>
            </c:strRef>
          </c:cat>
          <c:val>
            <c:numRef>
              <c:f>Sheet1!$R$48:$T$48</c:f>
              <c:numCache>
                <c:formatCode>General</c:formatCode>
                <c:ptCount val="3"/>
                <c:pt idx="0">
                  <c:v>1</c:v>
                </c:pt>
                <c:pt idx="1">
                  <c:v>1.1400000000000001</c:v>
                </c:pt>
                <c:pt idx="2">
                  <c:v>1.4849999999999999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19769440"/>
        <c:axId val="-1919758016"/>
      </c:barChart>
      <c:catAx>
        <c:axId val="-1919769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-1919758016"/>
        <c:crosses val="autoZero"/>
        <c:auto val="1"/>
        <c:lblAlgn val="ctr"/>
        <c:lblOffset val="100"/>
        <c:noMultiLvlLbl val="0"/>
      </c:catAx>
      <c:valAx>
        <c:axId val="-19197580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IN" sz="1200">
                    <a:latin typeface="Times New Roman" pitchFamily="18" charset="0"/>
                    <a:cs typeface="Times New Roman" pitchFamily="18" charset="0"/>
                  </a:rPr>
                  <a:t>Relative fold change</a:t>
                </a:r>
              </a:p>
            </c:rich>
          </c:tx>
          <c:layout>
            <c:manualLayout>
              <c:xMode val="edge"/>
              <c:yMode val="edge"/>
              <c:x val="0"/>
              <c:y val="0.21311533974919802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-1919769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8251312335958"/>
          <c:y val="4.1282808398950134E-2"/>
          <c:w val="0.16452646544181979"/>
          <c:h val="0.16743438320209975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8505372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S9: </a:t>
            </a:r>
            <a:r>
              <a:rPr lang="en-US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Transcript </a:t>
            </a:r>
            <a:r>
              <a:rPr lang="en-US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expression analysis of three </a:t>
            </a:r>
            <a:r>
              <a:rPr lang="en-US" sz="1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antioxidative</a:t>
            </a:r>
            <a:r>
              <a:rPr lang="en-US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enzymes APX, CAT and SOD</a:t>
            </a:r>
            <a:r>
              <a:rPr lang="en-US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sz="1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19200" y="110996"/>
            <a:ext cx="4572000" cy="8331200"/>
            <a:chOff x="1219200" y="304800"/>
            <a:chExt cx="4572000" cy="8331200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56978460"/>
                </p:ext>
              </p:extLst>
            </p:nvPr>
          </p:nvGraphicFramePr>
          <p:xfrm>
            <a:off x="1219200" y="3048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08229301"/>
                </p:ext>
              </p:extLst>
            </p:nvPr>
          </p:nvGraphicFramePr>
          <p:xfrm>
            <a:off x="1219200" y="310029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79852992"/>
                </p:ext>
              </p:extLst>
            </p:nvPr>
          </p:nvGraphicFramePr>
          <p:xfrm>
            <a:off x="1219200" y="58928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62408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VIVEKANAND</dc:creator>
  <cp:lastModifiedBy>Avinash Mishra</cp:lastModifiedBy>
  <cp:revision>12</cp:revision>
  <dcterms:created xsi:type="dcterms:W3CDTF">2006-08-16T00:00:00Z</dcterms:created>
  <dcterms:modified xsi:type="dcterms:W3CDTF">2015-04-27T06:21:34Z</dcterms:modified>
</cp:coreProperties>
</file>