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4660"/>
  </p:normalViewPr>
  <p:slideViewPr>
    <p:cSldViewPr>
      <p:cViewPr varScale="1">
        <p:scale>
          <a:sx n="76" d="100"/>
          <a:sy n="76" d="100"/>
        </p:scale>
        <p:origin x="50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omfiles.som.umaryland.edu\groups\Pharma\File%20Share\Rupa\A%20-%20Cop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91561876821629"/>
          <c:y val="4.3590049702330269E-2"/>
          <c:w val="0.85308438123178376"/>
          <c:h val="0.81376680811319002"/>
        </c:manualLayout>
      </c:layout>
      <c:lineChart>
        <c:grouping val="standar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MCF-7Ca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Sheet1!$B$6:$G$6</c:f>
                <c:numCache>
                  <c:formatCode>General</c:formatCode>
                  <c:ptCount val="6"/>
                  <c:pt idx="0">
                    <c:v>5</c:v>
                  </c:pt>
                  <c:pt idx="1">
                    <c:v>6</c:v>
                  </c:pt>
                  <c:pt idx="2">
                    <c:v>8</c:v>
                  </c:pt>
                  <c:pt idx="3">
                    <c:v>4</c:v>
                  </c:pt>
                  <c:pt idx="4">
                    <c:v>3</c:v>
                  </c:pt>
                  <c:pt idx="5">
                    <c:v>5</c:v>
                  </c:pt>
                </c:numCache>
              </c:numRef>
            </c:plus>
            <c:minus>
              <c:numRef>
                <c:f>Sheet1!$B$6:$G$6</c:f>
                <c:numCache>
                  <c:formatCode>General</c:formatCode>
                  <c:ptCount val="6"/>
                  <c:pt idx="0">
                    <c:v>5</c:v>
                  </c:pt>
                  <c:pt idx="1">
                    <c:v>6</c:v>
                  </c:pt>
                  <c:pt idx="2">
                    <c:v>8</c:v>
                  </c:pt>
                  <c:pt idx="3">
                    <c:v>4</c:v>
                  </c:pt>
                  <c:pt idx="4">
                    <c:v>3</c:v>
                  </c:pt>
                  <c:pt idx="5">
                    <c:v>5</c:v>
                  </c:pt>
                </c:numCache>
              </c:numRef>
            </c:minus>
          </c:errBars>
          <c:cat>
            <c:numRef>
              <c:f>Sheet1!$B$2:$G$2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0.25</c:v>
                </c:pt>
                <c:pt idx="3">
                  <c:v>0.5</c:v>
                </c:pt>
                <c:pt idx="4">
                  <c:v>0.75</c:v>
                </c:pt>
                <c:pt idx="5">
                  <c:v>1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100</c:v>
                </c:pt>
                <c:pt idx="1">
                  <c:v>69</c:v>
                </c:pt>
                <c:pt idx="2">
                  <c:v>56</c:v>
                </c:pt>
                <c:pt idx="3">
                  <c:v>45</c:v>
                </c:pt>
                <c:pt idx="4">
                  <c:v>33</c:v>
                </c:pt>
                <c:pt idx="5">
                  <c:v>28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LTLTCa-V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Sheet1!$B$7:$G$7</c:f>
                <c:numCache>
                  <c:formatCode>General</c:formatCode>
                  <c:ptCount val="6"/>
                  <c:pt idx="0">
                    <c:v>4</c:v>
                  </c:pt>
                  <c:pt idx="1">
                    <c:v>8</c:v>
                  </c:pt>
                  <c:pt idx="2">
                    <c:v>3</c:v>
                  </c:pt>
                  <c:pt idx="3">
                    <c:v>9</c:v>
                  </c:pt>
                  <c:pt idx="4">
                    <c:v>5</c:v>
                  </c:pt>
                  <c:pt idx="5">
                    <c:v>3</c:v>
                  </c:pt>
                </c:numCache>
              </c:numRef>
            </c:plus>
            <c:minus>
              <c:numRef>
                <c:f>Sheet1!$B$7:$G$7</c:f>
                <c:numCache>
                  <c:formatCode>General</c:formatCode>
                  <c:ptCount val="6"/>
                  <c:pt idx="0">
                    <c:v>4</c:v>
                  </c:pt>
                  <c:pt idx="1">
                    <c:v>8</c:v>
                  </c:pt>
                  <c:pt idx="2">
                    <c:v>3</c:v>
                  </c:pt>
                  <c:pt idx="3">
                    <c:v>9</c:v>
                  </c:pt>
                  <c:pt idx="4">
                    <c:v>5</c:v>
                  </c:pt>
                  <c:pt idx="5">
                    <c:v>3</c:v>
                  </c:pt>
                </c:numCache>
              </c:numRef>
            </c:minus>
          </c:errBars>
          <c:cat>
            <c:numRef>
              <c:f>Sheet1!$B$2:$G$2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0.25</c:v>
                </c:pt>
                <c:pt idx="3">
                  <c:v>0.5</c:v>
                </c:pt>
                <c:pt idx="4">
                  <c:v>0.75</c:v>
                </c:pt>
                <c:pt idx="5">
                  <c:v>1</c:v>
                </c:pt>
              </c:numCache>
            </c:num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100</c:v>
                </c:pt>
                <c:pt idx="1">
                  <c:v>89</c:v>
                </c:pt>
                <c:pt idx="2">
                  <c:v>84</c:v>
                </c:pt>
                <c:pt idx="3">
                  <c:v>70</c:v>
                </c:pt>
                <c:pt idx="4">
                  <c:v>56</c:v>
                </c:pt>
                <c:pt idx="5">
                  <c:v>36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LTLTCa-Nrf2KD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Sheet1!$B$8:$G$8</c:f>
                <c:numCache>
                  <c:formatCode>General</c:formatCode>
                  <c:ptCount val="6"/>
                  <c:pt idx="0">
                    <c:v>8</c:v>
                  </c:pt>
                  <c:pt idx="1">
                    <c:v>3</c:v>
                  </c:pt>
                  <c:pt idx="2">
                    <c:v>7</c:v>
                  </c:pt>
                  <c:pt idx="3">
                    <c:v>6</c:v>
                  </c:pt>
                  <c:pt idx="4">
                    <c:v>5</c:v>
                  </c:pt>
                  <c:pt idx="5">
                    <c:v>4</c:v>
                  </c:pt>
                </c:numCache>
              </c:numRef>
            </c:plus>
            <c:minus>
              <c:numRef>
                <c:f>Sheet1!$B$8:$G$8</c:f>
                <c:numCache>
                  <c:formatCode>General</c:formatCode>
                  <c:ptCount val="6"/>
                  <c:pt idx="0">
                    <c:v>8</c:v>
                  </c:pt>
                  <c:pt idx="1">
                    <c:v>3</c:v>
                  </c:pt>
                  <c:pt idx="2">
                    <c:v>7</c:v>
                  </c:pt>
                  <c:pt idx="3">
                    <c:v>6</c:v>
                  </c:pt>
                  <c:pt idx="4">
                    <c:v>5</c:v>
                  </c:pt>
                  <c:pt idx="5">
                    <c:v>4</c:v>
                  </c:pt>
                </c:numCache>
              </c:numRef>
            </c:minus>
          </c:errBars>
          <c:cat>
            <c:numRef>
              <c:f>Sheet1!$B$2:$G$2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0.25</c:v>
                </c:pt>
                <c:pt idx="3">
                  <c:v>0.5</c:v>
                </c:pt>
                <c:pt idx="4">
                  <c:v>0.75</c:v>
                </c:pt>
                <c:pt idx="5">
                  <c:v>1</c:v>
                </c:pt>
              </c:numCache>
            </c:numRef>
          </c:cat>
          <c:val>
            <c:numRef>
              <c:f>Sheet1!$B$5:$G$5</c:f>
              <c:numCache>
                <c:formatCode>General</c:formatCode>
                <c:ptCount val="6"/>
                <c:pt idx="1">
                  <c:v>82</c:v>
                </c:pt>
                <c:pt idx="2">
                  <c:v>69</c:v>
                </c:pt>
                <c:pt idx="3">
                  <c:v>48</c:v>
                </c:pt>
                <c:pt idx="4">
                  <c:v>42</c:v>
                </c:pt>
                <c:pt idx="5">
                  <c:v>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9229704"/>
        <c:axId val="229223000"/>
      </c:lineChart>
      <c:catAx>
        <c:axId val="229229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9223000"/>
        <c:crosses val="autoZero"/>
        <c:auto val="1"/>
        <c:lblAlgn val="ctr"/>
        <c:lblOffset val="100"/>
        <c:noMultiLvlLbl val="0"/>
      </c:catAx>
      <c:valAx>
        <c:axId val="2292230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29229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528722824741246"/>
          <c:y val="0.51183656342884631"/>
          <c:w val="0.64805848146449441"/>
          <c:h val="0.3482226720576694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 b="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8999343832020997E-2"/>
          <c:y val="4.5588431818722693E-2"/>
          <c:w val="0.92099759405074366"/>
          <c:h val="0.855767716535433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'[2013-8-15 (5-18) Paper 160 WB-Densitometry and other data.xlsx]2A'!$B$1</c:f>
              <c:strCache>
                <c:ptCount val="1"/>
                <c:pt idx="0">
                  <c:v>Nrf2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'[2013-8-15 (5-18) Paper 160 WB-Densitometry and other data.xlsx]2A'!$G$2:$G$4</c:f>
                <c:numCache>
                  <c:formatCode>General</c:formatCode>
                  <c:ptCount val="3"/>
                  <c:pt idx="0">
                    <c:v>0.05</c:v>
                  </c:pt>
                  <c:pt idx="1">
                    <c:v>0.03</c:v>
                  </c:pt>
                  <c:pt idx="2">
                    <c:v>0.06</c:v>
                  </c:pt>
                </c:numCache>
              </c:numRef>
            </c:plus>
            <c:minus>
              <c:numRef>
                <c:f>'[2013-8-15 (5-18) Paper 160 WB-Densitometry and other data.xlsx]2A'!$G$2:$G$4</c:f>
                <c:numCache>
                  <c:formatCode>General</c:formatCode>
                  <c:ptCount val="3"/>
                  <c:pt idx="0">
                    <c:v>0.05</c:v>
                  </c:pt>
                  <c:pt idx="1">
                    <c:v>0.03</c:v>
                  </c:pt>
                  <c:pt idx="2">
                    <c:v>0.06</c:v>
                  </c:pt>
                </c:numCache>
              </c:numRef>
            </c:minus>
          </c:errBars>
          <c:cat>
            <c:strRef>
              <c:f>'[2013-8-15 (5-18) Paper 160 WB-Densitometry and other data.xlsx]2A'!$A$2:$A$4</c:f>
              <c:strCache>
                <c:ptCount val="3"/>
                <c:pt idx="0">
                  <c:v>MCF-7Ca</c:v>
                </c:pt>
                <c:pt idx="1">
                  <c:v>LTLTCa-V</c:v>
                </c:pt>
                <c:pt idx="2">
                  <c:v>LTLTCa-Nrf2KD</c:v>
                </c:pt>
              </c:strCache>
            </c:strRef>
          </c:cat>
          <c:val>
            <c:numRef>
              <c:f>'[2013-8-15 (5-18) Paper 160 WB-Densitometry and other data.xlsx]2A'!$B$2:$B$4</c:f>
              <c:numCache>
                <c:formatCode>General</c:formatCode>
                <c:ptCount val="3"/>
                <c:pt idx="0">
                  <c:v>1</c:v>
                </c:pt>
                <c:pt idx="1">
                  <c:v>1.1599999999999999</c:v>
                </c:pt>
                <c:pt idx="2">
                  <c:v>0.52</c:v>
                </c:pt>
              </c:numCache>
            </c:numRef>
          </c:val>
        </c:ser>
        <c:ser>
          <c:idx val="1"/>
          <c:order val="1"/>
          <c:tx>
            <c:strRef>
              <c:f>'[2013-8-15 (5-18) Paper 160 WB-Densitometry and other data.xlsx]2A'!$C$1</c:f>
              <c:strCache>
                <c:ptCount val="1"/>
                <c:pt idx="0">
                  <c:v>INrf2</c:v>
                </c:pt>
              </c:strCache>
            </c:strRef>
          </c:tx>
          <c:spPr>
            <a:solidFill>
              <a:srgbClr val="993366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'[2013-8-15 (5-18) Paper 160 WB-Densitometry and other data.xlsx]2A'!$H$2:$H$4</c:f>
                <c:numCache>
                  <c:formatCode>General</c:formatCode>
                  <c:ptCount val="3"/>
                  <c:pt idx="0">
                    <c:v>0.04</c:v>
                  </c:pt>
                  <c:pt idx="1">
                    <c:v>0.05</c:v>
                  </c:pt>
                  <c:pt idx="2">
                    <c:v>0.08</c:v>
                  </c:pt>
                </c:numCache>
              </c:numRef>
            </c:plus>
            <c:minus>
              <c:numRef>
                <c:f>'[2013-8-15 (5-18) Paper 160 WB-Densitometry and other data.xlsx]2A'!$H$2:$H$4</c:f>
                <c:numCache>
                  <c:formatCode>General</c:formatCode>
                  <c:ptCount val="3"/>
                  <c:pt idx="0">
                    <c:v>0.04</c:v>
                  </c:pt>
                  <c:pt idx="1">
                    <c:v>0.05</c:v>
                  </c:pt>
                  <c:pt idx="2">
                    <c:v>0.08</c:v>
                  </c:pt>
                </c:numCache>
              </c:numRef>
            </c:minus>
          </c:errBars>
          <c:cat>
            <c:strRef>
              <c:f>'[2013-8-15 (5-18) Paper 160 WB-Densitometry and other data.xlsx]2A'!$A$2:$A$4</c:f>
              <c:strCache>
                <c:ptCount val="3"/>
                <c:pt idx="0">
                  <c:v>MCF-7Ca</c:v>
                </c:pt>
                <c:pt idx="1">
                  <c:v>LTLTCa-V</c:v>
                </c:pt>
                <c:pt idx="2">
                  <c:v>LTLTCa-Nrf2KD</c:v>
                </c:pt>
              </c:strCache>
            </c:strRef>
          </c:cat>
          <c:val>
            <c:numRef>
              <c:f>'[2013-8-15 (5-18) Paper 160 WB-Densitometry and other data.xlsx]2A'!$C$2:$C$4</c:f>
              <c:numCache>
                <c:formatCode>General</c:formatCode>
                <c:ptCount val="3"/>
                <c:pt idx="0">
                  <c:v>1</c:v>
                </c:pt>
                <c:pt idx="1">
                  <c:v>0.88</c:v>
                </c:pt>
                <c:pt idx="2">
                  <c:v>0.86</c:v>
                </c:pt>
              </c:numCache>
            </c:numRef>
          </c:val>
        </c:ser>
        <c:ser>
          <c:idx val="2"/>
          <c:order val="2"/>
          <c:tx>
            <c:strRef>
              <c:f>'[2013-8-15 (5-18) Paper 160 WB-Densitometry and other data.xlsx]2A'!$D$1</c:f>
              <c:strCache>
                <c:ptCount val="1"/>
                <c:pt idx="0">
                  <c:v>GCLC</c:v>
                </c:pt>
              </c:strCache>
            </c:strRef>
          </c:tx>
          <c:spPr>
            <a:solidFill>
              <a:srgbClr val="39E74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'[2013-8-15 (5-18) Paper 160 WB-Densitometry and other data.xlsx]2A'!$I$2:$I$4</c:f>
                <c:numCache>
                  <c:formatCode>General</c:formatCode>
                  <c:ptCount val="3"/>
                  <c:pt idx="0">
                    <c:v>0.08</c:v>
                  </c:pt>
                  <c:pt idx="1">
                    <c:v>0.04</c:v>
                  </c:pt>
                  <c:pt idx="2">
                    <c:v>0.1</c:v>
                  </c:pt>
                </c:numCache>
              </c:numRef>
            </c:plus>
            <c:minus>
              <c:numRef>
                <c:f>'[2013-8-15 (5-18) Paper 160 WB-Densitometry and other data.xlsx]2A'!$I$2:$I$4</c:f>
                <c:numCache>
                  <c:formatCode>General</c:formatCode>
                  <c:ptCount val="3"/>
                  <c:pt idx="0">
                    <c:v>0.08</c:v>
                  </c:pt>
                  <c:pt idx="1">
                    <c:v>0.04</c:v>
                  </c:pt>
                  <c:pt idx="2">
                    <c:v>0.1</c:v>
                  </c:pt>
                </c:numCache>
              </c:numRef>
            </c:minus>
          </c:errBars>
          <c:cat>
            <c:strRef>
              <c:f>'[2013-8-15 (5-18) Paper 160 WB-Densitometry and other data.xlsx]2A'!$A$2:$A$4</c:f>
              <c:strCache>
                <c:ptCount val="3"/>
                <c:pt idx="0">
                  <c:v>MCF-7Ca</c:v>
                </c:pt>
                <c:pt idx="1">
                  <c:v>LTLTCa-V</c:v>
                </c:pt>
                <c:pt idx="2">
                  <c:v>LTLTCa-Nrf2KD</c:v>
                </c:pt>
              </c:strCache>
            </c:strRef>
          </c:cat>
          <c:val>
            <c:numRef>
              <c:f>'[2013-8-15 (5-18) Paper 160 WB-Densitometry and other data.xlsx]2A'!$D$2:$D$4</c:f>
              <c:numCache>
                <c:formatCode>General</c:formatCode>
                <c:ptCount val="3"/>
                <c:pt idx="0">
                  <c:v>1</c:v>
                </c:pt>
                <c:pt idx="1">
                  <c:v>2.42</c:v>
                </c:pt>
                <c:pt idx="2">
                  <c:v>1.64</c:v>
                </c:pt>
              </c:numCache>
            </c:numRef>
          </c:val>
        </c:ser>
        <c:ser>
          <c:idx val="3"/>
          <c:order val="3"/>
          <c:tx>
            <c:strRef>
              <c:f>'[2013-8-15 (5-18) Paper 160 WB-Densitometry and other data.xlsx]2A'!$E$1</c:f>
              <c:strCache>
                <c:ptCount val="1"/>
                <c:pt idx="0">
                  <c:v>NQO1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'[2013-8-15 (5-18) Paper 160 WB-Densitometry and other data.xlsx]2A'!$J$2:$J$4</c:f>
                <c:numCache>
                  <c:formatCode>General</c:formatCode>
                  <c:ptCount val="3"/>
                  <c:pt idx="0">
                    <c:v>0.06</c:v>
                  </c:pt>
                  <c:pt idx="1">
                    <c:v>7.0000000000000007E-2</c:v>
                  </c:pt>
                  <c:pt idx="2">
                    <c:v>0.02</c:v>
                  </c:pt>
                </c:numCache>
              </c:numRef>
            </c:plus>
            <c:minus>
              <c:numRef>
                <c:f>'[2013-8-15 (5-18) Paper 160 WB-Densitometry and other data.xlsx]2A'!$J$2:$J$4</c:f>
                <c:numCache>
                  <c:formatCode>General</c:formatCode>
                  <c:ptCount val="3"/>
                  <c:pt idx="0">
                    <c:v>0.06</c:v>
                  </c:pt>
                  <c:pt idx="1">
                    <c:v>7.0000000000000007E-2</c:v>
                  </c:pt>
                  <c:pt idx="2">
                    <c:v>0.02</c:v>
                  </c:pt>
                </c:numCache>
              </c:numRef>
            </c:minus>
          </c:errBars>
          <c:cat>
            <c:strRef>
              <c:f>'[2013-8-15 (5-18) Paper 160 WB-Densitometry and other data.xlsx]2A'!$A$2:$A$4</c:f>
              <c:strCache>
                <c:ptCount val="3"/>
                <c:pt idx="0">
                  <c:v>MCF-7Ca</c:v>
                </c:pt>
                <c:pt idx="1">
                  <c:v>LTLTCa-V</c:v>
                </c:pt>
                <c:pt idx="2">
                  <c:v>LTLTCa-Nrf2KD</c:v>
                </c:pt>
              </c:strCache>
            </c:strRef>
          </c:cat>
          <c:val>
            <c:numRef>
              <c:f>'[2013-8-15 (5-18) Paper 160 WB-Densitometry and other data.xlsx]2A'!$E$2:$E$4</c:f>
              <c:numCache>
                <c:formatCode>General</c:formatCode>
                <c:ptCount val="3"/>
                <c:pt idx="0">
                  <c:v>1</c:v>
                </c:pt>
                <c:pt idx="1">
                  <c:v>0.88</c:v>
                </c:pt>
                <c:pt idx="2">
                  <c:v>0.42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9799312"/>
        <c:axId val="229799696"/>
      </c:barChart>
      <c:catAx>
        <c:axId val="22979931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229799696"/>
        <c:crosses val="autoZero"/>
        <c:auto val="0"/>
        <c:lblAlgn val="ctr"/>
        <c:lblOffset val="100"/>
        <c:noMultiLvlLbl val="0"/>
      </c:catAx>
      <c:valAx>
        <c:axId val="2297996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29799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3723534558180226E-2"/>
          <c:y val="2.2380431612715076E-2"/>
          <c:w val="0.91072090988626409"/>
          <c:h val="6.635024788568096E-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56938722135231"/>
          <c:y val="4.2732240437158467E-2"/>
          <c:w val="0.89443044619422574"/>
          <c:h val="0.822175925925925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'V:\File Share\Rupa\[2013-04-28-DNA-Fragmentation.xlsx]Sheet2'!$A$45</c:f>
              <c:strCache>
                <c:ptCount val="1"/>
                <c:pt idx="0">
                  <c:v>MCF-7Ca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'V:\File Share\Rupa\[2013-04-28-DNA-Fragmentation.xlsx]Sheet2'!$F$45:$H$45</c:f>
                <c:numCache>
                  <c:formatCode>General</c:formatCode>
                  <c:ptCount val="3"/>
                  <c:pt idx="0">
                    <c:v>2.5455844122715732E-2</c:v>
                  </c:pt>
                  <c:pt idx="1">
                    <c:v>8.1317279836452955E-2</c:v>
                  </c:pt>
                  <c:pt idx="2">
                    <c:v>3.4648232278140859E-2</c:v>
                  </c:pt>
                </c:numCache>
              </c:numRef>
            </c:plus>
            <c:minus>
              <c:numRef>
                <c:f>'V:\File Share\Rupa\[2013-04-28-DNA-Fragmentation.xlsx]Sheet2'!$F$45:$H$45</c:f>
                <c:numCache>
                  <c:formatCode>General</c:formatCode>
                  <c:ptCount val="3"/>
                  <c:pt idx="0">
                    <c:v>2.5455844122715732E-2</c:v>
                  </c:pt>
                  <c:pt idx="1">
                    <c:v>8.1317279836452955E-2</c:v>
                  </c:pt>
                  <c:pt idx="2">
                    <c:v>3.4648232278140859E-2</c:v>
                  </c:pt>
                </c:numCache>
              </c:numRef>
            </c:minus>
          </c:errBars>
          <c:cat>
            <c:numRef>
              <c:f>'[A - Copy.xlsx]Fig 2D'!$B$7:$D$7</c:f>
              <c:numCache>
                <c:formatCode>General</c:formatCode>
                <c:ptCount val="3"/>
                <c:pt idx="0">
                  <c:v>0</c:v>
                </c:pt>
                <c:pt idx="1">
                  <c:v>10</c:v>
                </c:pt>
                <c:pt idx="2">
                  <c:v>20</c:v>
                </c:pt>
              </c:numCache>
            </c:numRef>
          </c:cat>
          <c:val>
            <c:numRef>
              <c:f>'V:\File Share\Rupa\[2013-04-28-DNA-Fragmentation.xlsx]Sheet2'!$B$45:$D$45</c:f>
              <c:numCache>
                <c:formatCode>General</c:formatCode>
                <c:ptCount val="3"/>
                <c:pt idx="0">
                  <c:v>1.0052631578947369</c:v>
                </c:pt>
                <c:pt idx="1">
                  <c:v>1.5671052631578948</c:v>
                </c:pt>
                <c:pt idx="2">
                  <c:v>2.5513157894736844</c:v>
                </c:pt>
              </c:numCache>
            </c:numRef>
          </c:val>
        </c:ser>
        <c:ser>
          <c:idx val="1"/>
          <c:order val="1"/>
          <c:tx>
            <c:strRef>
              <c:f>'V:\File Share\Rupa\[2013-04-28-DNA-Fragmentation.xlsx]Sheet2'!$A$46</c:f>
              <c:strCache>
                <c:ptCount val="1"/>
                <c:pt idx="0">
                  <c:v>LTLTCa-V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'V:\File Share\Rupa\[2013-04-28-DNA-Fragmentation.xlsx]Sheet2'!$F$46:$H$46</c:f>
                <c:numCache>
                  <c:formatCode>General</c:formatCode>
                  <c:ptCount val="3"/>
                  <c:pt idx="0">
                    <c:v>1.0606601717798222E-2</c:v>
                  </c:pt>
                  <c:pt idx="1">
                    <c:v>6.7175144212722041E-2</c:v>
                  </c:pt>
                  <c:pt idx="2">
                    <c:v>0.11950104602052526</c:v>
                  </c:pt>
                </c:numCache>
              </c:numRef>
            </c:plus>
            <c:minus>
              <c:numRef>
                <c:f>'V:\File Share\Rupa\[2013-04-28-DNA-Fragmentation.xlsx]Sheet2'!$F$46:$H$46</c:f>
                <c:numCache>
                  <c:formatCode>General</c:formatCode>
                  <c:ptCount val="3"/>
                  <c:pt idx="0">
                    <c:v>1.0606601717798222E-2</c:v>
                  </c:pt>
                  <c:pt idx="1">
                    <c:v>6.7175144212722041E-2</c:v>
                  </c:pt>
                  <c:pt idx="2">
                    <c:v>0.11950104602052526</c:v>
                  </c:pt>
                </c:numCache>
              </c:numRef>
            </c:minus>
          </c:errBars>
          <c:cat>
            <c:numRef>
              <c:f>'[A - Copy.xlsx]Fig 2D'!$B$7:$D$7</c:f>
              <c:numCache>
                <c:formatCode>General</c:formatCode>
                <c:ptCount val="3"/>
                <c:pt idx="0">
                  <c:v>0</c:v>
                </c:pt>
                <c:pt idx="1">
                  <c:v>10</c:v>
                </c:pt>
                <c:pt idx="2">
                  <c:v>20</c:v>
                </c:pt>
              </c:numCache>
            </c:numRef>
          </c:cat>
          <c:val>
            <c:numRef>
              <c:f>'V:\File Share\Rupa\[2013-04-28-DNA-Fragmentation.xlsx]Sheet2'!$B$46:$D$46</c:f>
              <c:numCache>
                <c:formatCode>General</c:formatCode>
                <c:ptCount val="3"/>
                <c:pt idx="0">
                  <c:v>1.0013157894736842</c:v>
                </c:pt>
                <c:pt idx="1">
                  <c:v>1.2486842105263158</c:v>
                </c:pt>
                <c:pt idx="2">
                  <c:v>1.9881578947368423</c:v>
                </c:pt>
              </c:numCache>
            </c:numRef>
          </c:val>
        </c:ser>
        <c:ser>
          <c:idx val="2"/>
          <c:order val="2"/>
          <c:tx>
            <c:v>LTLTCa-Nrf2KD</c:v>
          </c:tx>
          <c:invertIfNegative val="0"/>
          <c:errBars>
            <c:errBarType val="both"/>
            <c:errValType val="cust"/>
            <c:noEndCap val="0"/>
            <c:plus>
              <c:numRef>
                <c:f>'[A - Copy.xlsx]Fig 2D'!$F$10:$H$10</c:f>
                <c:numCache>
                  <c:formatCode>General</c:formatCode>
                  <c:ptCount val="3"/>
                  <c:pt idx="0">
                    <c:v>4.8083261120685609E-2</c:v>
                  </c:pt>
                  <c:pt idx="1">
                    <c:v>9.4752308678997296E-2</c:v>
                  </c:pt>
                  <c:pt idx="2">
                    <c:v>0.08</c:v>
                  </c:pt>
                </c:numCache>
              </c:numRef>
            </c:plus>
            <c:minus>
              <c:numRef>
                <c:f>'[A - Copy.xlsx]Fig 2D'!$F$10:$H$10</c:f>
                <c:numCache>
                  <c:formatCode>General</c:formatCode>
                  <c:ptCount val="3"/>
                  <c:pt idx="0">
                    <c:v>4.8083261120685609E-2</c:v>
                  </c:pt>
                  <c:pt idx="1">
                    <c:v>9.4752308678997296E-2</c:v>
                  </c:pt>
                  <c:pt idx="2">
                    <c:v>0.08</c:v>
                  </c:pt>
                </c:numCache>
              </c:numRef>
            </c:minus>
          </c:errBars>
          <c:cat>
            <c:numRef>
              <c:f>'[A - Copy.xlsx]Fig 2D'!$B$7:$D$7</c:f>
              <c:numCache>
                <c:formatCode>General</c:formatCode>
                <c:ptCount val="3"/>
                <c:pt idx="0">
                  <c:v>0</c:v>
                </c:pt>
                <c:pt idx="1">
                  <c:v>10</c:v>
                </c:pt>
                <c:pt idx="2">
                  <c:v>20</c:v>
                </c:pt>
              </c:numCache>
            </c:numRef>
          </c:cat>
          <c:val>
            <c:numRef>
              <c:f>'[A - Copy.xlsx]Fig 2D'!$B$10:$D$10</c:f>
              <c:numCache>
                <c:formatCode>0.0</c:formatCode>
                <c:ptCount val="3"/>
                <c:pt idx="0">
                  <c:v>0.99062499999999987</c:v>
                </c:pt>
                <c:pt idx="1">
                  <c:v>2.7312499999999997</c:v>
                </c:pt>
                <c:pt idx="2">
                  <c:v>3.8796874999999993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342856"/>
        <c:axId val="123342464"/>
      </c:barChart>
      <c:catAx>
        <c:axId val="123342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3342464"/>
        <c:crosses val="autoZero"/>
        <c:auto val="1"/>
        <c:lblAlgn val="ctr"/>
        <c:lblOffset val="100"/>
        <c:noMultiLvlLbl val="0"/>
      </c:catAx>
      <c:valAx>
        <c:axId val="1233424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3342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0628016633044865"/>
          <c:y val="3.0316664962334247E-3"/>
          <c:w val="0.45496451609669275"/>
          <c:h val="0.4800940791491972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14774-5314-4342-8838-A814A0EEF0A9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68C96-0D05-44B7-B2A7-9193076E93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41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68C96-0D05-44B7-B2A7-9193076E93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84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82"/>
          <p:cNvSpPr txBox="1"/>
          <p:nvPr/>
        </p:nvSpPr>
        <p:spPr>
          <a:xfrm>
            <a:off x="457200" y="2407444"/>
            <a:ext cx="415498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22485" y="2680108"/>
            <a:ext cx="3460168" cy="2577692"/>
            <a:chOff x="622485" y="2680108"/>
            <a:chExt cx="3460168" cy="2577692"/>
          </a:xfrm>
        </p:grpSpPr>
        <p:sp>
          <p:nvSpPr>
            <p:cNvPr id="16" name="Rectangle 15"/>
            <p:cNvSpPr/>
            <p:nvPr/>
          </p:nvSpPr>
          <p:spPr>
            <a:xfrm>
              <a:off x="1651500" y="4950023"/>
              <a:ext cx="18998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Doxorubicin (µM/72h</a:t>
              </a:r>
              <a:r>
                <a:rPr lang="en-US" sz="1400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en-US" sz="14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16200000">
              <a:off x="185507" y="3516168"/>
              <a:ext cx="11817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Cell Survival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84" name="Chart 8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81093965"/>
                </p:ext>
              </p:extLst>
            </p:nvPr>
          </p:nvGraphicFramePr>
          <p:xfrm>
            <a:off x="892856" y="2680108"/>
            <a:ext cx="3189797" cy="22783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3" name="Rectangle 2"/>
          <p:cNvSpPr/>
          <p:nvPr/>
        </p:nvSpPr>
        <p:spPr>
          <a:xfrm>
            <a:off x="304800" y="5244405"/>
            <a:ext cx="8610599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4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upplement Figure S3. </a:t>
            </a:r>
          </a:p>
          <a:p>
            <a:pPr algn="just"/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MCF-7Ca, </a:t>
            </a:r>
            <a:r>
              <a:rPr lang="en-US" sz="1200" b="1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LTLTCa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LTLTCa-Nrf2KD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cells 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sensitivity to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doxorubicin and </a:t>
            </a:r>
            <a:r>
              <a:rPr lang="en-US" sz="12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etoposide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Real Time PCR analysis of RNA for Nrf2:INrf2 and Nrf2 downstream gene GCLC and NQO1.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(B) MTT assay measured survival of cells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treated with doxorubicin for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72 hours. (C) Cells were treated with </a:t>
            </a:r>
            <a:r>
              <a:rPr lang="en-US" sz="1200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etoposide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72 hours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Following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manufacturer’s protocol, cytoplasmic histone-associated DNA fragments (mono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oligonucleosomes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was determined using Cell Death Detection kit (Roche, Ref. No.11 774 425 001).  Color obtained from enzyme linked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immunosorbent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assay (ELISA) was quantified by microplate reader (Bio-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Tek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Ex-800).  The reading was normalized against vehicle treated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cells.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82"/>
          <p:cNvSpPr txBox="1"/>
          <p:nvPr/>
        </p:nvSpPr>
        <p:spPr>
          <a:xfrm>
            <a:off x="1537303" y="116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233891"/>
              </p:ext>
            </p:extLst>
          </p:nvPr>
        </p:nvGraphicFramePr>
        <p:xfrm>
          <a:off x="2299303" y="147328"/>
          <a:ext cx="3657600" cy="2185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TextBox 82"/>
          <p:cNvSpPr txBox="1"/>
          <p:nvPr/>
        </p:nvSpPr>
        <p:spPr>
          <a:xfrm rot="16200000">
            <a:off x="1127347" y="1016580"/>
            <a:ext cx="2036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Relative Quantification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663095" y="2118852"/>
            <a:ext cx="3124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786584" y="2092523"/>
            <a:ext cx="9605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MCF-7Ca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29584" y="2070100"/>
            <a:ext cx="804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LTLTCa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966303" y="2057400"/>
            <a:ext cx="14965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LTLTCa+Nrf2KD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82"/>
          <p:cNvSpPr txBox="1"/>
          <p:nvPr/>
        </p:nvSpPr>
        <p:spPr>
          <a:xfrm>
            <a:off x="4470176" y="24500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950022" y="2501901"/>
            <a:ext cx="3355778" cy="2679698"/>
            <a:chOff x="4950022" y="2590800"/>
            <a:chExt cx="3355778" cy="2539695"/>
          </a:xfrm>
        </p:grpSpPr>
        <p:sp>
          <p:nvSpPr>
            <p:cNvPr id="45" name="Rectangle 4"/>
            <p:cNvSpPr>
              <a:spLocks noChangeArrowheads="1"/>
            </p:cNvSpPr>
            <p:nvPr/>
          </p:nvSpPr>
          <p:spPr bwMode="auto">
            <a:xfrm>
              <a:off x="6129116" y="4822718"/>
              <a:ext cx="179568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Etoposide</a:t>
              </a:r>
              <a:r>
                <a:rPr lang="en-US" sz="14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1400" dirty="0" smtClean="0">
                  <a:latin typeface="Arial"/>
                  <a:cs typeface="Arial"/>
                </a:rPr>
                <a:t>µ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M/72h</a:t>
              </a:r>
              <a:r>
                <a:rPr lang="en-US" sz="14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46" name="Rectangle 21"/>
            <p:cNvSpPr>
              <a:spLocks noChangeArrowheads="1"/>
            </p:cNvSpPr>
            <p:nvPr/>
          </p:nvSpPr>
          <p:spPr bwMode="auto">
            <a:xfrm rot="16200000">
              <a:off x="4225433" y="3504876"/>
              <a:ext cx="175695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DNA Fragmentation</a:t>
              </a: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7829230" y="2957481"/>
              <a:ext cx="283592" cy="787336"/>
              <a:chOff x="8221065" y="4486880"/>
              <a:chExt cx="228600" cy="787336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8221065" y="4486880"/>
                <a:ext cx="2286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8438272" y="4486880"/>
                <a:ext cx="0" cy="762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8221065" y="4486880"/>
                <a:ext cx="0" cy="78733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TextBox 72"/>
            <p:cNvSpPr txBox="1"/>
            <p:nvPr/>
          </p:nvSpPr>
          <p:spPr>
            <a:xfrm>
              <a:off x="7576113" y="2686882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1400" dirty="0" smtClean="0">
                  <a:latin typeface="Arial"/>
                  <a:cs typeface="Arial"/>
                </a:rPr>
                <a:t>≤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0.05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6940322" y="3422066"/>
              <a:ext cx="202410" cy="616534"/>
              <a:chOff x="8221065" y="4486880"/>
              <a:chExt cx="233187" cy="787336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>
                <a:off x="8221065" y="4486880"/>
                <a:ext cx="2286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8454252" y="4486880"/>
                <a:ext cx="0" cy="7619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8221065" y="4486880"/>
                <a:ext cx="0" cy="78733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TextBox 78"/>
            <p:cNvSpPr txBox="1"/>
            <p:nvPr/>
          </p:nvSpPr>
          <p:spPr>
            <a:xfrm>
              <a:off x="6774750" y="3153238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1400" dirty="0" smtClean="0">
                  <a:latin typeface="Arial"/>
                  <a:cs typeface="Arial"/>
                </a:rPr>
                <a:t>≤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0.05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28" name="Chart 2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44841638"/>
                </p:ext>
              </p:extLst>
            </p:nvPr>
          </p:nvGraphicFramePr>
          <p:xfrm>
            <a:off x="5257800" y="2590800"/>
            <a:ext cx="3036983" cy="23084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72290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4479</TotalTime>
  <Words>151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Jaiswal, Anil</dc:creator>
  <cp:lastModifiedBy>Jaiswal, Anil</cp:lastModifiedBy>
  <cp:revision>344</cp:revision>
  <cp:lastPrinted>2013-05-15T21:30:30Z</cp:lastPrinted>
  <dcterms:created xsi:type="dcterms:W3CDTF">2006-08-16T00:00:00Z</dcterms:created>
  <dcterms:modified xsi:type="dcterms:W3CDTF">2015-01-15T18:25:08Z</dcterms:modified>
</cp:coreProperties>
</file>