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6" r:id="rId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3399FF"/>
    <a:srgbClr val="9999FF"/>
    <a:srgbClr val="FF66CC"/>
    <a:srgbClr val="FF9999"/>
    <a:srgbClr val="CCFF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6" autoAdjust="0"/>
    <p:restoredTop sz="94660"/>
  </p:normalViewPr>
  <p:slideViewPr>
    <p:cSldViewPr>
      <p:cViewPr varScale="1">
        <p:scale>
          <a:sx n="76" d="100"/>
          <a:sy n="76" d="100"/>
        </p:scale>
        <p:origin x="50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1B314774-5314-4342-8838-A814A0EEF0A9}" type="datetimeFigureOut">
              <a:rPr lang="en-US" smtClean="0"/>
              <a:t>1/15/2015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35D68C96-0D05-44B7-B2A7-9193076E93B4}" type="slidenum">
              <a:rPr lang="en-US" smtClean="0"/>
              <a:t>‹#›</a:t>
            </a:fld>
            <a:endParaRPr lang="en-US"/>
          </a:p>
        </p:txBody>
      </p:sp>
    </p:spTree>
    <p:extLst>
      <p:ext uri="{BB962C8B-B14F-4D97-AF65-F5344CB8AC3E}">
        <p14:creationId xmlns:p14="http://schemas.microsoft.com/office/powerpoint/2010/main" val="3844341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D68C96-0D05-44B7-B2A7-9193076E93B4}" type="slidenum">
              <a:rPr lang="en-US" smtClean="0"/>
              <a:t>1</a:t>
            </a:fld>
            <a:endParaRPr lang="en-US"/>
          </a:p>
        </p:txBody>
      </p:sp>
    </p:spTree>
    <p:extLst>
      <p:ext uri="{BB962C8B-B14F-4D97-AF65-F5344CB8AC3E}">
        <p14:creationId xmlns:p14="http://schemas.microsoft.com/office/powerpoint/2010/main" val="83446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14400" y="457200"/>
            <a:ext cx="7467600" cy="4520863"/>
            <a:chOff x="914400" y="926068"/>
            <a:chExt cx="7467600" cy="4520863"/>
          </a:xfrm>
        </p:grpSpPr>
        <p:sp>
          <p:nvSpPr>
            <p:cNvPr id="3" name="Rectangle 50"/>
            <p:cNvSpPr>
              <a:spLocks noChangeArrowheads="1"/>
            </p:cNvSpPr>
            <p:nvPr/>
          </p:nvSpPr>
          <p:spPr bwMode="auto">
            <a:xfrm>
              <a:off x="1143000" y="3367848"/>
              <a:ext cx="710451" cy="369332"/>
            </a:xfrm>
            <a:prstGeom prst="rect">
              <a:avLst/>
            </a:prstGeom>
            <a:noFill/>
            <a:ln w="12700">
              <a:solidFill>
                <a:schemeClr val="tx1"/>
              </a:solidFill>
              <a:miter lim="800000"/>
              <a:headEnd/>
              <a:tailEnd/>
            </a:ln>
          </p:spPr>
          <p:txBody>
            <a:bodyPr wrap="none">
              <a:spAutoFit/>
            </a:bodyPr>
            <a:lstStyle/>
            <a:p>
              <a:pPr algn="ctr" eaLnBrk="0" hangingPunct="0"/>
              <a:r>
                <a:rPr lang="en-US" dirty="0">
                  <a:latin typeface="Arial" pitchFamily="34" charset="0"/>
                  <a:cs typeface="Arial" pitchFamily="34" charset="0"/>
                </a:rPr>
                <a:t>INrf2</a:t>
              </a:r>
            </a:p>
          </p:txBody>
        </p:sp>
        <p:sp>
          <p:nvSpPr>
            <p:cNvPr id="4" name="Rectangle 64"/>
            <p:cNvSpPr>
              <a:spLocks noChangeArrowheads="1"/>
            </p:cNvSpPr>
            <p:nvPr/>
          </p:nvSpPr>
          <p:spPr bwMode="auto">
            <a:xfrm>
              <a:off x="2509836" y="3353769"/>
              <a:ext cx="685800" cy="369332"/>
            </a:xfrm>
            <a:prstGeom prst="rect">
              <a:avLst/>
            </a:prstGeom>
            <a:noFill/>
            <a:ln w="12700">
              <a:solidFill>
                <a:srgbClr val="032FBD"/>
              </a:solidFill>
              <a:miter lim="800000"/>
              <a:headEnd/>
              <a:tailEnd/>
            </a:ln>
          </p:spPr>
          <p:txBody>
            <a:bodyPr wrap="square">
              <a:spAutoFit/>
            </a:bodyPr>
            <a:lstStyle/>
            <a:p>
              <a:r>
                <a:rPr lang="en-US" dirty="0">
                  <a:latin typeface="Arial" pitchFamily="34" charset="0"/>
                  <a:cs typeface="Arial" pitchFamily="34" charset="0"/>
                </a:rPr>
                <a:t>Nrf2</a:t>
              </a:r>
            </a:p>
          </p:txBody>
        </p:sp>
        <p:sp>
          <p:nvSpPr>
            <p:cNvPr id="6" name="Rectangle 66"/>
            <p:cNvSpPr>
              <a:spLocks noChangeArrowheads="1"/>
            </p:cNvSpPr>
            <p:nvPr/>
          </p:nvSpPr>
          <p:spPr bwMode="auto">
            <a:xfrm>
              <a:off x="4129086" y="4006040"/>
              <a:ext cx="1324375" cy="646331"/>
            </a:xfrm>
            <a:prstGeom prst="rect">
              <a:avLst/>
            </a:prstGeom>
            <a:noFill/>
            <a:ln w="9525">
              <a:noFill/>
              <a:miter lim="800000"/>
              <a:headEnd/>
              <a:tailEnd/>
            </a:ln>
          </p:spPr>
          <p:txBody>
            <a:bodyPr wrap="square">
              <a:spAutoFit/>
            </a:bodyPr>
            <a:lstStyle/>
            <a:p>
              <a:pPr algn="ctr" eaLnBrk="0" hangingPunct="0">
                <a:defRPr/>
              </a:pPr>
              <a:r>
                <a:rPr lang="en-US" dirty="0" smtClean="0">
                  <a:solidFill>
                    <a:schemeClr val="dk1"/>
                  </a:solidFill>
                  <a:latin typeface="Arial" pitchFamily="34" charset="0"/>
                  <a:cs typeface="Arial" pitchFamily="34" charset="0"/>
                </a:rPr>
                <a:t>Detoxifying</a:t>
              </a:r>
            </a:p>
            <a:p>
              <a:pPr algn="ctr" eaLnBrk="0" hangingPunct="0">
                <a:defRPr/>
              </a:pPr>
              <a:r>
                <a:rPr lang="en-US" dirty="0" smtClean="0">
                  <a:solidFill>
                    <a:schemeClr val="dk1"/>
                  </a:solidFill>
                  <a:latin typeface="Arial" pitchFamily="34" charset="0"/>
                  <a:cs typeface="Arial" pitchFamily="34" charset="0"/>
                </a:rPr>
                <a:t>Enzymes </a:t>
              </a:r>
              <a:endParaRPr lang="en-US" dirty="0">
                <a:solidFill>
                  <a:schemeClr val="dk1"/>
                </a:solidFill>
                <a:latin typeface="Arial" pitchFamily="34" charset="0"/>
                <a:cs typeface="Arial" pitchFamily="34" charset="0"/>
              </a:endParaRPr>
            </a:p>
          </p:txBody>
        </p:sp>
        <p:sp>
          <p:nvSpPr>
            <p:cNvPr id="8" name="Rectangle 7"/>
            <p:cNvSpPr/>
            <p:nvPr/>
          </p:nvSpPr>
          <p:spPr bwMode="auto">
            <a:xfrm>
              <a:off x="6582235" y="2543540"/>
              <a:ext cx="1470633" cy="658814"/>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latin typeface="Arial" pitchFamily="34" charset="0"/>
                <a:cs typeface="Arial" pitchFamily="34" charset="0"/>
              </a:endParaRPr>
            </a:p>
          </p:txBody>
        </p:sp>
        <p:sp>
          <p:nvSpPr>
            <p:cNvPr id="9" name="Rectangle 71"/>
            <p:cNvSpPr>
              <a:spLocks noChangeArrowheads="1"/>
            </p:cNvSpPr>
            <p:nvPr/>
          </p:nvSpPr>
          <p:spPr bwMode="auto">
            <a:xfrm>
              <a:off x="6472235" y="2421257"/>
              <a:ext cx="1830013" cy="830997"/>
            </a:xfrm>
            <a:prstGeom prst="rect">
              <a:avLst/>
            </a:prstGeom>
            <a:solidFill>
              <a:schemeClr val="accent2">
                <a:lumMod val="20000"/>
                <a:lumOff val="80000"/>
              </a:schemeClr>
            </a:solidFill>
            <a:ln w="38100">
              <a:solidFill>
                <a:schemeClr val="tx1"/>
              </a:solidFill>
              <a:prstDash val="solid"/>
              <a:miter lim="800000"/>
              <a:headEnd/>
              <a:tailEnd/>
            </a:ln>
          </p:spPr>
          <p:txBody>
            <a:bodyPr wrap="square">
              <a:spAutoFit/>
            </a:bodyPr>
            <a:lstStyle/>
            <a:p>
              <a:pPr algn="ctr" eaLnBrk="0" hangingPunct="0"/>
              <a:r>
                <a:rPr lang="en-US" sz="2400" b="1" dirty="0">
                  <a:latin typeface="Arial" pitchFamily="34" charset="0"/>
                  <a:cs typeface="Arial" pitchFamily="34" charset="0"/>
                </a:rPr>
                <a:t>Drug </a:t>
              </a:r>
            </a:p>
            <a:p>
              <a:pPr algn="ctr" eaLnBrk="0" hangingPunct="0"/>
              <a:r>
                <a:rPr lang="en-US" sz="2400" b="1" dirty="0">
                  <a:latin typeface="Arial" pitchFamily="34" charset="0"/>
                  <a:cs typeface="Arial" pitchFamily="34" charset="0"/>
                </a:rPr>
                <a:t>Resistance</a:t>
              </a:r>
            </a:p>
          </p:txBody>
        </p:sp>
        <p:sp>
          <p:nvSpPr>
            <p:cNvPr id="11" name="Rectangle 95"/>
            <p:cNvSpPr>
              <a:spLocks noChangeArrowheads="1"/>
            </p:cNvSpPr>
            <p:nvPr/>
          </p:nvSpPr>
          <p:spPr bwMode="auto">
            <a:xfrm>
              <a:off x="3985948" y="2653194"/>
              <a:ext cx="1630199" cy="369332"/>
            </a:xfrm>
            <a:prstGeom prst="rect">
              <a:avLst/>
            </a:prstGeom>
            <a:noFill/>
            <a:ln w="9525">
              <a:noFill/>
              <a:miter lim="800000"/>
              <a:headEnd/>
              <a:tailEnd/>
            </a:ln>
          </p:spPr>
          <p:txBody>
            <a:bodyPr wrap="square">
              <a:spAutoFit/>
            </a:bodyPr>
            <a:lstStyle/>
            <a:p>
              <a:pPr algn="ctr" eaLnBrk="0" hangingPunct="0">
                <a:defRPr/>
              </a:pPr>
              <a:r>
                <a:rPr lang="en-US" dirty="0" smtClean="0">
                  <a:solidFill>
                    <a:schemeClr val="dk1"/>
                  </a:solidFill>
                  <a:latin typeface="Arial" pitchFamily="34" charset="0"/>
                  <a:cs typeface="Arial" pitchFamily="34" charset="0"/>
                </a:rPr>
                <a:t>TIC Cells</a:t>
              </a:r>
              <a:endParaRPr lang="en-US" dirty="0">
                <a:solidFill>
                  <a:schemeClr val="dk1"/>
                </a:solidFill>
                <a:latin typeface="Arial" pitchFamily="34" charset="0"/>
                <a:cs typeface="Arial" pitchFamily="34" charset="0"/>
              </a:endParaRPr>
            </a:p>
          </p:txBody>
        </p:sp>
        <p:sp>
          <p:nvSpPr>
            <p:cNvPr id="12" name="Left Brace 11"/>
            <p:cNvSpPr/>
            <p:nvPr/>
          </p:nvSpPr>
          <p:spPr bwMode="auto">
            <a:xfrm>
              <a:off x="3842810" y="2120527"/>
              <a:ext cx="286276" cy="2947464"/>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latin typeface="Arial" pitchFamily="34" charset="0"/>
                <a:cs typeface="Arial" pitchFamily="34" charset="0"/>
              </a:endParaRPr>
            </a:p>
          </p:txBody>
        </p:sp>
        <p:grpSp>
          <p:nvGrpSpPr>
            <p:cNvPr id="13" name="Group 110"/>
            <p:cNvGrpSpPr>
              <a:grpSpLocks/>
            </p:cNvGrpSpPr>
            <p:nvPr/>
          </p:nvGrpSpPr>
          <p:grpSpPr bwMode="auto">
            <a:xfrm>
              <a:off x="4801688" y="1453093"/>
              <a:ext cx="226422" cy="304732"/>
              <a:chOff x="4610483" y="1600272"/>
              <a:chExt cx="226419" cy="304750"/>
            </a:xfrm>
          </p:grpSpPr>
          <p:cxnSp>
            <p:nvCxnSpPr>
              <p:cNvPr id="14" name="Straight Connector 13"/>
              <p:cNvCxnSpPr/>
              <p:nvPr/>
            </p:nvCxnSpPr>
            <p:spPr>
              <a:xfrm flipH="1" flipV="1">
                <a:off x="4734574" y="1600272"/>
                <a:ext cx="13014" cy="30475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610483" y="1600272"/>
                <a:ext cx="22641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Rectangle 118"/>
            <p:cNvSpPr>
              <a:spLocks noChangeArrowheads="1"/>
            </p:cNvSpPr>
            <p:nvPr/>
          </p:nvSpPr>
          <p:spPr bwMode="auto">
            <a:xfrm>
              <a:off x="6502959" y="4150194"/>
              <a:ext cx="1879041" cy="400110"/>
            </a:xfrm>
            <a:prstGeom prst="rect">
              <a:avLst/>
            </a:prstGeom>
            <a:solidFill>
              <a:schemeClr val="accent3">
                <a:lumMod val="40000"/>
                <a:lumOff val="60000"/>
              </a:schemeClr>
            </a:solidFill>
            <a:ln w="25400">
              <a:solidFill>
                <a:schemeClr val="tx1"/>
              </a:solidFill>
              <a:miter lim="800000"/>
              <a:headEnd/>
              <a:tailEnd/>
            </a:ln>
          </p:spPr>
          <p:txBody>
            <a:bodyPr wrap="none">
              <a:spAutoFit/>
            </a:bodyPr>
            <a:lstStyle/>
            <a:p>
              <a:pPr algn="ctr" eaLnBrk="0" hangingPunct="0"/>
              <a:r>
                <a:rPr lang="en-US" sz="2000" b="1" dirty="0">
                  <a:latin typeface="Arial" pitchFamily="34" charset="0"/>
                  <a:cs typeface="Arial" pitchFamily="34" charset="0"/>
                </a:rPr>
                <a:t>Detoxification</a:t>
              </a:r>
            </a:p>
          </p:txBody>
        </p:sp>
        <p:sp>
          <p:nvSpPr>
            <p:cNvPr id="20" name="Right Arrow 19"/>
            <p:cNvSpPr/>
            <p:nvPr/>
          </p:nvSpPr>
          <p:spPr bwMode="auto">
            <a:xfrm rot="16200000">
              <a:off x="7126585" y="3588964"/>
              <a:ext cx="609600" cy="137314"/>
            </a:xfrm>
            <a:prstGeom prst="rightArrow">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Arial" pitchFamily="34" charset="0"/>
                <a:cs typeface="Arial" pitchFamily="34" charset="0"/>
              </a:endParaRPr>
            </a:p>
          </p:txBody>
        </p:sp>
        <p:cxnSp>
          <p:nvCxnSpPr>
            <p:cNvPr id="25" name="Straight Arrow Connector 24"/>
            <p:cNvCxnSpPr/>
            <p:nvPr/>
          </p:nvCxnSpPr>
          <p:spPr>
            <a:xfrm flipV="1">
              <a:off x="3381374" y="3590238"/>
              <a:ext cx="423862" cy="898"/>
            </a:xfrm>
            <a:prstGeom prst="straightConnector1">
              <a:avLst/>
            </a:prstGeom>
            <a:ln w="28575">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914400" y="2223868"/>
              <a:ext cx="1300356" cy="646331"/>
            </a:xfrm>
            <a:prstGeom prst="rect">
              <a:avLst/>
            </a:prstGeom>
          </p:spPr>
          <p:txBody>
            <a:bodyPr wrap="none">
              <a:spAutoFit/>
            </a:bodyPr>
            <a:lstStyle/>
            <a:p>
              <a:pPr algn="ctr" eaLnBrk="0" fontAlgn="auto" hangingPunct="0">
                <a:spcBef>
                  <a:spcPts val="0"/>
                </a:spcBef>
                <a:spcAft>
                  <a:spcPts val="0"/>
                </a:spcAft>
                <a:defRPr/>
              </a:pPr>
              <a:r>
                <a:rPr lang="en-US" dirty="0" smtClean="0">
                  <a:latin typeface="Arial" pitchFamily="34" charset="0"/>
                  <a:cs typeface="Arial" pitchFamily="34" charset="0"/>
                </a:rPr>
                <a:t>Aromatase</a:t>
              </a:r>
            </a:p>
            <a:p>
              <a:pPr algn="ctr" eaLnBrk="0" fontAlgn="auto" hangingPunct="0">
                <a:spcBef>
                  <a:spcPts val="0"/>
                </a:spcBef>
                <a:spcAft>
                  <a:spcPts val="0"/>
                </a:spcAft>
                <a:defRPr/>
              </a:pPr>
              <a:r>
                <a:rPr lang="en-US" b="1" dirty="0" smtClean="0">
                  <a:latin typeface="Arial" pitchFamily="34" charset="0"/>
                  <a:cs typeface="Arial" pitchFamily="34" charset="0"/>
                </a:rPr>
                <a:t> </a:t>
              </a:r>
              <a:r>
                <a:rPr lang="en-US" dirty="0">
                  <a:latin typeface="Arial" pitchFamily="34" charset="0"/>
                  <a:cs typeface="Arial" pitchFamily="34" charset="0"/>
                </a:rPr>
                <a:t>Inhibitor</a:t>
              </a:r>
            </a:p>
          </p:txBody>
        </p:sp>
        <p:cxnSp>
          <p:nvCxnSpPr>
            <p:cNvPr id="27" name="Straight Arrow Connector 26"/>
            <p:cNvCxnSpPr/>
            <p:nvPr/>
          </p:nvCxnSpPr>
          <p:spPr>
            <a:xfrm flipV="1">
              <a:off x="3321475" y="3225867"/>
              <a:ext cx="0" cy="541646"/>
            </a:xfrm>
            <a:prstGeom prst="straightConnector1">
              <a:avLst/>
            </a:prstGeom>
            <a:ln>
              <a:solidFill>
                <a:schemeClr val="tx1"/>
              </a:solidFill>
              <a:tailEnd type="arrow"/>
            </a:ln>
          </p:spPr>
          <p:style>
            <a:lnRef idx="3">
              <a:schemeClr val="accent1"/>
            </a:lnRef>
            <a:fillRef idx="0">
              <a:schemeClr val="accent1"/>
            </a:fillRef>
            <a:effectRef idx="2">
              <a:schemeClr val="accent1"/>
            </a:effectRef>
            <a:fontRef idx="minor">
              <a:schemeClr val="tx1"/>
            </a:fontRef>
          </p:style>
        </p:cxnSp>
        <p:sp>
          <p:nvSpPr>
            <p:cNvPr id="30" name="Rectangle 29"/>
            <p:cNvSpPr/>
            <p:nvPr/>
          </p:nvSpPr>
          <p:spPr>
            <a:xfrm>
              <a:off x="4114800" y="926068"/>
              <a:ext cx="1535904" cy="369332"/>
            </a:xfrm>
            <a:prstGeom prst="rect">
              <a:avLst/>
            </a:prstGeom>
            <a:solidFill>
              <a:schemeClr val="accent1">
                <a:lumMod val="40000"/>
                <a:lumOff val="60000"/>
              </a:schemeClr>
            </a:solidFill>
            <a:ln w="38100">
              <a:solidFill>
                <a:schemeClr val="tx1"/>
              </a:solidFill>
              <a:prstDash val="dashDot"/>
            </a:ln>
          </p:spPr>
          <p:txBody>
            <a:bodyPr wrap="square">
              <a:spAutoFit/>
            </a:bodyPr>
            <a:lstStyle/>
            <a:p>
              <a:pPr lvl="0" algn="ctr" eaLnBrk="0" hangingPunct="0">
                <a:defRPr/>
              </a:pPr>
              <a:r>
                <a:rPr lang="en-US" b="1" dirty="0" smtClean="0">
                  <a:solidFill>
                    <a:srgbClr val="002060"/>
                  </a:solidFill>
                  <a:latin typeface="Arial" pitchFamily="34" charset="0"/>
                  <a:cs typeface="Arial" pitchFamily="34" charset="0"/>
                </a:rPr>
                <a:t>Apoptosis</a:t>
              </a:r>
              <a:endParaRPr lang="en-US" b="1" dirty="0">
                <a:solidFill>
                  <a:srgbClr val="002060"/>
                </a:solidFill>
                <a:latin typeface="Arial" pitchFamily="34" charset="0"/>
                <a:cs typeface="Arial" pitchFamily="34" charset="0"/>
              </a:endParaRPr>
            </a:p>
          </p:txBody>
        </p:sp>
        <p:cxnSp>
          <p:nvCxnSpPr>
            <p:cNvPr id="32" name="Straight Arrow Connector 31"/>
            <p:cNvCxnSpPr/>
            <p:nvPr/>
          </p:nvCxnSpPr>
          <p:spPr>
            <a:xfrm>
              <a:off x="1968156" y="3290668"/>
              <a:ext cx="0" cy="541646"/>
            </a:xfrm>
            <a:prstGeom prst="straightConnector1">
              <a:avLst/>
            </a:prstGeom>
            <a:ln>
              <a:solidFill>
                <a:schemeClr val="tx1"/>
              </a:solidFill>
              <a:tailEnd type="arrow"/>
            </a:ln>
          </p:spPr>
          <p:style>
            <a:lnRef idx="3">
              <a:schemeClr val="accent2"/>
            </a:lnRef>
            <a:fillRef idx="0">
              <a:schemeClr val="accent2"/>
            </a:fillRef>
            <a:effectRef idx="2">
              <a:schemeClr val="accent2"/>
            </a:effectRef>
            <a:fontRef idx="minor">
              <a:schemeClr val="tx1"/>
            </a:fontRef>
          </p:style>
        </p:cxnSp>
        <p:sp>
          <p:nvSpPr>
            <p:cNvPr id="34" name="Rectangle 66"/>
            <p:cNvSpPr>
              <a:spLocks noChangeArrowheads="1"/>
            </p:cNvSpPr>
            <p:nvPr/>
          </p:nvSpPr>
          <p:spPr bwMode="auto">
            <a:xfrm>
              <a:off x="4142117" y="4800600"/>
              <a:ext cx="1474030" cy="646331"/>
            </a:xfrm>
            <a:prstGeom prst="rect">
              <a:avLst/>
            </a:prstGeom>
            <a:noFill/>
            <a:ln w="9525">
              <a:noFill/>
              <a:miter lim="800000"/>
              <a:headEnd/>
              <a:tailEnd/>
            </a:ln>
          </p:spPr>
          <p:txBody>
            <a:bodyPr wrap="square">
              <a:spAutoFit/>
            </a:bodyPr>
            <a:lstStyle/>
            <a:p>
              <a:pPr algn="ctr" eaLnBrk="0" hangingPunct="0">
                <a:defRPr/>
              </a:pPr>
              <a:r>
                <a:rPr lang="en-US" dirty="0" smtClean="0">
                  <a:solidFill>
                    <a:schemeClr val="dk1"/>
                  </a:solidFill>
                  <a:latin typeface="Arial" pitchFamily="34" charset="0"/>
                  <a:cs typeface="Arial" pitchFamily="34" charset="0"/>
                </a:rPr>
                <a:t>Drug Efflux </a:t>
              </a:r>
              <a:endParaRPr lang="en-US" dirty="0">
                <a:solidFill>
                  <a:schemeClr val="dk1"/>
                </a:solidFill>
                <a:latin typeface="Arial" pitchFamily="34" charset="0"/>
                <a:cs typeface="Arial" pitchFamily="34" charset="0"/>
              </a:endParaRPr>
            </a:p>
            <a:p>
              <a:pPr algn="ctr" eaLnBrk="0" hangingPunct="0">
                <a:defRPr/>
              </a:pPr>
              <a:r>
                <a:rPr lang="en-US" dirty="0">
                  <a:solidFill>
                    <a:schemeClr val="dk1"/>
                  </a:solidFill>
                  <a:latin typeface="Arial" pitchFamily="34" charset="0"/>
                  <a:cs typeface="Arial" pitchFamily="34" charset="0"/>
                </a:rPr>
                <a:t>Pumps</a:t>
              </a:r>
            </a:p>
          </p:txBody>
        </p:sp>
        <p:sp>
          <p:nvSpPr>
            <p:cNvPr id="35" name="Rectangle 95"/>
            <p:cNvSpPr>
              <a:spLocks noChangeArrowheads="1"/>
            </p:cNvSpPr>
            <p:nvPr/>
          </p:nvSpPr>
          <p:spPr bwMode="auto">
            <a:xfrm>
              <a:off x="4067652" y="3464394"/>
              <a:ext cx="1630199" cy="369332"/>
            </a:xfrm>
            <a:prstGeom prst="rect">
              <a:avLst/>
            </a:prstGeom>
            <a:noFill/>
            <a:ln w="9525">
              <a:noFill/>
              <a:miter lim="800000"/>
              <a:headEnd/>
              <a:tailEnd/>
            </a:ln>
          </p:spPr>
          <p:txBody>
            <a:bodyPr wrap="square">
              <a:spAutoFit/>
            </a:bodyPr>
            <a:lstStyle/>
            <a:p>
              <a:pPr algn="ctr" eaLnBrk="0" hangingPunct="0">
                <a:defRPr/>
              </a:pPr>
              <a:r>
                <a:rPr lang="en-US" dirty="0">
                  <a:solidFill>
                    <a:schemeClr val="dk1"/>
                  </a:solidFill>
                  <a:latin typeface="Arial" pitchFamily="34" charset="0"/>
                  <a:cs typeface="Arial" pitchFamily="34" charset="0"/>
                </a:rPr>
                <a:t>Antioxidants</a:t>
              </a:r>
            </a:p>
          </p:txBody>
        </p:sp>
        <p:sp>
          <p:nvSpPr>
            <p:cNvPr id="36" name="Rectangle 95"/>
            <p:cNvSpPr>
              <a:spLocks noChangeArrowheads="1"/>
            </p:cNvSpPr>
            <p:nvPr/>
          </p:nvSpPr>
          <p:spPr bwMode="auto">
            <a:xfrm>
              <a:off x="4142117" y="1782239"/>
              <a:ext cx="1630199" cy="646331"/>
            </a:xfrm>
            <a:prstGeom prst="rect">
              <a:avLst/>
            </a:prstGeom>
            <a:noFill/>
            <a:ln w="9525">
              <a:noFill/>
              <a:miter lim="800000"/>
              <a:headEnd/>
              <a:tailEnd/>
            </a:ln>
          </p:spPr>
          <p:txBody>
            <a:bodyPr wrap="square">
              <a:spAutoFit/>
            </a:bodyPr>
            <a:lstStyle/>
            <a:p>
              <a:pPr algn="ctr" eaLnBrk="0" hangingPunct="0">
                <a:defRPr/>
              </a:pPr>
              <a:r>
                <a:rPr lang="en-US" dirty="0" smtClean="0">
                  <a:solidFill>
                    <a:schemeClr val="dk1"/>
                  </a:solidFill>
                  <a:latin typeface="Arial" pitchFamily="34" charset="0"/>
                  <a:cs typeface="Arial" pitchFamily="34" charset="0"/>
                </a:rPr>
                <a:t>Anti-apoptotic</a:t>
              </a:r>
            </a:p>
            <a:p>
              <a:pPr algn="ctr" eaLnBrk="0" hangingPunct="0">
                <a:defRPr/>
              </a:pPr>
              <a:r>
                <a:rPr lang="en-US" dirty="0" smtClean="0">
                  <a:solidFill>
                    <a:schemeClr val="dk1"/>
                  </a:solidFill>
                  <a:latin typeface="Arial" pitchFamily="34" charset="0"/>
                  <a:cs typeface="Arial" pitchFamily="34" charset="0"/>
                </a:rPr>
                <a:t>Proteins</a:t>
              </a:r>
              <a:endParaRPr lang="en-US" dirty="0">
                <a:solidFill>
                  <a:schemeClr val="dk1"/>
                </a:solidFill>
                <a:latin typeface="Arial" pitchFamily="34" charset="0"/>
                <a:cs typeface="Arial" pitchFamily="34" charset="0"/>
              </a:endParaRPr>
            </a:p>
          </p:txBody>
        </p:sp>
        <p:cxnSp>
          <p:nvCxnSpPr>
            <p:cNvPr id="37" name="Straight Arrow Connector 36"/>
            <p:cNvCxnSpPr/>
            <p:nvPr/>
          </p:nvCxnSpPr>
          <p:spPr>
            <a:xfrm>
              <a:off x="1524000" y="2833468"/>
              <a:ext cx="0" cy="481422"/>
            </a:xfrm>
            <a:prstGeom prst="straightConnector1">
              <a:avLst/>
            </a:prstGeom>
            <a:ln>
              <a:solidFill>
                <a:schemeClr val="tx1"/>
              </a:solidFill>
              <a:tailEnd type="arrow"/>
            </a:ln>
          </p:spPr>
          <p:style>
            <a:lnRef idx="3">
              <a:schemeClr val="accent2"/>
            </a:lnRef>
            <a:fillRef idx="0">
              <a:schemeClr val="accent2"/>
            </a:fillRef>
            <a:effectRef idx="2">
              <a:schemeClr val="accent2"/>
            </a:effectRef>
            <a:fontRef idx="minor">
              <a:schemeClr val="tx1"/>
            </a:fontRef>
          </p:style>
        </p:cxnSp>
        <p:cxnSp>
          <p:nvCxnSpPr>
            <p:cNvPr id="39" name="Straight Arrow Connector 38"/>
            <p:cNvCxnSpPr/>
            <p:nvPr/>
          </p:nvCxnSpPr>
          <p:spPr>
            <a:xfrm>
              <a:off x="5844747" y="3745642"/>
              <a:ext cx="570172" cy="328353"/>
            </a:xfrm>
            <a:prstGeom prst="straightConnector1">
              <a:avLst/>
            </a:prstGeom>
            <a:ln w="2857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V="1">
              <a:off x="5816866" y="4329205"/>
              <a:ext cx="554792" cy="898"/>
            </a:xfrm>
            <a:prstGeom prst="straightConnector1">
              <a:avLst/>
            </a:prstGeom>
            <a:ln w="2857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V="1">
              <a:off x="5943600" y="4607394"/>
              <a:ext cx="428058" cy="385075"/>
            </a:xfrm>
            <a:prstGeom prst="straightConnector1">
              <a:avLst/>
            </a:prstGeom>
            <a:ln w="2857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5844747" y="2837861"/>
              <a:ext cx="570172" cy="0"/>
            </a:xfrm>
            <a:prstGeom prst="straightConnector1">
              <a:avLst/>
            </a:prstGeom>
            <a:ln w="2857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5943600" y="2057400"/>
              <a:ext cx="471319" cy="315852"/>
            </a:xfrm>
            <a:prstGeom prst="straightConnector1">
              <a:avLst/>
            </a:prstGeom>
            <a:ln w="2857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V="1">
              <a:off x="2057400" y="3581400"/>
              <a:ext cx="423862" cy="898"/>
            </a:xfrm>
            <a:prstGeom prst="straightConnector1">
              <a:avLst/>
            </a:prstGeom>
            <a:ln w="2857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V="1">
              <a:off x="5763064" y="1752600"/>
              <a:ext cx="0" cy="541646"/>
            </a:xfrm>
            <a:prstGeom prst="straightConnector1">
              <a:avLst/>
            </a:prstGeom>
            <a:ln>
              <a:solidFill>
                <a:schemeClr val="tx1"/>
              </a:solidFill>
              <a:tailEnd type="arrow"/>
            </a:ln>
          </p:spPr>
          <p:style>
            <a:lnRef idx="3">
              <a:schemeClr val="accent1"/>
            </a:lnRef>
            <a:fillRef idx="0">
              <a:schemeClr val="accent1"/>
            </a:fillRef>
            <a:effectRef idx="2">
              <a:schemeClr val="accent1"/>
            </a:effectRef>
            <a:fontRef idx="minor">
              <a:schemeClr val="tx1"/>
            </a:fontRef>
          </p:style>
        </p:cxnSp>
        <p:cxnSp>
          <p:nvCxnSpPr>
            <p:cNvPr id="40" name="Straight Arrow Connector 39"/>
            <p:cNvCxnSpPr/>
            <p:nvPr/>
          </p:nvCxnSpPr>
          <p:spPr>
            <a:xfrm flipV="1">
              <a:off x="5791200" y="3388194"/>
              <a:ext cx="0" cy="541646"/>
            </a:xfrm>
            <a:prstGeom prst="straightConnector1">
              <a:avLst/>
            </a:prstGeom>
            <a:ln>
              <a:solidFill>
                <a:schemeClr val="tx1"/>
              </a:solidFill>
              <a:tailEnd type="arrow"/>
            </a:ln>
          </p:spPr>
          <p:style>
            <a:lnRef idx="3">
              <a:schemeClr val="accent1"/>
            </a:lnRef>
            <a:fillRef idx="0">
              <a:schemeClr val="accent1"/>
            </a:fillRef>
            <a:effectRef idx="2">
              <a:schemeClr val="accent1"/>
            </a:effectRef>
            <a:fontRef idx="minor">
              <a:schemeClr val="tx1"/>
            </a:fontRef>
          </p:style>
        </p:cxnSp>
        <p:cxnSp>
          <p:nvCxnSpPr>
            <p:cNvPr id="41" name="Straight Arrow Connector 40"/>
            <p:cNvCxnSpPr/>
            <p:nvPr/>
          </p:nvCxnSpPr>
          <p:spPr>
            <a:xfrm flipV="1">
              <a:off x="5791200" y="4065748"/>
              <a:ext cx="0" cy="541646"/>
            </a:xfrm>
            <a:prstGeom prst="straightConnector1">
              <a:avLst/>
            </a:prstGeom>
            <a:ln>
              <a:solidFill>
                <a:schemeClr val="tx1"/>
              </a:solidFill>
              <a:tailEnd type="arrow"/>
            </a:ln>
          </p:spPr>
          <p:style>
            <a:lnRef idx="3">
              <a:schemeClr val="accent1"/>
            </a:lnRef>
            <a:fillRef idx="0">
              <a:schemeClr val="accent1"/>
            </a:fillRef>
            <a:effectRef idx="2">
              <a:schemeClr val="accent1"/>
            </a:effectRef>
            <a:fontRef idx="minor">
              <a:schemeClr val="tx1"/>
            </a:fontRef>
          </p:style>
        </p:cxnSp>
        <p:cxnSp>
          <p:nvCxnSpPr>
            <p:cNvPr id="46" name="Straight Arrow Connector 45"/>
            <p:cNvCxnSpPr/>
            <p:nvPr/>
          </p:nvCxnSpPr>
          <p:spPr>
            <a:xfrm flipV="1">
              <a:off x="5791200" y="4714139"/>
              <a:ext cx="0" cy="541646"/>
            </a:xfrm>
            <a:prstGeom prst="straightConnector1">
              <a:avLst/>
            </a:prstGeom>
            <a:ln>
              <a:solidFill>
                <a:schemeClr val="tx1"/>
              </a:solidFill>
              <a:tailEnd type="arrow"/>
            </a:ln>
          </p:spPr>
          <p:style>
            <a:lnRef idx="3">
              <a:schemeClr val="accent1"/>
            </a:lnRef>
            <a:fillRef idx="0">
              <a:schemeClr val="accent1"/>
            </a:fillRef>
            <a:effectRef idx="2">
              <a:schemeClr val="accent1"/>
            </a:effectRef>
            <a:fontRef idx="minor">
              <a:schemeClr val="tx1"/>
            </a:fontRef>
          </p:style>
        </p:cxnSp>
        <p:cxnSp>
          <p:nvCxnSpPr>
            <p:cNvPr id="47" name="Straight Arrow Connector 46"/>
            <p:cNvCxnSpPr/>
            <p:nvPr/>
          </p:nvCxnSpPr>
          <p:spPr>
            <a:xfrm flipV="1">
              <a:off x="5791200" y="2514600"/>
              <a:ext cx="0" cy="541646"/>
            </a:xfrm>
            <a:prstGeom prst="straightConnector1">
              <a:avLst/>
            </a:prstGeom>
            <a:ln>
              <a:solidFill>
                <a:schemeClr val="tx1"/>
              </a:solidFill>
              <a:tailEnd type="arrow"/>
            </a:ln>
          </p:spPr>
          <p:style>
            <a:lnRef idx="3">
              <a:schemeClr val="accent1"/>
            </a:lnRef>
            <a:fillRef idx="0">
              <a:schemeClr val="accent1"/>
            </a:fillRef>
            <a:effectRef idx="2">
              <a:schemeClr val="accent1"/>
            </a:effectRef>
            <a:fontRef idx="minor">
              <a:schemeClr val="tx1"/>
            </a:fontRef>
          </p:style>
        </p:cxnSp>
      </p:grpSp>
      <p:sp>
        <p:nvSpPr>
          <p:cNvPr id="5" name="TextBox 4"/>
          <p:cNvSpPr txBox="1"/>
          <p:nvPr/>
        </p:nvSpPr>
        <p:spPr>
          <a:xfrm>
            <a:off x="533400" y="5027474"/>
            <a:ext cx="8153399" cy="1446550"/>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Supplement Fig. S5</a:t>
            </a:r>
          </a:p>
          <a:p>
            <a:r>
              <a:rPr lang="en-US" sz="1400" b="1" dirty="0" smtClean="0">
                <a:latin typeface="Arial" panose="020B0604020202020204" pitchFamily="34" charset="0"/>
                <a:cs typeface="Arial" panose="020B0604020202020204" pitchFamily="34" charset="0"/>
              </a:rPr>
              <a:t>Model </a:t>
            </a:r>
            <a:r>
              <a:rPr lang="en-US" sz="1400" b="1" dirty="0">
                <a:latin typeface="Arial" panose="020B0604020202020204" pitchFamily="34" charset="0"/>
                <a:cs typeface="Arial" panose="020B0604020202020204" pitchFamily="34" charset="0"/>
              </a:rPr>
              <a:t>showing AI-mediated down regulation of INrf2 led to increased Nrf2 and drug resistance. </a:t>
            </a:r>
            <a:r>
              <a:rPr lang="en-US" sz="1400" dirty="0">
                <a:latin typeface="Arial" panose="020B0604020202020204" pitchFamily="34" charset="0"/>
                <a:cs typeface="Arial" panose="020B0604020202020204" pitchFamily="34" charset="0"/>
              </a:rPr>
              <a:t>Persistent treatment with AI down regulates INrf2 that results in Nrf2 activation leading to up regulation of antioxidants, detoxifying enzymes and drug efflux pumps, increased TIC cells subpopulation, and reduced cell death. Nrf2 mediated activation of </a:t>
            </a:r>
            <a:r>
              <a:rPr lang="en-US" sz="1400" dirty="0" err="1">
                <a:latin typeface="Arial" panose="020B0604020202020204" pitchFamily="34" charset="0"/>
                <a:cs typeface="Arial" panose="020B0604020202020204" pitchFamily="34" charset="0"/>
              </a:rPr>
              <a:t>cytoprotective</a:t>
            </a:r>
            <a:r>
              <a:rPr lang="en-US" sz="1400" dirty="0">
                <a:latin typeface="Arial" panose="020B0604020202020204" pitchFamily="34" charset="0"/>
                <a:cs typeface="Arial" panose="020B0604020202020204" pitchFamily="34" charset="0"/>
              </a:rPr>
              <a:t> molecules collectively increase drug resistance.</a:t>
            </a:r>
            <a:r>
              <a:rPr lang="en-US" sz="1400" dirty="0" smtClean="0">
                <a:latin typeface="Arial" panose="020B0604020202020204" pitchFamily="34" charset="0"/>
                <a:cs typeface="Arial" panose="020B0604020202020204" pitchFamily="34" charset="0"/>
              </a:rPr>
              <a:t>  </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6667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5485</TotalTime>
  <Words>86</Words>
  <Application>Microsoft Office PowerPoint</Application>
  <PresentationFormat>On-screen Show (4:3)</PresentationFormat>
  <Paragraphs>19</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Jaiswal, Anil</dc:creator>
  <cp:lastModifiedBy>Jaiswal, Anil</cp:lastModifiedBy>
  <cp:revision>378</cp:revision>
  <cp:lastPrinted>2013-09-03T13:10:11Z</cp:lastPrinted>
  <dcterms:created xsi:type="dcterms:W3CDTF">2006-08-16T00:00:00Z</dcterms:created>
  <dcterms:modified xsi:type="dcterms:W3CDTF">2015-01-15T19:20:35Z</dcterms:modified>
</cp:coreProperties>
</file>