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980" y="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162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85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364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816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24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67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749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175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071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693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770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750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866" y="832104"/>
            <a:ext cx="3000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prstClr val="black"/>
                </a:solidFill>
                <a:latin typeface="Arial"/>
                <a:cs typeface="Arial"/>
              </a:rPr>
              <a:t>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286025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prstClr val="black"/>
                </a:solidFill>
                <a:latin typeface="Arial"/>
                <a:cs typeface="Arial"/>
              </a:rPr>
              <a:t>C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841292" y="6306484"/>
            <a:ext cx="2479696" cy="1145836"/>
            <a:chOff x="841292" y="5585159"/>
            <a:chExt cx="2479696" cy="1145836"/>
          </a:xfrm>
        </p:grpSpPr>
        <p:grpSp>
          <p:nvGrpSpPr>
            <p:cNvPr id="8" name="Group 7"/>
            <p:cNvGrpSpPr/>
            <p:nvPr/>
          </p:nvGrpSpPr>
          <p:grpSpPr>
            <a:xfrm>
              <a:off x="841292" y="5585159"/>
              <a:ext cx="2479696" cy="1145836"/>
              <a:chOff x="728700" y="5888736"/>
              <a:chExt cx="2479696" cy="1145836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1052736" y="5888736"/>
                <a:ext cx="61227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>
                    <a:solidFill>
                      <a:srgbClr val="000000"/>
                    </a:solidFill>
                    <a:latin typeface="Arial"/>
                    <a:cs typeface="Arial"/>
                  </a:rPr>
                  <a:t>Thyroid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348880" y="5888736"/>
                <a:ext cx="46995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>
                    <a:solidFill>
                      <a:srgbClr val="000000"/>
                    </a:solidFill>
                    <a:latin typeface="Arial"/>
                    <a:cs typeface="Arial"/>
                  </a:rPr>
                  <a:t>Lung</a:t>
                </a:r>
              </a:p>
            </p:txBody>
          </p:sp>
          <p:grpSp>
            <p:nvGrpSpPr>
              <p:cNvPr id="11" name="Group 10"/>
              <p:cNvGrpSpPr/>
              <p:nvPr/>
            </p:nvGrpSpPr>
            <p:grpSpPr>
              <a:xfrm>
                <a:off x="728700" y="6113500"/>
                <a:ext cx="2479696" cy="921072"/>
                <a:chOff x="728700" y="6113500"/>
                <a:chExt cx="2479696" cy="921072"/>
              </a:xfrm>
            </p:grpSpPr>
            <p:pic>
              <p:nvPicPr>
                <p:cNvPr id="12" name="Picture 11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728700" y="6120172"/>
                  <a:ext cx="1216152" cy="912114"/>
                </a:xfrm>
                <a:prstGeom prst="rect">
                  <a:avLst/>
                </a:prstGeom>
              </p:spPr>
            </p:pic>
            <p:sp>
              <p:nvSpPr>
                <p:cNvPr id="13" name="Rectangle 12"/>
                <p:cNvSpPr/>
                <p:nvPr/>
              </p:nvSpPr>
              <p:spPr>
                <a:xfrm>
                  <a:off x="731520" y="6117336"/>
                  <a:ext cx="1216152" cy="914400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14" name="Group 13"/>
                <p:cNvGrpSpPr/>
                <p:nvPr/>
              </p:nvGrpSpPr>
              <p:grpSpPr>
                <a:xfrm>
                  <a:off x="1984248" y="6117336"/>
                  <a:ext cx="1222648" cy="917236"/>
                  <a:chOff x="2057400" y="6117336"/>
                  <a:chExt cx="1222648" cy="917236"/>
                </a:xfrm>
              </p:grpSpPr>
              <p:pic>
                <p:nvPicPr>
                  <p:cNvPr id="21" name="Picture 20"/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2060848" y="6120172"/>
                    <a:ext cx="1219200" cy="914400"/>
                  </a:xfrm>
                  <a:prstGeom prst="rect">
                    <a:avLst/>
                  </a:prstGeom>
                </p:spPr>
              </p:pic>
              <p:sp>
                <p:nvSpPr>
                  <p:cNvPr id="22" name="Rectangle 21"/>
                  <p:cNvSpPr/>
                  <p:nvPr/>
                </p:nvSpPr>
                <p:spPr>
                  <a:xfrm>
                    <a:off x="2057400" y="6117336"/>
                    <a:ext cx="1216152" cy="914400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5" name="Group 14"/>
                <p:cNvGrpSpPr/>
                <p:nvPr/>
              </p:nvGrpSpPr>
              <p:grpSpPr>
                <a:xfrm>
                  <a:off x="2770632" y="6120172"/>
                  <a:ext cx="437764" cy="334688"/>
                  <a:chOff x="3785616" y="6044184"/>
                  <a:chExt cx="437764" cy="334688"/>
                </a:xfrm>
              </p:grpSpPr>
              <p:pic>
                <p:nvPicPr>
                  <p:cNvPr id="19" name="Picture 18"/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3789040" y="6048164"/>
                    <a:ext cx="434340" cy="330708"/>
                  </a:xfrm>
                  <a:prstGeom prst="rect">
                    <a:avLst/>
                  </a:prstGeom>
                </p:spPr>
              </p:pic>
              <p:sp>
                <p:nvSpPr>
                  <p:cNvPr id="20" name="Rectangle 19"/>
                  <p:cNvSpPr/>
                  <p:nvPr/>
                </p:nvSpPr>
                <p:spPr>
                  <a:xfrm>
                    <a:off x="3785616" y="6044184"/>
                    <a:ext cx="429768" cy="329184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6" name="Group 15"/>
                <p:cNvGrpSpPr/>
                <p:nvPr/>
              </p:nvGrpSpPr>
              <p:grpSpPr>
                <a:xfrm>
                  <a:off x="1516564" y="6113500"/>
                  <a:ext cx="436272" cy="330708"/>
                  <a:chOff x="1481328" y="5724128"/>
                  <a:chExt cx="436272" cy="330708"/>
                </a:xfrm>
              </p:grpSpPr>
              <p:pic>
                <p:nvPicPr>
                  <p:cNvPr id="17" name="Picture 16"/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1484784" y="5724128"/>
                    <a:ext cx="432816" cy="330708"/>
                  </a:xfrm>
                  <a:prstGeom prst="rect">
                    <a:avLst/>
                  </a:prstGeom>
                </p:spPr>
              </p:pic>
              <p:sp>
                <p:nvSpPr>
                  <p:cNvPr id="18" name="Rectangle 17"/>
                  <p:cNvSpPr/>
                  <p:nvPr/>
                </p:nvSpPr>
                <p:spPr>
                  <a:xfrm>
                    <a:off x="1481328" y="5724144"/>
                    <a:ext cx="429768" cy="329184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  <p:cxnSp>
          <p:nvCxnSpPr>
            <p:cNvPr id="23" name="Straight Connector 22"/>
            <p:cNvCxnSpPr/>
            <p:nvPr/>
          </p:nvCxnSpPr>
          <p:spPr>
            <a:xfrm>
              <a:off x="872716" y="6684264"/>
              <a:ext cx="109728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4937760" y="374904"/>
            <a:ext cx="18293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  <a:latin typeface="Times New Roman"/>
                <a:cs typeface="Times New Roman"/>
              </a:rPr>
              <a:t>Suppl. Fig. S1 Chew et al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54328" y="3208234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prstClr val="black"/>
                </a:solidFill>
                <a:latin typeface="Arial"/>
                <a:cs typeface="Arial"/>
              </a:rPr>
              <a:t>B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48740" y="3656291"/>
            <a:ext cx="2644256" cy="1959825"/>
            <a:chOff x="3686836" y="1188928"/>
            <a:chExt cx="2644256" cy="195982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709" t="9679" b="32569"/>
            <a:stretch/>
          </p:blipFill>
          <p:spPr bwMode="auto">
            <a:xfrm>
              <a:off x="3933055" y="1188928"/>
              <a:ext cx="2398037" cy="16106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0" name="TextBox 39"/>
            <p:cNvSpPr txBox="1"/>
            <p:nvPr/>
          </p:nvSpPr>
          <p:spPr>
            <a:xfrm rot="19210981">
              <a:off x="5566741" y="2748643"/>
              <a:ext cx="65434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i="1" dirty="0" err="1">
                  <a:solidFill>
                    <a:srgbClr val="000000"/>
                  </a:solidFill>
                  <a:latin typeface="Arial"/>
                  <a:cs typeface="Arial"/>
                </a:rPr>
                <a:t>Pten</a:t>
              </a:r>
              <a:r>
                <a:rPr lang="en-US" sz="1000" baseline="30000" dirty="0">
                  <a:solidFill>
                    <a:srgbClr val="000000"/>
                  </a:solidFill>
                  <a:latin typeface="Arial"/>
                  <a:cs typeface="Arial"/>
                </a:rPr>
                <a:t>+/-</a:t>
              </a:r>
            </a:p>
            <a:p>
              <a:pPr algn="ctr"/>
              <a:r>
                <a:rPr lang="en-US" sz="1000" i="1" dirty="0">
                  <a:solidFill>
                    <a:srgbClr val="000000"/>
                  </a:solidFill>
                  <a:latin typeface="Arial"/>
                  <a:cs typeface="Arial"/>
                </a:rPr>
                <a:t>Inpp4b</a:t>
              </a:r>
              <a:r>
                <a:rPr lang="en-US" sz="1000" baseline="30000" dirty="0">
                  <a:solidFill>
                    <a:srgbClr val="000000"/>
                  </a:solidFill>
                  <a:latin typeface="Arial"/>
                  <a:cs typeface="Arial"/>
                </a:rPr>
                <a:t>-/-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 rot="19210981">
              <a:off x="4882969" y="2741970"/>
              <a:ext cx="67518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i="1" dirty="0" err="1">
                  <a:solidFill>
                    <a:srgbClr val="000000"/>
                  </a:solidFill>
                  <a:latin typeface="Arial"/>
                  <a:cs typeface="Arial"/>
                </a:rPr>
                <a:t>Pten</a:t>
              </a:r>
              <a:r>
                <a:rPr lang="en-US" sz="1000" baseline="30000" dirty="0">
                  <a:solidFill>
                    <a:srgbClr val="000000"/>
                  </a:solidFill>
                  <a:latin typeface="Arial"/>
                  <a:cs typeface="Arial"/>
                </a:rPr>
                <a:t>+/-</a:t>
              </a:r>
            </a:p>
            <a:p>
              <a:pPr algn="ctr"/>
              <a:r>
                <a:rPr lang="en-US" sz="1000" i="1" dirty="0">
                  <a:solidFill>
                    <a:srgbClr val="000000"/>
                  </a:solidFill>
                  <a:latin typeface="Arial"/>
                  <a:cs typeface="Arial"/>
                </a:rPr>
                <a:t>Inpp4b</a:t>
              </a:r>
              <a:r>
                <a:rPr lang="en-US" sz="1000" baseline="30000" dirty="0">
                  <a:solidFill>
                    <a:srgbClr val="000000"/>
                  </a:solidFill>
                  <a:latin typeface="Arial"/>
                  <a:cs typeface="Arial"/>
                </a:rPr>
                <a:t>+/-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 rot="19210981">
              <a:off x="4199440" y="2772139"/>
              <a:ext cx="5560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i="1" dirty="0" err="1">
                  <a:solidFill>
                    <a:srgbClr val="000000"/>
                  </a:solidFill>
                  <a:latin typeface="Arial"/>
                  <a:cs typeface="Arial"/>
                </a:rPr>
                <a:t>Pten</a:t>
              </a:r>
              <a:r>
                <a:rPr lang="en-US" sz="1000" baseline="30000" dirty="0">
                  <a:solidFill>
                    <a:srgbClr val="000000"/>
                  </a:solidFill>
                  <a:latin typeface="Arial"/>
                  <a:cs typeface="Arial"/>
                </a:rPr>
                <a:t>+/-</a:t>
              </a:r>
            </a:p>
          </p:txBody>
        </p:sp>
        <p:sp>
          <p:nvSpPr>
            <p:cNvPr id="44" name="TextBox 88"/>
            <p:cNvSpPr txBox="1">
              <a:spLocks noChangeArrowheads="1"/>
            </p:cNvSpPr>
            <p:nvPr/>
          </p:nvSpPr>
          <p:spPr bwMode="auto">
            <a:xfrm rot="16200000">
              <a:off x="3364151" y="1905983"/>
              <a:ext cx="89159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000" dirty="0" smtClean="0">
                  <a:solidFill>
                    <a:srgbClr val="000000"/>
                  </a:solidFill>
                  <a:cs typeface="Arial" charset="0"/>
                </a:rPr>
                <a:t>TSH </a:t>
              </a:r>
              <a:r>
                <a:rPr lang="en-US" sz="1000" dirty="0" err="1">
                  <a:solidFill>
                    <a:srgbClr val="000000"/>
                  </a:solidFill>
                  <a:cs typeface="Arial" charset="0"/>
                </a:rPr>
                <a:t>μ</a:t>
              </a:r>
              <a:r>
                <a:rPr lang="en-US" sz="1000" dirty="0" err="1" smtClean="0">
                  <a:solidFill>
                    <a:srgbClr val="000000"/>
                  </a:solidFill>
                  <a:cs typeface="Arial" charset="0"/>
                </a:rPr>
                <a:t>IU</a:t>
              </a:r>
              <a:r>
                <a:rPr lang="en-US" sz="1000" dirty="0" smtClean="0">
                  <a:solidFill>
                    <a:srgbClr val="000000"/>
                  </a:solidFill>
                  <a:cs typeface="Arial" charset="0"/>
                </a:rPr>
                <a:t>/mL</a:t>
              </a:r>
              <a:endParaRPr lang="en-US" sz="1000" baseline="30000" dirty="0">
                <a:solidFill>
                  <a:srgbClr val="000000"/>
                </a:solidFill>
                <a:cs typeface="Arial" charset="0"/>
              </a:endParaRPr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4509119" y="1384712"/>
              <a:ext cx="758261" cy="90944"/>
              <a:chOff x="4128485" y="3720084"/>
              <a:chExt cx="1820795" cy="131836"/>
            </a:xfrm>
          </p:grpSpPr>
          <p:cxnSp>
            <p:nvCxnSpPr>
              <p:cNvPr id="62" name="Straight Connector 61"/>
              <p:cNvCxnSpPr/>
              <p:nvPr/>
            </p:nvCxnSpPr>
            <p:spPr>
              <a:xfrm>
                <a:off x="4128485" y="3720084"/>
                <a:ext cx="182079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>
                <a:off x="4133248" y="3720084"/>
                <a:ext cx="0" cy="13183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>
                <a:off x="5944517" y="3720084"/>
                <a:ext cx="0" cy="13183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5" name="Group 64"/>
            <p:cNvGrpSpPr/>
            <p:nvPr/>
          </p:nvGrpSpPr>
          <p:grpSpPr>
            <a:xfrm>
              <a:off x="4513474" y="1512276"/>
              <a:ext cx="1507814" cy="72624"/>
              <a:chOff x="4128485" y="3720084"/>
              <a:chExt cx="1820795" cy="131836"/>
            </a:xfrm>
          </p:grpSpPr>
          <p:cxnSp>
            <p:nvCxnSpPr>
              <p:cNvPr id="66" name="Straight Connector 65"/>
              <p:cNvCxnSpPr/>
              <p:nvPr/>
            </p:nvCxnSpPr>
            <p:spPr>
              <a:xfrm>
                <a:off x="4128485" y="3720084"/>
                <a:ext cx="182079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>
                <a:off x="4133248" y="3720084"/>
                <a:ext cx="0" cy="13183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>
                <a:off x="5944517" y="3720084"/>
                <a:ext cx="0" cy="13183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1" name="TextBox 70"/>
            <p:cNvSpPr txBox="1"/>
            <p:nvPr/>
          </p:nvSpPr>
          <p:spPr>
            <a:xfrm>
              <a:off x="4756975" y="1239597"/>
              <a:ext cx="58023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 err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n.s</a:t>
              </a:r>
              <a:r>
                <a:rPr lang="en-US" sz="7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761148" y="1365921"/>
              <a:ext cx="58023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 err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n.s</a:t>
              </a:r>
              <a:r>
                <a:rPr lang="en-US" sz="7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016732" y="988150"/>
            <a:ext cx="3096344" cy="1983124"/>
            <a:chOff x="440668" y="988150"/>
            <a:chExt cx="3096344" cy="1983124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9658" b="20322" l="4418" r="35341">
                          <a14:backgroundMark x1="8233" y1="11066" x2="8233" y2="1106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63" t="8696" r="64194" b="78263"/>
            <a:stretch/>
          </p:blipFill>
          <p:spPr>
            <a:xfrm>
              <a:off x="1072188" y="1413907"/>
              <a:ext cx="683889" cy="283071"/>
            </a:xfrm>
            <a:prstGeom prst="rect">
              <a:avLst/>
            </a:prstGeom>
          </p:spPr>
        </p:pic>
        <p:pic>
          <p:nvPicPr>
            <p:cNvPr id="45" name="Picture 44"/>
            <p:cNvPicPr>
              <a:picLocks noChangeAspect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9658" b="20322" l="4418" r="35341">
                          <a14:backgroundMark x1="8233" y1="11066" x2="8233" y2="1106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63" t="8696" r="64194" b="78263"/>
            <a:stretch/>
          </p:blipFill>
          <p:spPr>
            <a:xfrm>
              <a:off x="2008292" y="1415837"/>
              <a:ext cx="683889" cy="283071"/>
            </a:xfrm>
            <a:prstGeom prst="rect">
              <a:avLst/>
            </a:prstGeom>
          </p:spPr>
        </p:pic>
        <p:pic>
          <p:nvPicPr>
            <p:cNvPr id="46" name="Picture 45"/>
            <p:cNvPicPr>
              <a:picLocks noChangeAspect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9658" b="20322" l="4418" r="35341">
                          <a14:backgroundMark x1="8233" y1="11066" x2="8233" y2="1106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63" t="8696" r="64194" b="78263"/>
            <a:stretch/>
          </p:blipFill>
          <p:spPr>
            <a:xfrm>
              <a:off x="2584543" y="2236701"/>
              <a:ext cx="683889" cy="283071"/>
            </a:xfrm>
            <a:prstGeom prst="rect">
              <a:avLst/>
            </a:prstGeom>
          </p:spPr>
        </p:pic>
        <p:pic>
          <p:nvPicPr>
            <p:cNvPr id="47" name="Picture 46"/>
            <p:cNvPicPr>
              <a:picLocks noChangeAspect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9658" b="20322" l="4418" r="35341">
                          <a14:backgroundMark x1="8233" y1="11066" x2="8233" y2="1106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63" t="8696" r="64194" b="78263"/>
            <a:stretch/>
          </p:blipFill>
          <p:spPr>
            <a:xfrm>
              <a:off x="1864276" y="2236701"/>
              <a:ext cx="683889" cy="283071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9658" b="20322" l="4418" r="35341">
                          <a14:backgroundMark x1="8233" y1="11066" x2="8233" y2="1106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63" t="8696" r="64194" b="78263"/>
            <a:stretch/>
          </p:blipFill>
          <p:spPr>
            <a:xfrm>
              <a:off x="1144383" y="2231740"/>
              <a:ext cx="683889" cy="283071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1146696" y="988150"/>
              <a:ext cx="86159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err="1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Pten</a:t>
              </a:r>
              <a:r>
                <a:rPr lang="en-US" sz="1000" baseline="30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/</a:t>
              </a:r>
              <a:endParaRPr lang="en-US" sz="10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Inpp4b</a:t>
              </a:r>
              <a:r>
                <a:rPr lang="en-US" sz="1000" baseline="30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/</a:t>
              </a:r>
              <a:endParaRPr lang="en-US" sz="10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2008292" y="1085419"/>
              <a:ext cx="86159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Inpp4b</a:t>
              </a:r>
              <a:r>
                <a:rPr lang="en-US" sz="1000" baseline="30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/</a:t>
              </a:r>
              <a:endParaRPr lang="en-US" sz="10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180200" y="2551013"/>
              <a:ext cx="7583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err="1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Pten</a:t>
              </a:r>
              <a:r>
                <a:rPr lang="en-US" sz="1000" baseline="30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/</a:t>
              </a:r>
              <a:endParaRPr lang="en-US" sz="10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Inpp4b</a:t>
              </a:r>
              <a:r>
                <a:rPr lang="en-US" sz="1000" baseline="30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  /</a:t>
              </a:r>
              <a:r>
                <a:rPr lang="en-US" sz="1000" baseline="30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</a:t>
              </a:r>
              <a:endParaRPr lang="en-US" sz="10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902780" y="2555776"/>
              <a:ext cx="86159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err="1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Pten</a:t>
              </a:r>
              <a:r>
                <a:rPr lang="en-US" sz="1000" baseline="30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/</a:t>
              </a:r>
              <a:endParaRPr lang="en-US" sz="10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Inpp4b</a:t>
              </a:r>
              <a:r>
                <a:rPr lang="en-US" sz="1000" baseline="30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/</a:t>
              </a:r>
              <a:endParaRPr lang="en-US" sz="10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2675416" y="2555776"/>
              <a:ext cx="86159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err="1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Pten</a:t>
              </a:r>
              <a:r>
                <a:rPr lang="en-US" sz="1000" baseline="30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/</a:t>
              </a:r>
              <a:endParaRPr lang="en-US" sz="10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Inpp4b</a:t>
              </a:r>
              <a:r>
                <a:rPr lang="en-US" sz="1000" baseline="30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 </a:t>
              </a:r>
              <a:r>
                <a:rPr lang="en-US" sz="1000" baseline="30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</a:t>
              </a:r>
              <a:r>
                <a:rPr lang="en-US" sz="1000" baseline="30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en-US" sz="1000" baseline="30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</a:t>
              </a:r>
              <a:endParaRPr lang="en-US" sz="10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720260" y="1367644"/>
              <a:ext cx="2547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prstClr val="black"/>
                  </a:solidFill>
                </a:rPr>
                <a:t>x</a:t>
              </a:r>
            </a:p>
          </p:txBody>
        </p:sp>
        <p:cxnSp>
          <p:nvCxnSpPr>
            <p:cNvPr id="6" name="Straight Arrow Connector 5"/>
            <p:cNvCxnSpPr/>
            <p:nvPr/>
          </p:nvCxnSpPr>
          <p:spPr>
            <a:xfrm flipH="1">
              <a:off x="1864462" y="1736976"/>
              <a:ext cx="1" cy="38675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3" name="Picture 52"/>
            <p:cNvPicPr>
              <a:picLocks noChangeAspect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9658" b="20322" l="4418" r="35341">
                          <a14:backgroundMark x1="8233" y1="11066" x2="8233" y2="1106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63" t="8696" r="64194" b="78263"/>
            <a:stretch/>
          </p:blipFill>
          <p:spPr>
            <a:xfrm>
              <a:off x="440668" y="2231740"/>
              <a:ext cx="683889" cy="283071"/>
            </a:xfrm>
            <a:prstGeom prst="rect">
              <a:avLst/>
            </a:prstGeom>
          </p:spPr>
        </p:pic>
        <p:sp>
          <p:nvSpPr>
            <p:cNvPr id="54" name="TextBox 53"/>
            <p:cNvSpPr txBox="1"/>
            <p:nvPr/>
          </p:nvSpPr>
          <p:spPr>
            <a:xfrm>
              <a:off x="440668" y="2591780"/>
              <a:ext cx="72258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err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Wildtype</a:t>
              </a:r>
              <a:endParaRPr lang="en-US" sz="10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971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67</Words>
  <Application>Microsoft Office PowerPoint</Application>
  <PresentationFormat>Letter Paper (8.5x11 in)</PresentationFormat>
  <Paragraphs>25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 Li</dc:creator>
  <cp:lastModifiedBy>Chen Li</cp:lastModifiedBy>
  <cp:revision>7</cp:revision>
  <dcterms:created xsi:type="dcterms:W3CDTF">2015-02-23T23:44:06Z</dcterms:created>
  <dcterms:modified xsi:type="dcterms:W3CDTF">2015-03-30T18:29:23Z</dcterms:modified>
</cp:coreProperties>
</file>