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8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6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7761" y="374906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Suppl. Fig. S4 Chew et al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00470" y="971600"/>
            <a:ext cx="4049640" cy="2139640"/>
            <a:chOff x="1323576" y="2684388"/>
            <a:chExt cx="4049640" cy="2139640"/>
          </a:xfrm>
        </p:grpSpPr>
        <p:grpSp>
          <p:nvGrpSpPr>
            <p:cNvPr id="5" name="Group 4"/>
            <p:cNvGrpSpPr/>
            <p:nvPr/>
          </p:nvGrpSpPr>
          <p:grpSpPr>
            <a:xfrm>
              <a:off x="1323576" y="3247280"/>
              <a:ext cx="3401568" cy="369740"/>
              <a:chOff x="1088136" y="3095836"/>
              <a:chExt cx="3401568" cy="369740"/>
            </a:xfrm>
          </p:grpSpPr>
          <p:pic>
            <p:nvPicPr>
              <p:cNvPr id="90" name="Picture 89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88136" y="3095836"/>
                <a:ext cx="3401568" cy="36576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1088136" y="3099816"/>
                <a:ext cx="3401568" cy="36576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323576" y="3653596"/>
              <a:ext cx="3401568" cy="365760"/>
              <a:chOff x="1088136" y="3502152"/>
              <a:chExt cx="3401568" cy="365760"/>
            </a:xfrm>
          </p:grpSpPr>
          <p:pic>
            <p:nvPicPr>
              <p:cNvPr id="88" name="Picture 87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8136" y="3502152"/>
                <a:ext cx="3401568" cy="365760"/>
              </a:xfrm>
              <a:prstGeom prst="rect">
                <a:avLst/>
              </a:prstGeom>
            </p:spPr>
          </p:pic>
          <p:sp>
            <p:nvSpPr>
              <p:cNvPr id="89" name="Rectangle 88"/>
              <p:cNvSpPr/>
              <p:nvPr/>
            </p:nvSpPr>
            <p:spPr>
              <a:xfrm>
                <a:off x="1088136" y="3502152"/>
                <a:ext cx="3401568" cy="36576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323576" y="4055932"/>
              <a:ext cx="3401568" cy="365760"/>
              <a:chOff x="1088136" y="3904488"/>
              <a:chExt cx="3401568" cy="365760"/>
            </a:xfrm>
          </p:grpSpPr>
          <p:pic>
            <p:nvPicPr>
              <p:cNvPr id="86" name="Picture 85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8136" y="3904488"/>
                <a:ext cx="3401568" cy="365760"/>
              </a:xfrm>
              <a:prstGeom prst="rect">
                <a:avLst/>
              </a:prstGeom>
            </p:spPr>
          </p:pic>
          <p:sp>
            <p:nvSpPr>
              <p:cNvPr id="87" name="Rectangle 86"/>
              <p:cNvSpPr/>
              <p:nvPr/>
            </p:nvSpPr>
            <p:spPr>
              <a:xfrm>
                <a:off x="1088136" y="3904488"/>
                <a:ext cx="3401568" cy="36576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323576" y="4458268"/>
              <a:ext cx="3401568" cy="365760"/>
              <a:chOff x="1088136" y="4306824"/>
              <a:chExt cx="3401568" cy="365760"/>
            </a:xfrm>
          </p:grpSpPr>
          <p:pic>
            <p:nvPicPr>
              <p:cNvPr id="84" name="Picture 83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8136" y="4306824"/>
                <a:ext cx="3401568" cy="365760"/>
              </a:xfrm>
              <a:prstGeom prst="rect">
                <a:avLst/>
              </a:prstGeom>
            </p:spPr>
          </p:pic>
          <p:sp>
            <p:nvSpPr>
              <p:cNvPr id="85" name="Rectangle 84"/>
              <p:cNvSpPr/>
              <p:nvPr/>
            </p:nvSpPr>
            <p:spPr>
              <a:xfrm>
                <a:off x="1088136" y="4306824"/>
                <a:ext cx="3401568" cy="36576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" name="TextBox 56"/>
            <p:cNvSpPr txBox="1">
              <a:spLocks noChangeArrowheads="1"/>
            </p:cNvSpPr>
            <p:nvPr/>
          </p:nvSpPr>
          <p:spPr bwMode="auto">
            <a:xfrm>
              <a:off x="4654812" y="3021841"/>
              <a:ext cx="39145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i="1" dirty="0" err="1">
                  <a:solidFill>
                    <a:prstClr val="black"/>
                  </a:solidFill>
                  <a:latin typeface="Arial"/>
                  <a:cs typeface="Arial"/>
                </a:rPr>
                <a:t>Cre</a:t>
              </a:r>
              <a:endParaRPr lang="en-US" sz="1000" i="1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10" name="TextBox 78"/>
            <p:cNvSpPr txBox="1">
              <a:spLocks noChangeArrowheads="1"/>
            </p:cNvSpPr>
            <p:nvPr/>
          </p:nvSpPr>
          <p:spPr bwMode="auto">
            <a:xfrm>
              <a:off x="1664476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1" name="TextBox 78"/>
            <p:cNvSpPr txBox="1">
              <a:spLocks noChangeArrowheads="1"/>
            </p:cNvSpPr>
            <p:nvPr/>
          </p:nvSpPr>
          <p:spPr bwMode="auto">
            <a:xfrm>
              <a:off x="1914384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2" name="TextBox 78"/>
            <p:cNvSpPr txBox="1">
              <a:spLocks noChangeArrowheads="1"/>
            </p:cNvSpPr>
            <p:nvPr/>
          </p:nvSpPr>
          <p:spPr bwMode="auto">
            <a:xfrm>
              <a:off x="1401452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3" name="TextBox 78"/>
            <p:cNvSpPr txBox="1">
              <a:spLocks noChangeArrowheads="1"/>
            </p:cNvSpPr>
            <p:nvPr/>
          </p:nvSpPr>
          <p:spPr bwMode="auto">
            <a:xfrm>
              <a:off x="2492568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4" name="TextBox 78"/>
            <p:cNvSpPr txBox="1">
              <a:spLocks noChangeArrowheads="1"/>
            </p:cNvSpPr>
            <p:nvPr/>
          </p:nvSpPr>
          <p:spPr bwMode="auto">
            <a:xfrm>
              <a:off x="2742476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5" name="TextBox 78"/>
            <p:cNvSpPr txBox="1">
              <a:spLocks noChangeArrowheads="1"/>
            </p:cNvSpPr>
            <p:nvPr/>
          </p:nvSpPr>
          <p:spPr bwMode="auto">
            <a:xfrm>
              <a:off x="2229544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6" name="TextBox 78"/>
            <p:cNvSpPr txBox="1">
              <a:spLocks noChangeArrowheads="1"/>
            </p:cNvSpPr>
            <p:nvPr/>
          </p:nvSpPr>
          <p:spPr bwMode="auto">
            <a:xfrm>
              <a:off x="3331984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7" name="TextBox 78"/>
            <p:cNvSpPr txBox="1">
              <a:spLocks noChangeArrowheads="1"/>
            </p:cNvSpPr>
            <p:nvPr/>
          </p:nvSpPr>
          <p:spPr bwMode="auto">
            <a:xfrm>
              <a:off x="3581892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8" name="TextBox 78"/>
            <p:cNvSpPr txBox="1">
              <a:spLocks noChangeArrowheads="1"/>
            </p:cNvSpPr>
            <p:nvPr/>
          </p:nvSpPr>
          <p:spPr bwMode="auto">
            <a:xfrm>
              <a:off x="3068960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19" name="TextBox 78"/>
            <p:cNvSpPr txBox="1">
              <a:spLocks noChangeArrowheads="1"/>
            </p:cNvSpPr>
            <p:nvPr/>
          </p:nvSpPr>
          <p:spPr bwMode="auto">
            <a:xfrm>
              <a:off x="4148752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20" name="TextBox 78"/>
            <p:cNvSpPr txBox="1">
              <a:spLocks noChangeArrowheads="1"/>
            </p:cNvSpPr>
            <p:nvPr/>
          </p:nvSpPr>
          <p:spPr bwMode="auto">
            <a:xfrm>
              <a:off x="4398660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sp>
          <p:nvSpPr>
            <p:cNvPr id="21" name="TextBox 5"/>
            <p:cNvSpPr txBox="1">
              <a:spLocks noChangeArrowheads="1"/>
            </p:cNvSpPr>
            <p:nvPr/>
          </p:nvSpPr>
          <p:spPr bwMode="auto">
            <a:xfrm>
              <a:off x="4654812" y="2872384"/>
              <a:ext cx="57259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i="1" dirty="0" smtClean="0">
                  <a:solidFill>
                    <a:prstClr val="black"/>
                  </a:solidFill>
                  <a:latin typeface="Arial"/>
                  <a:cs typeface="Arial"/>
                </a:rPr>
                <a:t>Inpp4b</a:t>
              </a:r>
              <a:endParaRPr lang="en-US" sz="1000" i="1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404472" y="2946132"/>
              <a:ext cx="241300" cy="146304"/>
              <a:chOff x="2656024" y="2709508"/>
              <a:chExt cx="241300" cy="146304"/>
            </a:xfrm>
          </p:grpSpPr>
          <p:sp>
            <p:nvSpPr>
              <p:cNvPr id="81" name="Isosceles Triangle 80"/>
              <p:cNvSpPr/>
              <p:nvPr/>
            </p:nvSpPr>
            <p:spPr bwMode="auto">
              <a:xfrm>
                <a:off x="26560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82" name="Straight Connector 81"/>
              <p:cNvCxnSpPr/>
              <p:nvPr/>
            </p:nvCxnSpPr>
            <p:spPr bwMode="auto">
              <a:xfrm rot="21300000" flipH="1">
                <a:off x="2751164" y="2709508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Isosceles Triangle 82"/>
              <p:cNvSpPr/>
              <p:nvPr/>
            </p:nvSpPr>
            <p:spPr bwMode="auto">
              <a:xfrm>
                <a:off x="28084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692504" y="2864408"/>
              <a:ext cx="316478" cy="246221"/>
              <a:chOff x="2971676" y="2627784"/>
              <a:chExt cx="316478" cy="246221"/>
            </a:xfrm>
          </p:grpSpPr>
          <p:sp>
            <p:nvSpPr>
              <p:cNvPr id="78" name="TextBox 78"/>
              <p:cNvSpPr txBox="1">
                <a:spLocks noChangeArrowheads="1"/>
              </p:cNvSpPr>
              <p:nvPr/>
            </p:nvSpPr>
            <p:spPr bwMode="auto">
              <a:xfrm>
                <a:off x="303295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sp>
            <p:nvSpPr>
              <p:cNvPr id="79" name="Isosceles Triangle 78"/>
              <p:cNvSpPr/>
              <p:nvPr/>
            </p:nvSpPr>
            <p:spPr bwMode="auto">
              <a:xfrm>
                <a:off x="2971676" y="2726080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80" name="Straight Connector 79"/>
              <p:cNvCxnSpPr/>
              <p:nvPr/>
            </p:nvCxnSpPr>
            <p:spPr bwMode="auto">
              <a:xfrm rot="21300000" flipH="1">
                <a:off x="306681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1877808" y="2864408"/>
              <a:ext cx="363210" cy="246221"/>
              <a:chOff x="3281964" y="2627784"/>
              <a:chExt cx="363210" cy="246221"/>
            </a:xfrm>
          </p:grpSpPr>
          <p:sp>
            <p:nvSpPr>
              <p:cNvPr id="75" name="TextBox 78"/>
              <p:cNvSpPr txBox="1">
                <a:spLocks noChangeArrowheads="1"/>
              </p:cNvSpPr>
              <p:nvPr/>
            </p:nvSpPr>
            <p:spPr bwMode="auto">
              <a:xfrm>
                <a:off x="338997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cxnSp>
            <p:nvCxnSpPr>
              <p:cNvPr id="76" name="Straight Connector 75"/>
              <p:cNvCxnSpPr/>
              <p:nvPr/>
            </p:nvCxnSpPr>
            <p:spPr bwMode="auto">
              <a:xfrm rot="21300000" flipH="1">
                <a:off x="342383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8"/>
              <p:cNvSpPr txBox="1">
                <a:spLocks noChangeArrowheads="1"/>
              </p:cNvSpPr>
              <p:nvPr/>
            </p:nvSpPr>
            <p:spPr bwMode="auto">
              <a:xfrm>
                <a:off x="3281964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232564" y="2946132"/>
              <a:ext cx="241300" cy="146304"/>
              <a:chOff x="2656024" y="2709508"/>
              <a:chExt cx="241300" cy="146304"/>
            </a:xfrm>
          </p:grpSpPr>
          <p:sp>
            <p:nvSpPr>
              <p:cNvPr id="72" name="Isosceles Triangle 71"/>
              <p:cNvSpPr/>
              <p:nvPr/>
            </p:nvSpPr>
            <p:spPr bwMode="auto">
              <a:xfrm>
                <a:off x="26560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73" name="Straight Connector 72"/>
              <p:cNvCxnSpPr/>
              <p:nvPr/>
            </p:nvCxnSpPr>
            <p:spPr bwMode="auto">
              <a:xfrm rot="21300000" flipH="1">
                <a:off x="2751164" y="2709508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Isosceles Triangle 73"/>
              <p:cNvSpPr/>
              <p:nvPr/>
            </p:nvSpPr>
            <p:spPr bwMode="auto">
              <a:xfrm>
                <a:off x="28084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520596" y="2864408"/>
              <a:ext cx="316478" cy="246221"/>
              <a:chOff x="2971676" y="2627784"/>
              <a:chExt cx="316478" cy="246221"/>
            </a:xfrm>
          </p:grpSpPr>
          <p:sp>
            <p:nvSpPr>
              <p:cNvPr id="69" name="TextBox 78"/>
              <p:cNvSpPr txBox="1">
                <a:spLocks noChangeArrowheads="1"/>
              </p:cNvSpPr>
              <p:nvPr/>
            </p:nvSpPr>
            <p:spPr bwMode="auto">
              <a:xfrm>
                <a:off x="303295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sp>
            <p:nvSpPr>
              <p:cNvPr id="70" name="Isosceles Triangle 69"/>
              <p:cNvSpPr/>
              <p:nvPr/>
            </p:nvSpPr>
            <p:spPr bwMode="auto">
              <a:xfrm>
                <a:off x="2971676" y="2726080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 bwMode="auto">
              <a:xfrm rot="21300000" flipH="1">
                <a:off x="306681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2705900" y="2864408"/>
              <a:ext cx="363210" cy="246221"/>
              <a:chOff x="3281964" y="2627784"/>
              <a:chExt cx="363210" cy="246221"/>
            </a:xfrm>
          </p:grpSpPr>
          <p:sp>
            <p:nvSpPr>
              <p:cNvPr id="66" name="TextBox 78"/>
              <p:cNvSpPr txBox="1">
                <a:spLocks noChangeArrowheads="1"/>
              </p:cNvSpPr>
              <p:nvPr/>
            </p:nvSpPr>
            <p:spPr bwMode="auto">
              <a:xfrm>
                <a:off x="338997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cxnSp>
            <p:nvCxnSpPr>
              <p:cNvPr id="67" name="Straight Connector 66"/>
              <p:cNvCxnSpPr/>
              <p:nvPr/>
            </p:nvCxnSpPr>
            <p:spPr bwMode="auto">
              <a:xfrm rot="21300000" flipH="1">
                <a:off x="342383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78"/>
              <p:cNvSpPr txBox="1">
                <a:spLocks noChangeArrowheads="1"/>
              </p:cNvSpPr>
              <p:nvPr/>
            </p:nvSpPr>
            <p:spPr bwMode="auto">
              <a:xfrm>
                <a:off x="3281964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071980" y="2946132"/>
              <a:ext cx="241300" cy="146304"/>
              <a:chOff x="2656024" y="2709508"/>
              <a:chExt cx="241300" cy="146304"/>
            </a:xfrm>
          </p:grpSpPr>
          <p:sp>
            <p:nvSpPr>
              <p:cNvPr id="63" name="Isosceles Triangle 62"/>
              <p:cNvSpPr/>
              <p:nvPr/>
            </p:nvSpPr>
            <p:spPr bwMode="auto">
              <a:xfrm>
                <a:off x="26560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 bwMode="auto">
              <a:xfrm rot="21300000" flipH="1">
                <a:off x="2751164" y="2709508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Isosceles Triangle 64"/>
              <p:cNvSpPr/>
              <p:nvPr/>
            </p:nvSpPr>
            <p:spPr bwMode="auto">
              <a:xfrm>
                <a:off x="28084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360012" y="2864408"/>
              <a:ext cx="316478" cy="246221"/>
              <a:chOff x="2971676" y="2627784"/>
              <a:chExt cx="316478" cy="246221"/>
            </a:xfrm>
          </p:grpSpPr>
          <p:sp>
            <p:nvSpPr>
              <p:cNvPr id="60" name="TextBox 78"/>
              <p:cNvSpPr txBox="1">
                <a:spLocks noChangeArrowheads="1"/>
              </p:cNvSpPr>
              <p:nvPr/>
            </p:nvSpPr>
            <p:spPr bwMode="auto">
              <a:xfrm>
                <a:off x="303295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sp>
            <p:nvSpPr>
              <p:cNvPr id="61" name="Isosceles Triangle 60"/>
              <p:cNvSpPr/>
              <p:nvPr/>
            </p:nvSpPr>
            <p:spPr bwMode="auto">
              <a:xfrm>
                <a:off x="2971676" y="2726080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 bwMode="auto">
              <a:xfrm rot="21300000" flipH="1">
                <a:off x="306681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3545316" y="2864408"/>
              <a:ext cx="363210" cy="246221"/>
              <a:chOff x="3281964" y="2627784"/>
              <a:chExt cx="363210" cy="246221"/>
            </a:xfrm>
          </p:grpSpPr>
          <p:sp>
            <p:nvSpPr>
              <p:cNvPr id="57" name="TextBox 78"/>
              <p:cNvSpPr txBox="1">
                <a:spLocks noChangeArrowheads="1"/>
              </p:cNvSpPr>
              <p:nvPr/>
            </p:nvSpPr>
            <p:spPr bwMode="auto">
              <a:xfrm>
                <a:off x="338997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cxnSp>
            <p:nvCxnSpPr>
              <p:cNvPr id="58" name="Straight Connector 57"/>
              <p:cNvCxnSpPr/>
              <p:nvPr/>
            </p:nvCxnSpPr>
            <p:spPr bwMode="auto">
              <a:xfrm rot="21300000" flipH="1">
                <a:off x="342383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78"/>
              <p:cNvSpPr txBox="1">
                <a:spLocks noChangeArrowheads="1"/>
              </p:cNvSpPr>
              <p:nvPr/>
            </p:nvSpPr>
            <p:spPr bwMode="auto">
              <a:xfrm>
                <a:off x="3281964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888748" y="2946132"/>
              <a:ext cx="241300" cy="146304"/>
              <a:chOff x="2656024" y="2709508"/>
              <a:chExt cx="241300" cy="146304"/>
            </a:xfrm>
          </p:grpSpPr>
          <p:sp>
            <p:nvSpPr>
              <p:cNvPr id="54" name="Isosceles Triangle 53"/>
              <p:cNvSpPr/>
              <p:nvPr/>
            </p:nvSpPr>
            <p:spPr bwMode="auto">
              <a:xfrm>
                <a:off x="26560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55" name="Straight Connector 54"/>
              <p:cNvCxnSpPr/>
              <p:nvPr/>
            </p:nvCxnSpPr>
            <p:spPr bwMode="auto">
              <a:xfrm rot="21300000" flipH="1">
                <a:off x="2751164" y="2709508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Isosceles Triangle 55"/>
              <p:cNvSpPr/>
              <p:nvPr/>
            </p:nvSpPr>
            <p:spPr bwMode="auto">
              <a:xfrm>
                <a:off x="2808424" y="2735796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176780" y="2864408"/>
              <a:ext cx="316478" cy="246221"/>
              <a:chOff x="2971676" y="2627784"/>
              <a:chExt cx="316478" cy="246221"/>
            </a:xfrm>
          </p:grpSpPr>
          <p:sp>
            <p:nvSpPr>
              <p:cNvPr id="51" name="TextBox 78"/>
              <p:cNvSpPr txBox="1">
                <a:spLocks noChangeArrowheads="1"/>
              </p:cNvSpPr>
              <p:nvPr/>
            </p:nvSpPr>
            <p:spPr bwMode="auto">
              <a:xfrm>
                <a:off x="303295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sp>
            <p:nvSpPr>
              <p:cNvPr id="52" name="Isosceles Triangle 51"/>
              <p:cNvSpPr/>
              <p:nvPr/>
            </p:nvSpPr>
            <p:spPr bwMode="auto">
              <a:xfrm>
                <a:off x="2971676" y="2726080"/>
                <a:ext cx="88900" cy="7747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1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53" name="Straight Connector 52"/>
              <p:cNvCxnSpPr/>
              <p:nvPr/>
            </p:nvCxnSpPr>
            <p:spPr bwMode="auto">
              <a:xfrm rot="21300000" flipH="1">
                <a:off x="306681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4362084" y="2864408"/>
              <a:ext cx="363210" cy="246221"/>
              <a:chOff x="3281964" y="2627784"/>
              <a:chExt cx="363210" cy="246221"/>
            </a:xfrm>
          </p:grpSpPr>
          <p:sp>
            <p:nvSpPr>
              <p:cNvPr id="48" name="TextBox 78"/>
              <p:cNvSpPr txBox="1">
                <a:spLocks noChangeArrowheads="1"/>
              </p:cNvSpPr>
              <p:nvPr/>
            </p:nvSpPr>
            <p:spPr bwMode="auto">
              <a:xfrm>
                <a:off x="3389976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 bwMode="auto">
              <a:xfrm rot="21300000" flipH="1">
                <a:off x="3423836" y="2699792"/>
                <a:ext cx="71438" cy="1463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78"/>
              <p:cNvSpPr txBox="1">
                <a:spLocks noChangeArrowheads="1"/>
              </p:cNvSpPr>
              <p:nvPr/>
            </p:nvSpPr>
            <p:spPr bwMode="auto">
              <a:xfrm>
                <a:off x="3281964" y="2627784"/>
                <a:ext cx="25519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prstClr val="black"/>
                    </a:solidFill>
                    <a:latin typeface="Symbol" charset="0"/>
                    <a:cs typeface="Symbol" charset="0"/>
                  </a:rPr>
                  <a:t>+</a:t>
                </a:r>
              </a:p>
            </p:txBody>
          </p:sp>
        </p:grpSp>
        <p:sp>
          <p:nvSpPr>
            <p:cNvPr id="34" name="TextBox 78"/>
            <p:cNvSpPr txBox="1">
              <a:spLocks noChangeArrowheads="1"/>
            </p:cNvSpPr>
            <p:nvPr/>
          </p:nvSpPr>
          <p:spPr bwMode="auto">
            <a:xfrm>
              <a:off x="3885728" y="3029635"/>
              <a:ext cx="2551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prstClr val="black"/>
                  </a:solidFill>
                  <a:latin typeface="Symbol" charset="0"/>
                  <a:cs typeface="Symbol" charset="0"/>
                </a:rPr>
                <a:t>+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401336" y="2684388"/>
              <a:ext cx="3225528" cy="252028"/>
              <a:chOff x="1401336" y="2663788"/>
              <a:chExt cx="3225528" cy="252028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3895344" y="2879812"/>
                <a:ext cx="73152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3933952" y="2669595"/>
                <a:ext cx="6319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30 </a:t>
                </a:r>
                <a:r>
                  <a:rPr lang="en-US" sz="1000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mins</a:t>
                </a:r>
                <a:endParaRPr lang="en-US" sz="1000" baseline="30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3068960" y="2874005"/>
                <a:ext cx="73152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3107568" y="2663788"/>
                <a:ext cx="6319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15 </a:t>
                </a:r>
                <a:r>
                  <a:rPr lang="en-US" sz="1000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mins</a:t>
                </a:r>
                <a:endParaRPr lang="en-US" sz="1000" baseline="30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2240868" y="2874005"/>
                <a:ext cx="73152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2314740" y="2663788"/>
                <a:ext cx="5613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5 </a:t>
                </a:r>
                <a:r>
                  <a:rPr lang="en-US" sz="1000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mins</a:t>
                </a:r>
                <a:endParaRPr lang="en-US" sz="1000" baseline="30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1401336" y="2879812"/>
                <a:ext cx="73152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1475208" y="2669595"/>
                <a:ext cx="5613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0 </a:t>
                </a:r>
                <a:r>
                  <a:rPr lang="en-US" sz="1000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mins</a:t>
                </a:r>
                <a:endParaRPr lang="en-US" sz="1000" baseline="30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4689196" y="4089140"/>
              <a:ext cx="68402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AKT</a:t>
              </a:r>
              <a:endParaRPr lang="en-US" sz="900" dirty="0">
                <a:solidFill>
                  <a:prstClr val="black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37" name="Text Box 19"/>
            <p:cNvSpPr txBox="1">
              <a:spLocks noChangeArrowheads="1"/>
            </p:cNvSpPr>
            <p:nvPr/>
          </p:nvSpPr>
          <p:spPr bwMode="auto">
            <a:xfrm>
              <a:off x="4689196" y="4485184"/>
              <a:ext cx="68402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HSP90</a:t>
              </a:r>
              <a:endParaRPr lang="en-US" sz="900" dirty="0">
                <a:solidFill>
                  <a:prstClr val="black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38" name="Text Box 19"/>
            <p:cNvSpPr txBox="1">
              <a:spLocks noChangeArrowheads="1"/>
            </p:cNvSpPr>
            <p:nvPr/>
          </p:nvSpPr>
          <p:spPr bwMode="auto">
            <a:xfrm>
              <a:off x="4653136" y="3239852"/>
              <a:ext cx="54000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 p-AKT</a:t>
              </a:r>
            </a:p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(S473)</a:t>
              </a:r>
            </a:p>
          </p:txBody>
        </p:sp>
        <p:sp>
          <p:nvSpPr>
            <p:cNvPr id="39" name="Text Box 19"/>
            <p:cNvSpPr txBox="1">
              <a:spLocks noChangeArrowheads="1"/>
            </p:cNvSpPr>
            <p:nvPr/>
          </p:nvSpPr>
          <p:spPr bwMode="auto">
            <a:xfrm>
              <a:off x="4653136" y="3626604"/>
              <a:ext cx="54000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 p-AKT</a:t>
              </a:r>
            </a:p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(T308)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63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54</Words>
  <Application>Microsoft Office PowerPoint</Application>
  <PresentationFormat>Letter Paper (8.5x11 in)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Li</dc:creator>
  <cp:lastModifiedBy>Chen Li</cp:lastModifiedBy>
  <cp:revision>10</cp:revision>
  <dcterms:created xsi:type="dcterms:W3CDTF">2015-02-23T23:44:06Z</dcterms:created>
  <dcterms:modified xsi:type="dcterms:W3CDTF">2015-03-30T18:30:15Z</dcterms:modified>
</cp:coreProperties>
</file>